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8" autoAdjust="0"/>
    <p:restoredTop sz="90813" autoAdjust="0"/>
  </p:normalViewPr>
  <p:slideViewPr>
    <p:cSldViewPr>
      <p:cViewPr varScale="1">
        <p:scale>
          <a:sx n="63" d="100"/>
          <a:sy n="63" d="100"/>
        </p:scale>
        <p:origin x="1197" y="3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1/11/2021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851"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11 January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600" b="1" dirty="0">
                <a:solidFill>
                  <a:schemeClr val="bg1"/>
                </a:solidFill>
                <a:latin typeface="Arial" panose="020B0604020202020204" pitchFamily="34" charset="0"/>
                <a:cs typeface="Arial" panose="020B0604020202020204" pitchFamily="34" charset="0"/>
              </a:rPr>
              <a:t>During the past 30 </a:t>
            </a:r>
            <a:r>
              <a:rPr lang="en-US" altLang="en-US" sz="1600" b="1" dirty="0" smtClean="0">
                <a:solidFill>
                  <a:schemeClr val="bg1"/>
                </a:solidFill>
                <a:latin typeface="Arial" panose="020B0604020202020204" pitchFamily="34" charset="0"/>
                <a:cs typeface="Arial" panose="020B0604020202020204" pitchFamily="34" charset="0"/>
              </a:rPr>
              <a:t>to 90 days</a:t>
            </a:r>
            <a:r>
              <a:rPr lang="en-US" altLang="en-US" sz="1600" b="1" dirty="0">
                <a:solidFill>
                  <a:schemeClr val="bg1"/>
                </a:solidFill>
                <a:latin typeface="Arial" panose="020B0604020202020204" pitchFamily="34" charset="0"/>
                <a:cs typeface="Arial" panose="020B0604020202020204" pitchFamily="34" charset="0"/>
              </a:rPr>
              <a:t>, in East Africa, </a:t>
            </a:r>
            <a:r>
              <a:rPr lang="en-US" altLang="en-US" sz="1600" b="1" dirty="0" smtClean="0">
                <a:solidFill>
                  <a:schemeClr val="bg1"/>
                </a:solidFill>
                <a:latin typeface="Arial" panose="020B0604020202020204" pitchFamily="34" charset="0"/>
                <a:cs typeface="Arial" panose="020B0604020202020204" pitchFamily="34" charset="0"/>
              </a:rPr>
              <a:t>moisture </a:t>
            </a:r>
            <a:r>
              <a:rPr lang="en-US" altLang="en-US" sz="1600" b="1" dirty="0">
                <a:solidFill>
                  <a:schemeClr val="bg1"/>
                </a:solidFill>
                <a:latin typeface="Arial" panose="020B0604020202020204" pitchFamily="34" charset="0"/>
                <a:cs typeface="Arial" panose="020B0604020202020204" pitchFamily="34" charset="0"/>
              </a:rPr>
              <a:t>deficits </a:t>
            </a:r>
            <a:r>
              <a:rPr lang="en-US" altLang="en-US" sz="1600" b="1" dirty="0" smtClean="0">
                <a:solidFill>
                  <a:schemeClr val="bg1"/>
                </a:solidFill>
                <a:latin typeface="Arial" panose="020B0604020202020204" pitchFamily="34" charset="0"/>
                <a:cs typeface="Arial" panose="020B0604020202020204" pitchFamily="34" charset="0"/>
              </a:rPr>
              <a:t>prevailed over </a:t>
            </a:r>
            <a:r>
              <a:rPr lang="en-US" altLang="en-US" sz="1600" b="1" dirty="0">
                <a:solidFill>
                  <a:schemeClr val="bg1"/>
                </a:solidFill>
                <a:latin typeface="Arial" panose="020B0604020202020204" pitchFamily="34" charset="0"/>
                <a:cs typeface="Arial" panose="020B0604020202020204" pitchFamily="34" charset="0"/>
              </a:rPr>
              <a:t>southern Somalia, eastern Kenya, and </a:t>
            </a:r>
            <a:r>
              <a:rPr lang="en-US" altLang="en-US" sz="1600" b="1" dirty="0" smtClean="0">
                <a:solidFill>
                  <a:schemeClr val="bg1"/>
                </a:solidFill>
                <a:latin typeface="Arial" panose="020B0604020202020204" pitchFamily="34" charset="0"/>
                <a:cs typeface="Arial" panose="020B0604020202020204" pitchFamily="34" charset="0"/>
              </a:rPr>
              <a:t>southern </a:t>
            </a:r>
            <a:r>
              <a:rPr lang="en-US" altLang="en-US" sz="1600" b="1" dirty="0">
                <a:solidFill>
                  <a:schemeClr val="bg1"/>
                </a:solidFill>
                <a:latin typeface="Arial" panose="020B0604020202020204" pitchFamily="34" charset="0"/>
                <a:cs typeface="Arial" panose="020B0604020202020204" pitchFamily="34" charset="0"/>
              </a:rPr>
              <a:t>Ethiopia.  Rainfall was above average </a:t>
            </a:r>
            <a:r>
              <a:rPr lang="en-US" altLang="en-US" sz="1600" b="1" dirty="0" smtClean="0">
                <a:solidFill>
                  <a:schemeClr val="bg1"/>
                </a:solidFill>
                <a:latin typeface="Arial" panose="020B0604020202020204" pitchFamily="34" charset="0"/>
                <a:cs typeface="Arial" panose="020B0604020202020204" pitchFamily="34" charset="0"/>
              </a:rPr>
              <a:t>much </a:t>
            </a:r>
            <a:r>
              <a:rPr lang="en-US" altLang="en-US" sz="1600" b="1" dirty="0">
                <a:solidFill>
                  <a:schemeClr val="bg1"/>
                </a:solidFill>
                <a:latin typeface="Arial" panose="020B0604020202020204" pitchFamily="34" charset="0"/>
                <a:cs typeface="Arial" panose="020B0604020202020204" pitchFamily="34" charset="0"/>
              </a:rPr>
              <a:t>of </a:t>
            </a:r>
            <a:r>
              <a:rPr lang="en-US" altLang="en-US" sz="1600" b="1" dirty="0" smtClean="0">
                <a:solidFill>
                  <a:schemeClr val="bg1"/>
                </a:solidFill>
                <a:latin typeface="Arial" panose="020B0604020202020204" pitchFamily="34" charset="0"/>
                <a:cs typeface="Arial" panose="020B0604020202020204" pitchFamily="34" charset="0"/>
              </a:rPr>
              <a:t>Tanzania.  </a:t>
            </a:r>
            <a:r>
              <a:rPr lang="en-US" altLang="en-US" sz="1600" b="1" dirty="0">
                <a:solidFill>
                  <a:schemeClr val="bg1"/>
                </a:solidFill>
                <a:latin typeface="Arial" panose="020B0604020202020204" pitchFamily="34" charset="0"/>
                <a:cs typeface="Arial" panose="020B0604020202020204" pitchFamily="34" charset="0"/>
              </a:rPr>
              <a:t>In southern Africa, </a:t>
            </a:r>
            <a:r>
              <a:rPr lang="en-US" altLang="en-US" sz="1600" b="1" dirty="0" smtClean="0">
                <a:solidFill>
                  <a:schemeClr val="bg1"/>
                </a:solidFill>
                <a:latin typeface="Arial" panose="020B0604020202020204" pitchFamily="34" charset="0"/>
                <a:cs typeface="Arial" panose="020B0604020202020204" pitchFamily="34" charset="0"/>
              </a:rPr>
              <a:t>rainfall was above average over the northern areas of the region, including northern </a:t>
            </a:r>
            <a:r>
              <a:rPr lang="en-US" altLang="en-US" sz="1600" b="1" dirty="0">
                <a:solidFill>
                  <a:schemeClr val="bg1"/>
                </a:solidFill>
                <a:latin typeface="Arial" panose="020B0604020202020204" pitchFamily="34" charset="0"/>
                <a:cs typeface="Arial" panose="020B0604020202020204" pitchFamily="34" charset="0"/>
              </a:rPr>
              <a:t>Madagascar.  </a:t>
            </a:r>
            <a:r>
              <a:rPr lang="en-US" altLang="en-US" sz="1600" b="1" dirty="0" smtClean="0">
                <a:solidFill>
                  <a:schemeClr val="bg1"/>
                </a:solidFill>
                <a:latin typeface="Arial" panose="020B0604020202020204" pitchFamily="34" charset="0"/>
                <a:cs typeface="Arial" panose="020B0604020202020204" pitchFamily="34" charset="0"/>
              </a:rPr>
              <a:t>Rainfall was below average over western </a:t>
            </a:r>
            <a:r>
              <a:rPr lang="en-US" altLang="en-US" sz="1600" b="1" dirty="0">
                <a:solidFill>
                  <a:schemeClr val="bg1"/>
                </a:solidFill>
                <a:latin typeface="Arial" panose="020B0604020202020204" pitchFamily="34" charset="0"/>
                <a:cs typeface="Arial" panose="020B0604020202020204" pitchFamily="34" charset="0"/>
              </a:rPr>
              <a:t>Angola and northern Namibia. </a:t>
            </a:r>
            <a:r>
              <a:rPr lang="en-US" altLang="en-US" sz="1600" b="1" dirty="0" smtClean="0">
                <a:solidFill>
                  <a:schemeClr val="bg1"/>
                </a:solidFill>
                <a:latin typeface="Arial" panose="020B0604020202020204" pitchFamily="34" charset="0"/>
                <a:cs typeface="Arial" panose="020B0604020202020204" pitchFamily="34" charset="0"/>
              </a:rPr>
              <a:t> In </a:t>
            </a:r>
            <a:r>
              <a:rPr lang="en-US" altLang="en-US" sz="1600" b="1" dirty="0">
                <a:solidFill>
                  <a:schemeClr val="bg1"/>
                </a:solidFill>
                <a:latin typeface="Arial" panose="020B0604020202020204" pitchFamily="34" charset="0"/>
                <a:cs typeface="Arial" panose="020B0604020202020204" pitchFamily="34" charset="0"/>
              </a:rPr>
              <a:t>central Africa, rainfall was above average over central and southern DRC, southern Congo, and eastern Gabon.  Rainfall was below average over western Gabon, and the southern areas of Cameroon and CAR.  In West Africa, rainfall was slightly above average in pockets along the Guinean coast. </a:t>
            </a:r>
          </a:p>
          <a:p>
            <a:pPr algn="just"/>
            <a:endParaRPr lang="en-US" altLang="en-US" sz="1600" b="1" dirty="0">
              <a:solidFill>
                <a:schemeClr val="bg1"/>
              </a:solidFill>
              <a:latin typeface="Arial" panose="020B0604020202020204" pitchFamily="34" charset="0"/>
              <a:cs typeface="Arial" panose="020B0604020202020204" pitchFamily="34" charset="0"/>
            </a:endParaRPr>
          </a:p>
          <a:p>
            <a:pPr algn="just"/>
            <a:r>
              <a:rPr lang="en-US" altLang="en-US" sz="1600" b="1" dirty="0">
                <a:solidFill>
                  <a:schemeClr val="bg1"/>
                </a:solidFill>
                <a:latin typeface="Arial" panose="020B0604020202020204" pitchFamily="34" charset="0"/>
                <a:cs typeface="Arial" panose="020B0604020202020204" pitchFamily="34" charset="0"/>
              </a:rPr>
              <a:t>During the past 7 days, in East Africa moderate rains resulted in moisture surpluses over many parts of Tanzania.  In Southern Africa, rainfall was above-average across many areas, including eastern Angola, Namibia, Botswana, Zambia, Zimbabwe, western Mozambique and portions of South Africa. In contrast, rainfall was below-average over western and central Angola, eastern Mozambique and much of Madagascar.  In Central Africa, moderate rains sustained moisture surpluses over parts of Congo and northern DRC.</a:t>
            </a:r>
          </a:p>
          <a:p>
            <a:pPr algn="just"/>
            <a:endParaRPr lang="en-US" altLang="en-US" sz="1600" b="1" dirty="0" smtClean="0">
              <a:solidFill>
                <a:schemeClr val="bg1"/>
              </a:solidFill>
              <a:latin typeface="Arial" panose="020B0604020202020204" pitchFamily="34" charset="0"/>
              <a:cs typeface="Arial" panose="020B0604020202020204" pitchFamily="34" charset="0"/>
            </a:endParaRPr>
          </a:p>
          <a:p>
            <a:pPr algn="just"/>
            <a:r>
              <a:rPr lang="en-US" altLang="en-US" sz="1600" b="1" dirty="0" smtClean="0">
                <a:solidFill>
                  <a:schemeClr val="bg1"/>
                </a:solidFill>
                <a:latin typeface="Arial" panose="020B0604020202020204" pitchFamily="34" charset="0"/>
                <a:cs typeface="Arial" panose="020B0604020202020204" pitchFamily="34" charset="0"/>
              </a:rPr>
              <a:t>The </a:t>
            </a:r>
            <a:r>
              <a:rPr lang="en-US" altLang="en-US" sz="1600" b="1" dirty="0">
                <a:solidFill>
                  <a:schemeClr val="bg1"/>
                </a:solidFill>
                <a:latin typeface="Arial" panose="020B0604020202020204" pitchFamily="34" charset="0"/>
                <a:cs typeface="Arial" panose="020B0604020202020204" pitchFamily="34" charset="0"/>
              </a:rPr>
              <a:t>week-1 and week-2 outlooks indicate a moderate to high chance for rainfall to exceed 50 mm over southern and eastern DRC, much of Tanzania, Zambia, northeastern Angola, Zimbabwe, Malawi, central and northern Mozambique, and Madagascar</a:t>
            </a:r>
            <a:r>
              <a:rPr lang="en-US" altLang="en-US" sz="1600" b="1" dirty="0" smtClean="0">
                <a:solidFill>
                  <a:schemeClr val="bg1"/>
                </a:solidFill>
                <a:latin typeface="Arial" panose="020B0604020202020204" pitchFamily="34" charset="0"/>
                <a:cs typeface="Arial" panose="020B0604020202020204" pitchFamily="34" charset="0"/>
              </a:rPr>
              <a:t>.</a:t>
            </a:r>
            <a:endParaRPr lang="en-US" altLang="en-US" sz="16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East Africa moderate rains resulted in moisture surpluses over many parts of Tanzania.  In Southern Africa, rainfall was above-average across many areas, including eastern Angola, Namibia, Botswana, Zambia, Zimbabwe, western Mozambique and portions of South Africa. In contrast, rainfall was below-average over western and central Angola, eastern Mozambique and much of Madagascar.  In Central Africa, moderate rains sustained moisture surpluses over parts of Congo and northern DRC.</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The week-1 and week-2 outlooks indicate a moderate to high chance for rainfall to exceed 50 mm over southern and eastern DRC, much of Tanzania, Zambia, northeastern Angola, Zimbabwe, Malawi, central and northern Mozambique, and Madagascar.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in </a:t>
            </a:r>
            <a:r>
              <a:rPr lang="en-US" altLang="en-US" sz="1140" b="1" dirty="0" smtClean="0">
                <a:solidFill>
                  <a:schemeClr val="bg1"/>
                </a:solidFill>
              </a:rPr>
              <a:t>East Africa, rainfall was significantly below average over eastern Kenya, southern and northern Somalia, and portions of eastern Ethiopia.  Rainfall was also below average over parts of South Sudan.  Rainfall was above average over the far southern Sudan, eastern South Sudan, western Ethiopia, and Uganda.  The uptick in rainfall extended to much of Tanzania.  In southern Africa, persistent rains resulted in sustained moisture surpluses over eastern Angola, Zambia, Botswana, and Zimbabwe.  Rainfall was also above average over many parts of Mozambique and pocket areas in northern Madagascar.  Persistent light rains resulted in moisture deficits in western Angola and northwestern Namibia.  Rainfall was also below average along the border between South Africa and Mozambique and over central and southern Madagascar.  In Central Africa, rainfall was above average over many parts of DRC and Congo.  Rainfall was below average over parts of northern DRC, and CAR.  Below average rains were also observed over the western areas of Gabon and much of Cameroon. In West Africa, rainfall was below average in the central areas of the Gulf of Guinea region, and above average along the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a:t>
            </a:r>
            <a:r>
              <a:rPr lang="en-US" altLang="en-US" sz="1140" b="1" dirty="0" smtClean="0">
                <a:solidFill>
                  <a:schemeClr val="bg1"/>
                </a:solidFill>
              </a:rPr>
              <a:t>, in East Africa, several weeks of light rains resulted in moisture deficits over southwestern Ethiopia, northern Uganda and parts of Kenya.  Rainfall was above average many parts of Tanzania, while below-average rainfall was observed over local areas in northeastern Tanzania.  In southern Africa, persistent moderate to heavy rains resulted in moisture surpluses over eastern Angola, Zambia, Botswana, and Zimbabwe.  Rainfall was also above average over central and southern Mozambique.  Persistent light rains resulted in moisture deficits in western Angola and northern Namibia.  Rainfall was also below average over pocket areas in northeastern South Africa, northeastern Mozambique, and over many parts of Madagascar.  In central Africa, rainfall was above average over western and northern DRC, Congo, and eastern Gabon.  Rainfall was below average over central and eastern DRC, and southern Gabon.  In West Africa, rainfall was slightly above average in pockets along the Guinean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85408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t>
            </a:r>
            <a:r>
              <a:rPr lang="en-US" altLang="en-US" sz="1100" b="1" dirty="0" smtClean="0">
                <a:solidFill>
                  <a:schemeClr val="bg1"/>
                </a:solidFill>
              </a:rPr>
              <a:t>Africa moderate rains resulted in moisture surpluses over many parts of Tanzania.  In Southern Africa, rainfall was above-average across many areas, including eastern Angola, Namibia, Botswana, Zambia, Zimbabwe, western Mozambique and portions of South Africa. In contrast, rainfall was below-average over western and central Angola, eastern Mozambique and much of Madagascar.  In Central Africa, moderate rains sustained moisture surpluses over parts of Congo and northern DRC.</a:t>
            </a:r>
            <a:endParaRPr lang="en-US" altLang="en-US" sz="114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lower-level (left panel), anomalous cyclonic-circulation over southwestern Africa may have contributed to the observed above-average rainfall in the region. </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6000" y="2514600"/>
            <a:ext cx="762000" cy="12954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190999" y="2797172"/>
            <a:ext cx="742951" cy="1012827"/>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352800" y="1514793"/>
            <a:ext cx="2657474" cy="101821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that moderate to locally heavy rainfall </a:t>
            </a:r>
            <a:r>
              <a:rPr lang="en-US" altLang="en-US" sz="1200" b="1" dirty="0" smtClean="0">
                <a:solidFill>
                  <a:schemeClr val="bg1"/>
                </a:solidFill>
                <a:latin typeface="Arial" charset="0"/>
              </a:rPr>
              <a:t>sustained moisture surpluses over parts of western Zambia (top right)</a:t>
            </a:r>
            <a:r>
              <a:rPr lang="en-US" altLang="en-US" sz="1200" b="1" dirty="0" smtClean="0">
                <a:solidFill>
                  <a:schemeClr val="bg1"/>
                </a:solidFill>
                <a:latin typeface="Arial" charset="0"/>
                <a:cs typeface="+mn-cs"/>
              </a:rPr>
              <a:t>. Seasonal total rainfall remained </a:t>
            </a:r>
            <a:r>
              <a:rPr lang="en-US" altLang="en-US" sz="1200" b="1" dirty="0" smtClean="0">
                <a:solidFill>
                  <a:schemeClr val="bg1"/>
                </a:solidFill>
                <a:latin typeface="Arial" charset="0"/>
                <a:cs typeface="+mn-cs"/>
              </a:rPr>
              <a:t>below-average over southern Angola (bottom left), </a:t>
            </a:r>
            <a:r>
              <a:rPr lang="en-US" altLang="en-US" sz="1200" b="1" dirty="0" smtClean="0">
                <a:solidFill>
                  <a:schemeClr val="bg1"/>
                </a:solidFill>
                <a:latin typeface="Arial" charset="0"/>
                <a:cs typeface="+mn-cs"/>
              </a:rPr>
              <a:t>despite the recent rainfall increase in the area. Dry conditions </a:t>
            </a:r>
            <a:r>
              <a:rPr lang="en-US" altLang="en-US" sz="1200" b="1" dirty="0" smtClean="0">
                <a:solidFill>
                  <a:schemeClr val="bg1"/>
                </a:solidFill>
                <a:latin typeface="Arial" charset="0"/>
                <a:cs typeface="+mn-cs"/>
              </a:rPr>
              <a:t>settled </a:t>
            </a:r>
            <a:r>
              <a:rPr lang="en-US" altLang="en-US" sz="1200" b="1" dirty="0" smtClean="0">
                <a:solidFill>
                  <a:schemeClr val="bg1"/>
                </a:solidFill>
                <a:latin typeface="Arial" charset="0"/>
                <a:cs typeface="+mn-cs"/>
              </a:rPr>
              <a:t>in over southern Madagascar (bottom </a:t>
            </a:r>
            <a:r>
              <a:rPr lang="en-US" altLang="en-US" sz="1200" b="1" dirty="0">
                <a:solidFill>
                  <a:schemeClr val="bg1"/>
                </a:solidFill>
                <a:latin typeface="Arial" charset="0"/>
                <a:cs typeface="+mn-cs"/>
              </a:rPr>
              <a:t>right). </a:t>
            </a:r>
          </a:p>
        </p:txBody>
      </p:sp>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76800" y="5689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34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459074" y="1524000"/>
            <a:ext cx="3658502"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12 - 18 January, 2021</a:t>
            </a:r>
            <a:endParaRPr lang="en-US" altLang="en-US" dirty="0"/>
          </a:p>
        </p:txBody>
      </p:sp>
      <p:sp>
        <p:nvSpPr>
          <p:cNvPr id="22535" name="TextBox 10"/>
          <p:cNvSpPr txBox="1">
            <a:spLocks noChangeArrowheads="1"/>
          </p:cNvSpPr>
          <p:nvPr/>
        </p:nvSpPr>
        <p:spPr bwMode="auto">
          <a:xfrm>
            <a:off x="5064128" y="1524000"/>
            <a:ext cx="3658502"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19 - 25 January, 2021</a:t>
            </a:r>
            <a:endParaRPr lang="en-US" altLang="en-US" dirty="0"/>
          </a:p>
        </p:txBody>
      </p:sp>
      <p:sp>
        <p:nvSpPr>
          <p:cNvPr id="7" name="Text Box 8"/>
          <p:cNvSpPr txBox="1">
            <a:spLocks noChangeArrowheads="1"/>
          </p:cNvSpPr>
          <p:nvPr/>
        </p:nvSpPr>
        <p:spPr bwMode="auto">
          <a:xfrm>
            <a:off x="79248" y="5562600"/>
            <a:ext cx="8991600" cy="101566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southern and eastern DRC, much of Tanzania, Zambia, northeastern Angola, Zimbabwe, Malawi, central and northern Mozambique, and Madagascar. For </a:t>
            </a:r>
            <a:r>
              <a:rPr lang="en-US" altLang="en-US" sz="1200" b="1" dirty="0">
                <a:solidFill>
                  <a:schemeClr val="bg1"/>
                </a:solidFill>
              </a:rPr>
              <a:t>week-2 (right </a:t>
            </a:r>
            <a:r>
              <a:rPr lang="en-US" altLang="en-US" sz="1200" b="1" dirty="0" smtClean="0">
                <a:solidFill>
                  <a:schemeClr val="bg1"/>
                </a:solidFill>
              </a:rPr>
              <a:t>panel), </a:t>
            </a:r>
            <a:r>
              <a:rPr lang="en-US" altLang="en-US" sz="1200" b="1" dirty="0">
                <a:solidFill>
                  <a:schemeClr val="bg1"/>
                </a:solidFill>
              </a:rPr>
              <a:t>the chance for rainfall to exceed 50 mm is mostly confined to </a:t>
            </a:r>
            <a:r>
              <a:rPr lang="en-US" altLang="en-US" sz="1200" b="1" dirty="0" smtClean="0">
                <a:solidFill>
                  <a:schemeClr val="bg1"/>
                </a:solidFill>
              </a:rPr>
              <a:t>Zambia, Malawi, central and northern Mozambique, and central and Madagascar.</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184575</TotalTime>
  <Words>1149</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9383</cp:revision>
  <cp:lastPrinted>2018-07-09T15:13:07Z</cp:lastPrinted>
  <dcterms:created xsi:type="dcterms:W3CDTF">2001-08-31T10:39:36Z</dcterms:created>
  <dcterms:modified xsi:type="dcterms:W3CDTF">2021-01-11T15:07:44Z</dcterms:modified>
</cp:coreProperties>
</file>