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1197"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1/3/2021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834"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04 January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600" b="1" dirty="0">
                <a:solidFill>
                  <a:schemeClr val="bg1"/>
                </a:solidFill>
                <a:latin typeface="Arial" panose="020B0604020202020204" pitchFamily="34" charset="0"/>
                <a:cs typeface="Arial" panose="020B0604020202020204" pitchFamily="34" charset="0"/>
              </a:rPr>
              <a:t>During the past 30 </a:t>
            </a:r>
            <a:r>
              <a:rPr lang="en-US" altLang="en-US" sz="1600" b="1" dirty="0" smtClean="0">
                <a:solidFill>
                  <a:schemeClr val="bg1"/>
                </a:solidFill>
                <a:latin typeface="Arial" panose="020B0604020202020204" pitchFamily="34" charset="0"/>
                <a:cs typeface="Arial" panose="020B0604020202020204" pitchFamily="34" charset="0"/>
              </a:rPr>
              <a:t>to 90 days</a:t>
            </a:r>
            <a:r>
              <a:rPr lang="en-US" altLang="en-US" sz="1600" b="1" dirty="0">
                <a:solidFill>
                  <a:schemeClr val="bg1"/>
                </a:solidFill>
                <a:latin typeface="Arial" panose="020B0604020202020204" pitchFamily="34" charset="0"/>
                <a:cs typeface="Arial" panose="020B0604020202020204" pitchFamily="34" charset="0"/>
              </a:rPr>
              <a:t>, in East Africa, </a:t>
            </a:r>
            <a:r>
              <a:rPr lang="en-US" altLang="en-US" sz="1600" b="1" dirty="0" smtClean="0">
                <a:solidFill>
                  <a:schemeClr val="bg1"/>
                </a:solidFill>
                <a:latin typeface="Arial" panose="020B0604020202020204" pitchFamily="34" charset="0"/>
                <a:cs typeface="Arial" panose="020B0604020202020204" pitchFamily="34" charset="0"/>
              </a:rPr>
              <a:t>moisture </a:t>
            </a:r>
            <a:r>
              <a:rPr lang="en-US" altLang="en-US" sz="1600" b="1" dirty="0">
                <a:solidFill>
                  <a:schemeClr val="bg1"/>
                </a:solidFill>
                <a:latin typeface="Arial" panose="020B0604020202020204" pitchFamily="34" charset="0"/>
                <a:cs typeface="Arial" panose="020B0604020202020204" pitchFamily="34" charset="0"/>
              </a:rPr>
              <a:t>deficits </a:t>
            </a:r>
            <a:r>
              <a:rPr lang="en-US" altLang="en-US" sz="1600" b="1" dirty="0" smtClean="0">
                <a:solidFill>
                  <a:schemeClr val="bg1"/>
                </a:solidFill>
                <a:latin typeface="Arial" panose="020B0604020202020204" pitchFamily="34" charset="0"/>
                <a:cs typeface="Arial" panose="020B0604020202020204" pitchFamily="34" charset="0"/>
              </a:rPr>
              <a:t>prevailed over </a:t>
            </a:r>
            <a:r>
              <a:rPr lang="en-US" altLang="en-US" sz="1600" b="1" dirty="0">
                <a:solidFill>
                  <a:schemeClr val="bg1"/>
                </a:solidFill>
                <a:latin typeface="Arial" panose="020B0604020202020204" pitchFamily="34" charset="0"/>
                <a:cs typeface="Arial" panose="020B0604020202020204" pitchFamily="34" charset="0"/>
              </a:rPr>
              <a:t>southern Somalia, eastern Kenya, and </a:t>
            </a:r>
            <a:r>
              <a:rPr lang="en-US" altLang="en-US" sz="1600" b="1" dirty="0" smtClean="0">
                <a:solidFill>
                  <a:schemeClr val="bg1"/>
                </a:solidFill>
                <a:latin typeface="Arial" panose="020B0604020202020204" pitchFamily="34" charset="0"/>
                <a:cs typeface="Arial" panose="020B0604020202020204" pitchFamily="34" charset="0"/>
              </a:rPr>
              <a:t>southern </a:t>
            </a:r>
            <a:r>
              <a:rPr lang="en-US" altLang="en-US" sz="1600" b="1" dirty="0">
                <a:solidFill>
                  <a:schemeClr val="bg1"/>
                </a:solidFill>
                <a:latin typeface="Arial" panose="020B0604020202020204" pitchFamily="34" charset="0"/>
                <a:cs typeface="Arial" panose="020B0604020202020204" pitchFamily="34" charset="0"/>
              </a:rPr>
              <a:t>Ethiopia.  Rainfall was above average locally over southwestern Kenya and much of </a:t>
            </a:r>
            <a:r>
              <a:rPr lang="en-US" altLang="en-US" sz="1600" b="1" dirty="0" smtClean="0">
                <a:solidFill>
                  <a:schemeClr val="bg1"/>
                </a:solidFill>
                <a:latin typeface="Arial" panose="020B0604020202020204" pitchFamily="34" charset="0"/>
                <a:cs typeface="Arial" panose="020B0604020202020204" pitchFamily="34" charset="0"/>
              </a:rPr>
              <a:t>Tanzania.  </a:t>
            </a:r>
            <a:r>
              <a:rPr lang="en-US" altLang="en-US" sz="1600" b="1" dirty="0">
                <a:solidFill>
                  <a:schemeClr val="bg1"/>
                </a:solidFill>
                <a:latin typeface="Arial" panose="020B0604020202020204" pitchFamily="34" charset="0"/>
                <a:cs typeface="Arial" panose="020B0604020202020204" pitchFamily="34" charset="0"/>
              </a:rPr>
              <a:t>In southern Africa, </a:t>
            </a:r>
            <a:r>
              <a:rPr lang="en-US" altLang="en-US" sz="1600" b="1" dirty="0" smtClean="0">
                <a:solidFill>
                  <a:schemeClr val="bg1"/>
                </a:solidFill>
                <a:latin typeface="Arial" panose="020B0604020202020204" pitchFamily="34" charset="0"/>
                <a:cs typeface="Arial" panose="020B0604020202020204" pitchFamily="34" charset="0"/>
              </a:rPr>
              <a:t>rainfall was above average over the northern areas of the region, including northern </a:t>
            </a:r>
            <a:r>
              <a:rPr lang="en-US" altLang="en-US" sz="1600" b="1" dirty="0">
                <a:solidFill>
                  <a:schemeClr val="bg1"/>
                </a:solidFill>
                <a:latin typeface="Arial" panose="020B0604020202020204" pitchFamily="34" charset="0"/>
                <a:cs typeface="Arial" panose="020B0604020202020204" pitchFamily="34" charset="0"/>
              </a:rPr>
              <a:t>Madagascar.  </a:t>
            </a:r>
            <a:r>
              <a:rPr lang="en-US" altLang="en-US" sz="1600" b="1" dirty="0" smtClean="0">
                <a:solidFill>
                  <a:schemeClr val="bg1"/>
                </a:solidFill>
                <a:latin typeface="Arial" panose="020B0604020202020204" pitchFamily="34" charset="0"/>
                <a:cs typeface="Arial" panose="020B0604020202020204" pitchFamily="34" charset="0"/>
              </a:rPr>
              <a:t>Rainfall was below average over western </a:t>
            </a:r>
            <a:r>
              <a:rPr lang="en-US" altLang="en-US" sz="1600" b="1" dirty="0">
                <a:solidFill>
                  <a:schemeClr val="bg1"/>
                </a:solidFill>
                <a:latin typeface="Arial" panose="020B0604020202020204" pitchFamily="34" charset="0"/>
                <a:cs typeface="Arial" panose="020B0604020202020204" pitchFamily="34" charset="0"/>
              </a:rPr>
              <a:t>Angola and northern Namibia. </a:t>
            </a:r>
            <a:r>
              <a:rPr lang="en-US" altLang="en-US" sz="1600" b="1" dirty="0" smtClean="0">
                <a:solidFill>
                  <a:schemeClr val="bg1"/>
                </a:solidFill>
                <a:latin typeface="Arial" panose="020B0604020202020204" pitchFamily="34" charset="0"/>
                <a:cs typeface="Arial" panose="020B0604020202020204" pitchFamily="34" charset="0"/>
              </a:rPr>
              <a:t> In </a:t>
            </a:r>
            <a:r>
              <a:rPr lang="en-US" altLang="en-US" sz="1600" b="1" dirty="0">
                <a:solidFill>
                  <a:schemeClr val="bg1"/>
                </a:solidFill>
                <a:latin typeface="Arial" panose="020B0604020202020204" pitchFamily="34" charset="0"/>
                <a:cs typeface="Arial" panose="020B0604020202020204" pitchFamily="34" charset="0"/>
              </a:rPr>
              <a:t>central Africa, rainfall was above average over central and southern DRC, southern Congo, and eastern Gabon.  Rainfall was below average over western Gabon, and the southern areas of Cameroon and CAR.  In West Africa, rainfall was slightly above average in pockets along the Guinean coast. </a:t>
            </a:r>
          </a:p>
          <a:p>
            <a:pPr algn="just"/>
            <a:endParaRPr lang="en-US" altLang="en-US" sz="1600" b="1" dirty="0">
              <a:solidFill>
                <a:schemeClr val="bg1"/>
              </a:solidFill>
              <a:latin typeface="Arial" panose="020B0604020202020204" pitchFamily="34" charset="0"/>
              <a:cs typeface="Arial" panose="020B0604020202020204" pitchFamily="34" charset="0"/>
            </a:endParaRPr>
          </a:p>
          <a:p>
            <a:pPr algn="just"/>
            <a:r>
              <a:rPr lang="en-US" altLang="en-US" sz="1600" b="1" dirty="0">
                <a:solidFill>
                  <a:schemeClr val="bg1"/>
                </a:solidFill>
                <a:latin typeface="Arial" panose="020B0604020202020204" pitchFamily="34" charset="0"/>
                <a:cs typeface="Arial" panose="020B0604020202020204" pitchFamily="34" charset="0"/>
              </a:rPr>
              <a:t>During the past 7 days, in East Africa moderate rains resulted in moisture surpluses in portions of Kenya, Uganda and Tanzania.  In Southern Africa, rainfall was above-average across many areas, including Namibia, portions of Botswana, eastern Zambia, Zimbabwe, western Mozambique and local areas in Madagascar. In contrast, rainfall was below-average over central Angola, parts of central and southern DRC, eastern Mozambique and many parts of Madagascar.  In Central Africa, moderate rains sustained moisture surpluses over parts of northern DRC</a:t>
            </a:r>
            <a:r>
              <a:rPr lang="en-US" altLang="en-US" sz="1600" b="1" dirty="0" smtClean="0">
                <a:solidFill>
                  <a:schemeClr val="bg1"/>
                </a:solidFill>
                <a:latin typeface="Arial" panose="020B0604020202020204" pitchFamily="34" charset="0"/>
                <a:cs typeface="Arial" panose="020B0604020202020204" pitchFamily="34" charset="0"/>
              </a:rPr>
              <a:t>.</a:t>
            </a:r>
            <a:endParaRPr lang="en-US" altLang="en-US" sz="1600" b="1" dirty="0">
              <a:solidFill>
                <a:schemeClr val="bg1"/>
              </a:solidFill>
              <a:latin typeface="Arial" panose="020B0604020202020204" pitchFamily="34" charset="0"/>
              <a:cs typeface="Arial" panose="020B0604020202020204" pitchFamily="34" charset="0"/>
            </a:endParaRPr>
          </a:p>
          <a:p>
            <a:pPr algn="just"/>
            <a:endParaRPr lang="en-US" altLang="en-US" sz="1600" b="1" dirty="0" smtClean="0">
              <a:solidFill>
                <a:schemeClr val="bg1"/>
              </a:solidFill>
              <a:latin typeface="Arial" panose="020B0604020202020204" pitchFamily="34" charset="0"/>
              <a:cs typeface="Arial" panose="020B0604020202020204" pitchFamily="34" charset="0"/>
            </a:endParaRPr>
          </a:p>
          <a:p>
            <a:pPr algn="just"/>
            <a:r>
              <a:rPr lang="en-US" altLang="en-US" sz="1600" b="1" dirty="0" smtClean="0">
                <a:solidFill>
                  <a:schemeClr val="bg1"/>
                </a:solidFill>
                <a:latin typeface="Arial" panose="020B0604020202020204" pitchFamily="34" charset="0"/>
                <a:cs typeface="Arial" panose="020B0604020202020204" pitchFamily="34" charset="0"/>
              </a:rPr>
              <a:t>The </a:t>
            </a:r>
            <a:r>
              <a:rPr lang="en-US" altLang="en-US" sz="1600" b="1" dirty="0">
                <a:solidFill>
                  <a:schemeClr val="bg1"/>
                </a:solidFill>
                <a:latin typeface="Arial" panose="020B0604020202020204" pitchFamily="34" charset="0"/>
                <a:cs typeface="Arial" panose="020B0604020202020204" pitchFamily="34" charset="0"/>
              </a:rPr>
              <a:t>week-1 and week-2 outlooks indicate a moderate to high chance for rainfall to exceed 50 mm </a:t>
            </a:r>
            <a:r>
              <a:rPr lang="en-US" altLang="en-US" sz="1600" b="1" dirty="0">
                <a:solidFill>
                  <a:schemeClr val="bg1"/>
                </a:solidFill>
                <a:latin typeface="Arial" panose="020B0604020202020204" pitchFamily="34" charset="0"/>
                <a:cs typeface="Arial" panose="020B0604020202020204" pitchFamily="34" charset="0"/>
              </a:rPr>
              <a:t>southern Gabon, southern Congo, southern DRC, portions of Angola, Namibia, much of Zambia, Zimbabwe, Tanzania, Malawi, northern Mozambique, local areas in South Africa and northern Madagascar</a:t>
            </a:r>
            <a:r>
              <a:rPr lang="en-US" altLang="en-US" sz="1600" b="1" dirty="0" smtClean="0">
                <a:solidFill>
                  <a:schemeClr val="bg1"/>
                </a:solidFill>
                <a:latin typeface="Arial" panose="020B0604020202020204" pitchFamily="34" charset="0"/>
                <a:cs typeface="Arial" panose="020B0604020202020204" pitchFamily="34" charset="0"/>
              </a:rPr>
              <a:t>.</a:t>
            </a:r>
            <a:endParaRPr lang="en-US" altLang="en-US" sz="16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East Africa moderate rains resulted in moisture surpluses in portions of Kenya, Uganda and Tanzania.  In Southern Africa, rainfall was above-average across many areas, including Namibia, portions of Botswana, eastern Zambia, Zimbabwe, western Mozambique and local areas in Madagascar. In contrast, rainfall was below-average over central Angola, parts of central and southern DRC, eastern Mozambique and many parts of Madagascar.  In Central Africa, moderate rains sustained moisture surpluses over parts of northern DRC.</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The week-1 and week-2 outlooks indicate a moderate to high chance for rainfall to exceed 50 mm southern Gabon, southern Congo, southern DRC, portions of Angola, Namibia, much of Zambia, Zimbabwe, Tanzania, Malawi, northern Mozambique, local areas in South Africa and northern Madagascar.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82883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in </a:t>
            </a:r>
            <a:r>
              <a:rPr lang="en-US" altLang="en-US" sz="1140" b="1" dirty="0" smtClean="0">
                <a:solidFill>
                  <a:schemeClr val="bg1"/>
                </a:solidFill>
              </a:rPr>
              <a:t>East Africa, rainfall was significantly below average over eastern Kenya, southern and northern Somalia, and portions of eastern Ethiopia.  Rainfall was also below average over parts of South Sudan.  Rainfall was above average over </a:t>
            </a:r>
            <a:r>
              <a:rPr lang="en-US" altLang="en-US" sz="1140" b="1" dirty="0" smtClean="0">
                <a:solidFill>
                  <a:schemeClr val="bg1"/>
                </a:solidFill>
              </a:rPr>
              <a:t>the far southern </a:t>
            </a:r>
            <a:r>
              <a:rPr lang="en-US" altLang="en-US" sz="1140" b="1" dirty="0" smtClean="0">
                <a:solidFill>
                  <a:schemeClr val="bg1"/>
                </a:solidFill>
              </a:rPr>
              <a:t>Sudan, eastern South Sudan, western Ethiopia, and Uganda.  The uptick in rainfall extended to much of </a:t>
            </a:r>
            <a:r>
              <a:rPr lang="en-US" altLang="en-US" sz="1140" b="1" dirty="0" smtClean="0">
                <a:solidFill>
                  <a:schemeClr val="bg1"/>
                </a:solidFill>
              </a:rPr>
              <a:t>Tanzania</a:t>
            </a:r>
            <a:r>
              <a:rPr lang="en-US" altLang="en-US" sz="1140" b="1" dirty="0" smtClean="0">
                <a:solidFill>
                  <a:schemeClr val="bg1"/>
                </a:solidFill>
              </a:rPr>
              <a:t>.  In southern Africa, persistent rains resulted in sustained moisture surpluses over Zambia, Botswana, and Zimbabwe.  Rainfall was also above average over many parts of Mozambique and northern Madagascar.  Persistent light rains resulted in moisture deficits in western Angola and </a:t>
            </a:r>
            <a:r>
              <a:rPr lang="en-US" altLang="en-US" sz="1140" b="1" dirty="0" smtClean="0">
                <a:solidFill>
                  <a:schemeClr val="bg1"/>
                </a:solidFill>
              </a:rPr>
              <a:t>northwestern </a:t>
            </a:r>
            <a:r>
              <a:rPr lang="en-US" altLang="en-US" sz="1140" b="1" dirty="0" smtClean="0">
                <a:solidFill>
                  <a:schemeClr val="bg1"/>
                </a:solidFill>
              </a:rPr>
              <a:t>Namibia.  Rainfall was also below average along the border between South Africa and Mozambique and over southern Madagascar.  In Central Africa, rainfall was above average over many parts of DRC and Congo.  Rainfall was below average over </a:t>
            </a:r>
            <a:r>
              <a:rPr lang="en-US" altLang="en-US" sz="1140" b="1" dirty="0" smtClean="0">
                <a:solidFill>
                  <a:schemeClr val="bg1"/>
                </a:solidFill>
              </a:rPr>
              <a:t>parts of northern </a:t>
            </a:r>
            <a:r>
              <a:rPr lang="en-US" altLang="en-US" sz="1140" b="1" dirty="0" smtClean="0">
                <a:solidFill>
                  <a:schemeClr val="bg1"/>
                </a:solidFill>
              </a:rPr>
              <a:t>DRC, and CAR.  Below average rains were also observed over the western areas of Gabon and </a:t>
            </a:r>
            <a:r>
              <a:rPr lang="en-US" altLang="en-US" sz="1140" b="1" dirty="0" smtClean="0">
                <a:solidFill>
                  <a:schemeClr val="bg1"/>
                </a:solidFill>
              </a:rPr>
              <a:t>much of Cameroon</a:t>
            </a:r>
            <a:r>
              <a:rPr lang="en-US" altLang="en-US" sz="1140" b="1" dirty="0" smtClean="0">
                <a:solidFill>
                  <a:schemeClr val="bg1"/>
                </a:solidFill>
              </a:rPr>
              <a:t>. In West Africa, rainfall was below average in the central areas of the Gulf of Guinea region, and above average along the coast.  Rainfall was </a:t>
            </a:r>
            <a:r>
              <a:rPr lang="en-US" altLang="en-US" sz="1140" b="1" dirty="0" smtClean="0">
                <a:solidFill>
                  <a:schemeClr val="bg1"/>
                </a:solidFill>
              </a:rPr>
              <a:t>above </a:t>
            </a:r>
            <a:r>
              <a:rPr lang="en-US" altLang="en-US" sz="1140" b="1" dirty="0" smtClean="0">
                <a:solidFill>
                  <a:schemeClr val="bg1"/>
                </a:solidFill>
              </a:rPr>
              <a:t>average over </a:t>
            </a:r>
            <a:r>
              <a:rPr lang="en-US" altLang="en-US" sz="1140" b="1" dirty="0" smtClean="0">
                <a:solidFill>
                  <a:schemeClr val="bg1"/>
                </a:solidFill>
              </a:rPr>
              <a:t>local areas in the </a:t>
            </a:r>
            <a:r>
              <a:rPr lang="en-US" altLang="en-US" sz="1140" b="1" dirty="0" smtClean="0">
                <a:solidFill>
                  <a:schemeClr val="bg1"/>
                </a:solidFill>
              </a:rPr>
              <a:t>Sahel.</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in East Africa, several weeks of light rains resulted in moisture deficits over southern Somalia, eastern Kenya, and </a:t>
            </a:r>
            <a:r>
              <a:rPr lang="en-US" altLang="en-US" sz="1140" b="1" dirty="0" smtClean="0">
                <a:solidFill>
                  <a:schemeClr val="bg1"/>
                </a:solidFill>
              </a:rPr>
              <a:t>southern </a:t>
            </a:r>
            <a:r>
              <a:rPr lang="en-US" altLang="en-US" sz="1140" b="1" dirty="0" smtClean="0">
                <a:solidFill>
                  <a:schemeClr val="bg1"/>
                </a:solidFill>
              </a:rPr>
              <a:t>Ethiopia.  Rainfall was above average locally over </a:t>
            </a:r>
            <a:r>
              <a:rPr lang="en-US" altLang="en-US" sz="1140" b="1" dirty="0" smtClean="0">
                <a:solidFill>
                  <a:schemeClr val="bg1"/>
                </a:solidFill>
              </a:rPr>
              <a:t>western </a:t>
            </a:r>
            <a:r>
              <a:rPr lang="en-US" altLang="en-US" sz="1140" b="1" dirty="0" smtClean="0">
                <a:solidFill>
                  <a:schemeClr val="bg1"/>
                </a:solidFill>
              </a:rPr>
              <a:t>Tanzania, while below-average rainfall was observed over </a:t>
            </a:r>
            <a:r>
              <a:rPr lang="en-US" altLang="en-US" sz="1140" b="1" dirty="0" smtClean="0">
                <a:solidFill>
                  <a:schemeClr val="bg1"/>
                </a:solidFill>
              </a:rPr>
              <a:t>eastern </a:t>
            </a:r>
            <a:r>
              <a:rPr lang="en-US" altLang="en-US" sz="1140" b="1" dirty="0" smtClean="0">
                <a:solidFill>
                  <a:schemeClr val="bg1"/>
                </a:solidFill>
              </a:rPr>
              <a:t>Tanzania.  In southern Africa, persistent moderate to heavy rains resulted in moisture surpluses over eastern Angola, Zambia, Botswana, and Zimbabwe.  Rainfall was also above average over central and southern Mozambique and </a:t>
            </a:r>
            <a:r>
              <a:rPr lang="en-US" altLang="en-US" sz="1140" b="1" dirty="0" smtClean="0">
                <a:solidFill>
                  <a:schemeClr val="bg1"/>
                </a:solidFill>
              </a:rPr>
              <a:t>pocket areas in </a:t>
            </a:r>
            <a:r>
              <a:rPr lang="en-US" altLang="en-US" sz="1140" b="1" dirty="0" smtClean="0">
                <a:solidFill>
                  <a:schemeClr val="bg1"/>
                </a:solidFill>
              </a:rPr>
              <a:t>Madagascar.  Persistent light rains resulted in moisture deficits in western Angola and northern Namibia.  Rainfall was also below average over pocket areas in northeastern South Africa, </a:t>
            </a:r>
            <a:r>
              <a:rPr lang="en-US" altLang="en-US" sz="1140" b="1" dirty="0" smtClean="0">
                <a:solidFill>
                  <a:schemeClr val="bg1"/>
                </a:solidFill>
              </a:rPr>
              <a:t>northeastern </a:t>
            </a:r>
            <a:r>
              <a:rPr lang="en-US" altLang="en-US" sz="1140" b="1" dirty="0" smtClean="0">
                <a:solidFill>
                  <a:schemeClr val="bg1"/>
                </a:solidFill>
              </a:rPr>
              <a:t>Mozambique, and over </a:t>
            </a:r>
            <a:r>
              <a:rPr lang="en-US" altLang="en-US" sz="1140" b="1" dirty="0" smtClean="0">
                <a:solidFill>
                  <a:schemeClr val="bg1"/>
                </a:solidFill>
              </a:rPr>
              <a:t>many parts of Madagascar</a:t>
            </a:r>
            <a:r>
              <a:rPr lang="en-US" altLang="en-US" sz="1140" b="1" dirty="0" smtClean="0">
                <a:solidFill>
                  <a:schemeClr val="bg1"/>
                </a:solidFill>
              </a:rPr>
              <a:t>.  In central Africa, rainfall was above average over </a:t>
            </a:r>
            <a:r>
              <a:rPr lang="en-US" altLang="en-US" sz="1140" b="1" dirty="0" smtClean="0">
                <a:solidFill>
                  <a:schemeClr val="bg1"/>
                </a:solidFill>
              </a:rPr>
              <a:t>western and northern DRC</a:t>
            </a:r>
            <a:r>
              <a:rPr lang="en-US" altLang="en-US" sz="1140" b="1" dirty="0" smtClean="0">
                <a:solidFill>
                  <a:schemeClr val="bg1"/>
                </a:solidFill>
              </a:rPr>
              <a:t>, </a:t>
            </a:r>
            <a:r>
              <a:rPr lang="en-US" altLang="en-US" sz="1140" b="1" dirty="0" smtClean="0">
                <a:solidFill>
                  <a:schemeClr val="bg1"/>
                </a:solidFill>
              </a:rPr>
              <a:t>Congo</a:t>
            </a:r>
            <a:r>
              <a:rPr lang="en-US" altLang="en-US" sz="1140" b="1" dirty="0" smtClean="0">
                <a:solidFill>
                  <a:schemeClr val="bg1"/>
                </a:solidFill>
              </a:rPr>
              <a:t>, and eastern Gabon.  Rainfall was below average over </a:t>
            </a:r>
            <a:r>
              <a:rPr lang="en-US" altLang="en-US" sz="1140" b="1" dirty="0" smtClean="0">
                <a:solidFill>
                  <a:schemeClr val="bg1"/>
                </a:solidFill>
              </a:rPr>
              <a:t>central and eastern </a:t>
            </a:r>
            <a:r>
              <a:rPr lang="en-US" altLang="en-US" sz="1140" b="1" dirty="0" smtClean="0">
                <a:solidFill>
                  <a:schemeClr val="bg1"/>
                </a:solidFill>
              </a:rPr>
              <a:t>DRC, western </a:t>
            </a:r>
            <a:r>
              <a:rPr lang="en-US" altLang="en-US" sz="1140" b="1" dirty="0" smtClean="0">
                <a:solidFill>
                  <a:schemeClr val="bg1"/>
                </a:solidFill>
              </a:rPr>
              <a:t>Gabon </a:t>
            </a:r>
            <a:r>
              <a:rPr lang="en-US" altLang="en-US" sz="1140" b="1" dirty="0" smtClean="0">
                <a:solidFill>
                  <a:schemeClr val="bg1"/>
                </a:solidFill>
              </a:rPr>
              <a:t>and the southern areas of </a:t>
            </a:r>
            <a:r>
              <a:rPr lang="en-US" altLang="en-US" sz="1140" b="1" dirty="0" smtClean="0">
                <a:solidFill>
                  <a:schemeClr val="bg1"/>
                </a:solidFill>
              </a:rPr>
              <a:t>Cameroon.  </a:t>
            </a:r>
            <a:r>
              <a:rPr lang="en-US" altLang="en-US" sz="1140" b="1" dirty="0" smtClean="0">
                <a:solidFill>
                  <a:schemeClr val="bg1"/>
                </a:solidFill>
              </a:rPr>
              <a:t>In West Africa, rainfall was slightly above average in pockets along the Guinean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t>
            </a:r>
            <a:r>
              <a:rPr lang="en-US" altLang="en-US" sz="1100" b="1" dirty="0" smtClean="0">
                <a:solidFill>
                  <a:schemeClr val="bg1"/>
                </a:solidFill>
              </a:rPr>
              <a:t>Africa moderate </a:t>
            </a:r>
            <a:r>
              <a:rPr lang="en-US" altLang="en-US" sz="1100" b="1" dirty="0" smtClean="0">
                <a:solidFill>
                  <a:schemeClr val="bg1"/>
                </a:solidFill>
              </a:rPr>
              <a:t>rains resulted in </a:t>
            </a:r>
            <a:r>
              <a:rPr lang="en-US" altLang="en-US" sz="1100" b="1" dirty="0" smtClean="0">
                <a:solidFill>
                  <a:schemeClr val="bg1"/>
                </a:solidFill>
              </a:rPr>
              <a:t>moisture surpluses </a:t>
            </a:r>
            <a:r>
              <a:rPr lang="en-US" altLang="en-US" sz="1100" b="1" dirty="0" smtClean="0">
                <a:solidFill>
                  <a:schemeClr val="bg1"/>
                </a:solidFill>
              </a:rPr>
              <a:t>in </a:t>
            </a:r>
            <a:r>
              <a:rPr lang="en-US" altLang="en-US" sz="1100" b="1" dirty="0" smtClean="0">
                <a:solidFill>
                  <a:schemeClr val="bg1"/>
                </a:solidFill>
              </a:rPr>
              <a:t>portions of Kenya, Uganda </a:t>
            </a:r>
            <a:r>
              <a:rPr lang="en-US" altLang="en-US" sz="1100" b="1" dirty="0" smtClean="0">
                <a:solidFill>
                  <a:schemeClr val="bg1"/>
                </a:solidFill>
              </a:rPr>
              <a:t>and </a:t>
            </a:r>
            <a:r>
              <a:rPr lang="en-US" altLang="en-US" sz="1100" b="1" dirty="0" smtClean="0">
                <a:solidFill>
                  <a:schemeClr val="bg1"/>
                </a:solidFill>
              </a:rPr>
              <a:t>Tanzania.  </a:t>
            </a:r>
            <a:r>
              <a:rPr lang="en-US" altLang="en-US" sz="1100" b="1" dirty="0" smtClean="0">
                <a:solidFill>
                  <a:schemeClr val="bg1"/>
                </a:solidFill>
              </a:rPr>
              <a:t>In Southern Africa, rainfall was </a:t>
            </a:r>
            <a:r>
              <a:rPr lang="en-US" altLang="en-US" sz="1100" b="1" dirty="0" smtClean="0">
                <a:solidFill>
                  <a:schemeClr val="bg1"/>
                </a:solidFill>
              </a:rPr>
              <a:t>above-average </a:t>
            </a:r>
            <a:r>
              <a:rPr lang="en-US" altLang="en-US" sz="1100" b="1" dirty="0" smtClean="0">
                <a:solidFill>
                  <a:schemeClr val="bg1"/>
                </a:solidFill>
              </a:rPr>
              <a:t>across </a:t>
            </a:r>
            <a:r>
              <a:rPr lang="en-US" altLang="en-US" sz="1100" b="1" dirty="0" smtClean="0">
                <a:solidFill>
                  <a:schemeClr val="bg1"/>
                </a:solidFill>
              </a:rPr>
              <a:t>many areas, </a:t>
            </a:r>
            <a:r>
              <a:rPr lang="en-US" altLang="en-US" sz="1100" b="1" dirty="0" smtClean="0">
                <a:solidFill>
                  <a:schemeClr val="bg1"/>
                </a:solidFill>
              </a:rPr>
              <a:t>including </a:t>
            </a:r>
            <a:r>
              <a:rPr lang="en-US" altLang="en-US" sz="1100" b="1" dirty="0" smtClean="0">
                <a:solidFill>
                  <a:schemeClr val="bg1"/>
                </a:solidFill>
              </a:rPr>
              <a:t>Namibia, portions of Botswana, eastern Zambia</a:t>
            </a:r>
            <a:r>
              <a:rPr lang="en-US" altLang="en-US" sz="1100" b="1" dirty="0" smtClean="0">
                <a:solidFill>
                  <a:schemeClr val="bg1"/>
                </a:solidFill>
              </a:rPr>
              <a:t>, </a:t>
            </a:r>
            <a:r>
              <a:rPr lang="en-US" altLang="en-US" sz="1100" b="1" dirty="0" smtClean="0">
                <a:solidFill>
                  <a:schemeClr val="bg1"/>
                </a:solidFill>
              </a:rPr>
              <a:t>Zimbabwe, western </a:t>
            </a:r>
            <a:r>
              <a:rPr lang="en-US" altLang="en-US" sz="1100" b="1" dirty="0" smtClean="0">
                <a:solidFill>
                  <a:schemeClr val="bg1"/>
                </a:solidFill>
              </a:rPr>
              <a:t>Mozambique and </a:t>
            </a:r>
            <a:r>
              <a:rPr lang="en-US" altLang="en-US" sz="1100" b="1" dirty="0" smtClean="0">
                <a:solidFill>
                  <a:schemeClr val="bg1"/>
                </a:solidFill>
              </a:rPr>
              <a:t>local areas in </a:t>
            </a:r>
            <a:r>
              <a:rPr lang="en-US" altLang="en-US" sz="1100" b="1" dirty="0" smtClean="0">
                <a:solidFill>
                  <a:schemeClr val="bg1"/>
                </a:solidFill>
              </a:rPr>
              <a:t>Madagascar. In contrast, rainfall was </a:t>
            </a:r>
            <a:r>
              <a:rPr lang="en-US" altLang="en-US" sz="1100" b="1" dirty="0" smtClean="0">
                <a:solidFill>
                  <a:schemeClr val="bg1"/>
                </a:solidFill>
              </a:rPr>
              <a:t>below-average </a:t>
            </a:r>
            <a:r>
              <a:rPr lang="en-US" altLang="en-US" sz="1100" b="1" dirty="0" smtClean="0">
                <a:solidFill>
                  <a:schemeClr val="bg1"/>
                </a:solidFill>
              </a:rPr>
              <a:t>over </a:t>
            </a:r>
            <a:r>
              <a:rPr lang="en-US" altLang="en-US" sz="1100" b="1" dirty="0" smtClean="0">
                <a:solidFill>
                  <a:schemeClr val="bg1"/>
                </a:solidFill>
              </a:rPr>
              <a:t>central Angola, parts of central and southern DRC, eastern Mozambique and many parts of Madagascar.  </a:t>
            </a:r>
            <a:r>
              <a:rPr lang="en-US" altLang="en-US" sz="1100" b="1" dirty="0" smtClean="0">
                <a:solidFill>
                  <a:schemeClr val="bg1"/>
                </a:solidFill>
              </a:rPr>
              <a:t>In Central Africa, </a:t>
            </a:r>
            <a:r>
              <a:rPr lang="en-US" altLang="en-US" sz="1100" b="1" dirty="0" smtClean="0">
                <a:solidFill>
                  <a:schemeClr val="bg1"/>
                </a:solidFill>
              </a:rPr>
              <a:t>moderate </a:t>
            </a:r>
            <a:r>
              <a:rPr lang="en-US" altLang="en-US" sz="1100" b="1" dirty="0" smtClean="0">
                <a:solidFill>
                  <a:schemeClr val="bg1"/>
                </a:solidFill>
              </a:rPr>
              <a:t>rains sustained moisture </a:t>
            </a:r>
            <a:r>
              <a:rPr lang="en-US" altLang="en-US" sz="1100" b="1" dirty="0" smtClean="0">
                <a:solidFill>
                  <a:schemeClr val="bg1"/>
                </a:solidFill>
              </a:rPr>
              <a:t>surpluses over parts of northern </a:t>
            </a:r>
            <a:r>
              <a:rPr lang="en-US" altLang="en-US" sz="1100" b="1" dirty="0" smtClean="0">
                <a:solidFill>
                  <a:schemeClr val="bg1"/>
                </a:solidFill>
              </a:rPr>
              <a:t>DRC</a:t>
            </a:r>
            <a:r>
              <a:rPr lang="en-US" altLang="en-US" sz="1100" b="1" dirty="0" smtClean="0">
                <a:solidFill>
                  <a:schemeClr val="bg1"/>
                </a:solidFill>
              </a:rPr>
              <a:t>.</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upper level (right panel</a:t>
            </a:r>
            <a:r>
              <a:rPr lang="en-US" altLang="en-US" sz="1200" b="1" dirty="0" smtClean="0">
                <a:solidFill>
                  <a:schemeClr val="bg1"/>
                </a:solidFill>
              </a:rPr>
              <a:t>), wind anomalies were anti-cyclonic across Sothern Africa.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6000" y="2514600"/>
            <a:ext cx="762000" cy="12954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797172"/>
            <a:ext cx="742951" cy="101282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352800" y="1514793"/>
            <a:ext cx="2657474" cy="101821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that moderate to locally heavy rainfall </a:t>
            </a:r>
            <a:r>
              <a:rPr lang="en-US" altLang="en-US" sz="1200" b="1" dirty="0" smtClean="0">
                <a:solidFill>
                  <a:schemeClr val="bg1"/>
                </a:solidFill>
                <a:latin typeface="Arial" charset="0"/>
              </a:rPr>
              <a:t>sustained moisture surpluses over parts of western Zambia (top right)</a:t>
            </a:r>
            <a:r>
              <a:rPr lang="en-US" altLang="en-US" sz="1200" b="1" dirty="0" smtClean="0">
                <a:solidFill>
                  <a:schemeClr val="bg1"/>
                </a:solidFill>
                <a:latin typeface="Arial" charset="0"/>
                <a:cs typeface="+mn-cs"/>
              </a:rPr>
              <a:t>. Dry conditions settled in over southern Angola (bottom left) and southern Madagascar (bottom </a:t>
            </a:r>
            <a:r>
              <a:rPr lang="en-US" altLang="en-US" sz="1200" b="1" dirty="0">
                <a:solidFill>
                  <a:schemeClr val="bg1"/>
                </a:solidFill>
                <a:latin typeface="Arial" charset="0"/>
                <a:cs typeface="+mn-cs"/>
              </a:rPr>
              <a:t>right). </a:t>
            </a: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76800" y="5689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7" cy="320039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7" cy="320039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521655" y="1524000"/>
            <a:ext cx="3533339"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5 - 11 January, 2021</a:t>
            </a:r>
            <a:endParaRPr lang="en-US" altLang="en-US" dirty="0"/>
          </a:p>
        </p:txBody>
      </p:sp>
      <p:sp>
        <p:nvSpPr>
          <p:cNvPr id="22535" name="TextBox 10"/>
          <p:cNvSpPr txBox="1">
            <a:spLocks noChangeArrowheads="1"/>
          </p:cNvSpPr>
          <p:nvPr/>
        </p:nvSpPr>
        <p:spPr bwMode="auto">
          <a:xfrm>
            <a:off x="5069802" y="1524000"/>
            <a:ext cx="364715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12 </a:t>
            </a:r>
            <a:r>
              <a:rPr lang="en-US" altLang="en-US" b="1" dirty="0" smtClean="0">
                <a:solidFill>
                  <a:srgbClr val="FFFF00"/>
                </a:solidFill>
              </a:rPr>
              <a:t>- </a:t>
            </a:r>
            <a:r>
              <a:rPr lang="en-US" altLang="en-US" b="1" dirty="0" smtClean="0">
                <a:solidFill>
                  <a:srgbClr val="FFFF00"/>
                </a:solidFill>
              </a:rPr>
              <a:t>18 </a:t>
            </a:r>
            <a:r>
              <a:rPr lang="en-US" altLang="en-US" b="1" dirty="0" smtClean="0">
                <a:solidFill>
                  <a:srgbClr val="FFFF00"/>
                </a:solidFill>
              </a:rPr>
              <a:t>January, 2021</a:t>
            </a:r>
            <a:endParaRPr lang="en-US" altLang="en-US" dirty="0"/>
          </a:p>
        </p:txBody>
      </p:sp>
      <p:sp>
        <p:nvSpPr>
          <p:cNvPr id="7" name="Text Box 8"/>
          <p:cNvSpPr txBox="1">
            <a:spLocks noChangeArrowheads="1"/>
          </p:cNvSpPr>
          <p:nvPr/>
        </p:nvSpPr>
        <p:spPr bwMode="auto">
          <a:xfrm>
            <a:off x="79248" y="5606276"/>
            <a:ext cx="8991600" cy="118186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a:t>
            </a:r>
            <a:r>
              <a:rPr lang="en-US" altLang="en-US" sz="1200" b="1" dirty="0" smtClean="0">
                <a:solidFill>
                  <a:schemeClr val="bg1"/>
                </a:solidFill>
              </a:rPr>
              <a:t>panel), </a:t>
            </a:r>
            <a:r>
              <a:rPr lang="en-US" altLang="en-US" sz="1200" b="1" dirty="0" smtClean="0">
                <a:solidFill>
                  <a:schemeClr val="bg1"/>
                </a:solidFill>
              </a:rPr>
              <a:t>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southern Gabon, southern Congo, southern DRC, portions of Angola, </a:t>
            </a:r>
            <a:r>
              <a:rPr lang="en-US" altLang="en-US" sz="1200" b="1" dirty="0" smtClean="0">
                <a:solidFill>
                  <a:schemeClr val="bg1"/>
                </a:solidFill>
              </a:rPr>
              <a:t>Namibia, much </a:t>
            </a:r>
            <a:r>
              <a:rPr lang="en-US" altLang="en-US" sz="1200" b="1" dirty="0" smtClean="0">
                <a:solidFill>
                  <a:schemeClr val="bg1"/>
                </a:solidFill>
              </a:rPr>
              <a:t>of Zambia, Zimbabwe, Tanzania, </a:t>
            </a:r>
            <a:r>
              <a:rPr lang="en-US" altLang="en-US" sz="1200" b="1" dirty="0" smtClean="0">
                <a:solidFill>
                  <a:schemeClr val="bg1"/>
                </a:solidFill>
              </a:rPr>
              <a:t>Malawi, northern Mozambique, local areas in South Africa and western </a:t>
            </a:r>
            <a:r>
              <a:rPr lang="en-US" altLang="en-US" sz="1200" b="1" dirty="0">
                <a:solidFill>
                  <a:schemeClr val="bg1"/>
                </a:solidFill>
              </a:rPr>
              <a:t>Madagascar. </a:t>
            </a:r>
            <a:r>
              <a:rPr lang="en-US" altLang="en-US" sz="1200" b="1" dirty="0" smtClean="0">
                <a:solidFill>
                  <a:schemeClr val="bg1"/>
                </a:solidFill>
              </a:rPr>
              <a:t>For </a:t>
            </a:r>
            <a:r>
              <a:rPr lang="en-US" altLang="en-US" sz="1200" b="1" dirty="0">
                <a:solidFill>
                  <a:schemeClr val="bg1"/>
                </a:solidFill>
              </a:rPr>
              <a:t>week-2 (right </a:t>
            </a:r>
            <a:r>
              <a:rPr lang="en-US" altLang="en-US" sz="1200" b="1" dirty="0" smtClean="0">
                <a:solidFill>
                  <a:schemeClr val="bg1"/>
                </a:solidFill>
              </a:rPr>
              <a:t>panel), </a:t>
            </a:r>
            <a:r>
              <a:rPr lang="en-US" altLang="en-US" sz="1200" b="1" dirty="0">
                <a:solidFill>
                  <a:schemeClr val="bg1"/>
                </a:solidFill>
              </a:rPr>
              <a:t>the chance for rainfall to exceed 50 mm is mostly confined to </a:t>
            </a:r>
            <a:r>
              <a:rPr lang="en-US" altLang="en-US" sz="1200" b="1" dirty="0" smtClean="0">
                <a:solidFill>
                  <a:schemeClr val="bg1"/>
                </a:solidFill>
              </a:rPr>
              <a:t>Zambia, Malawi, northern Mozambique, southern Tanzania, </a:t>
            </a:r>
            <a:r>
              <a:rPr lang="en-US" altLang="en-US" sz="1200" b="1" smtClean="0">
                <a:solidFill>
                  <a:schemeClr val="bg1"/>
                </a:solidFill>
              </a:rPr>
              <a:t>and central and </a:t>
            </a:r>
            <a:r>
              <a:rPr lang="en-US" altLang="en-US" sz="1200" b="1" dirty="0" smtClean="0">
                <a:solidFill>
                  <a:schemeClr val="bg1"/>
                </a:solidFill>
              </a:rPr>
              <a:t>northern Madagascar.</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184483</TotalTime>
  <Words>1196</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9369</cp:revision>
  <cp:lastPrinted>2018-07-09T15:13:07Z</cp:lastPrinted>
  <dcterms:created xsi:type="dcterms:W3CDTF">2001-08-31T10:39:36Z</dcterms:created>
  <dcterms:modified xsi:type="dcterms:W3CDTF">2021-01-04T15:13:25Z</dcterms:modified>
</cp:coreProperties>
</file>