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3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12/28/2020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1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28 </a:t>
            </a:r>
            <a:r>
              <a:rPr lang="en-US" altLang="en-US" sz="2800" b="1" dirty="0" smtClean="0">
                <a:solidFill>
                  <a:schemeClr val="bg1"/>
                </a:solidFill>
              </a:rPr>
              <a:t>December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a:t>
            </a:r>
            <a:r>
              <a:rPr lang="en-US" altLang="en-US" sz="1600" b="1" dirty="0" smtClean="0">
                <a:solidFill>
                  <a:schemeClr val="bg1"/>
                </a:solidFill>
                <a:latin typeface="Arial" panose="020B0604020202020204" pitchFamily="34" charset="0"/>
                <a:cs typeface="Arial" panose="020B0604020202020204" pitchFamily="34" charset="0"/>
              </a:rPr>
              <a:t>to 90 days</a:t>
            </a:r>
            <a:r>
              <a:rPr lang="en-US" altLang="en-US" sz="1600" b="1" dirty="0">
                <a:solidFill>
                  <a:schemeClr val="bg1"/>
                </a:solidFill>
                <a:latin typeface="Arial" panose="020B0604020202020204" pitchFamily="34" charset="0"/>
                <a:cs typeface="Arial" panose="020B0604020202020204" pitchFamily="34" charset="0"/>
              </a:rPr>
              <a:t>, in East Africa, </a:t>
            </a:r>
            <a:r>
              <a:rPr lang="en-US" altLang="en-US" sz="1600" b="1" dirty="0" smtClean="0">
                <a:solidFill>
                  <a:schemeClr val="bg1"/>
                </a:solidFill>
                <a:latin typeface="Arial" panose="020B0604020202020204" pitchFamily="34" charset="0"/>
                <a:cs typeface="Arial" panose="020B0604020202020204" pitchFamily="34" charset="0"/>
              </a:rPr>
              <a:t>moisture </a:t>
            </a:r>
            <a:r>
              <a:rPr lang="en-US" altLang="en-US" sz="1600" b="1" dirty="0">
                <a:solidFill>
                  <a:schemeClr val="bg1"/>
                </a:solidFill>
                <a:latin typeface="Arial" panose="020B0604020202020204" pitchFamily="34" charset="0"/>
                <a:cs typeface="Arial" panose="020B0604020202020204" pitchFamily="34" charset="0"/>
              </a:rPr>
              <a:t>deficits </a:t>
            </a:r>
            <a:r>
              <a:rPr lang="en-US" altLang="en-US" sz="1600" b="1" dirty="0" smtClean="0">
                <a:solidFill>
                  <a:schemeClr val="bg1"/>
                </a:solidFill>
                <a:latin typeface="Arial" panose="020B0604020202020204" pitchFamily="34" charset="0"/>
                <a:cs typeface="Arial" panose="020B0604020202020204" pitchFamily="34" charset="0"/>
              </a:rPr>
              <a:t>prevailed over </a:t>
            </a:r>
            <a:r>
              <a:rPr lang="en-US" altLang="en-US" sz="1600" b="1" dirty="0">
                <a:solidFill>
                  <a:schemeClr val="bg1"/>
                </a:solidFill>
                <a:latin typeface="Arial" panose="020B0604020202020204" pitchFamily="34" charset="0"/>
                <a:cs typeface="Arial" panose="020B0604020202020204" pitchFamily="34" charset="0"/>
              </a:rPr>
              <a:t>southern Somalia, eastern Kenya, and pockets in southern Ethiopia.  Rainfall was above average locally over southwestern Kenya and much of </a:t>
            </a:r>
            <a:r>
              <a:rPr lang="en-US" altLang="en-US" sz="1600" b="1" dirty="0" smtClean="0">
                <a:solidFill>
                  <a:schemeClr val="bg1"/>
                </a:solidFill>
                <a:latin typeface="Arial" panose="020B0604020202020204" pitchFamily="34" charset="0"/>
                <a:cs typeface="Arial" panose="020B0604020202020204" pitchFamily="34" charset="0"/>
              </a:rPr>
              <a:t>Tanzania.  </a:t>
            </a:r>
            <a:r>
              <a:rPr lang="en-US" altLang="en-US" sz="1600" b="1" dirty="0">
                <a:solidFill>
                  <a:schemeClr val="bg1"/>
                </a:solidFill>
                <a:latin typeface="Arial" panose="020B0604020202020204" pitchFamily="34" charset="0"/>
                <a:cs typeface="Arial" panose="020B0604020202020204" pitchFamily="34" charset="0"/>
              </a:rPr>
              <a:t>In southern Africa, </a:t>
            </a:r>
            <a:r>
              <a:rPr lang="en-US" altLang="en-US" sz="1600" b="1" dirty="0" smtClean="0">
                <a:solidFill>
                  <a:schemeClr val="bg1"/>
                </a:solidFill>
                <a:latin typeface="Arial" panose="020B0604020202020204" pitchFamily="34" charset="0"/>
                <a:cs typeface="Arial" panose="020B0604020202020204" pitchFamily="34" charset="0"/>
              </a:rPr>
              <a:t>rainfall was above average over the northern areas of the region, including northern </a:t>
            </a:r>
            <a:r>
              <a:rPr lang="en-US" altLang="en-US" sz="1600" b="1" dirty="0">
                <a:solidFill>
                  <a:schemeClr val="bg1"/>
                </a:solidFill>
                <a:latin typeface="Arial" panose="020B0604020202020204" pitchFamily="34" charset="0"/>
                <a:cs typeface="Arial" panose="020B0604020202020204" pitchFamily="34" charset="0"/>
              </a:rPr>
              <a:t>Madagascar.  </a:t>
            </a:r>
            <a:r>
              <a:rPr lang="en-US" altLang="en-US" sz="1600" b="1" dirty="0" smtClean="0">
                <a:solidFill>
                  <a:schemeClr val="bg1"/>
                </a:solidFill>
                <a:latin typeface="Arial" panose="020B0604020202020204" pitchFamily="34" charset="0"/>
                <a:cs typeface="Arial" panose="020B0604020202020204" pitchFamily="34" charset="0"/>
              </a:rPr>
              <a:t>Rainfall was below average over western </a:t>
            </a:r>
            <a:r>
              <a:rPr lang="en-US" altLang="en-US" sz="1600" b="1" dirty="0">
                <a:solidFill>
                  <a:schemeClr val="bg1"/>
                </a:solidFill>
                <a:latin typeface="Arial" panose="020B0604020202020204" pitchFamily="34" charset="0"/>
                <a:cs typeface="Arial" panose="020B0604020202020204" pitchFamily="34" charset="0"/>
              </a:rPr>
              <a:t>Angola and northern Namibia. </a:t>
            </a:r>
            <a:r>
              <a:rPr lang="en-US" altLang="en-US" sz="1600" b="1" dirty="0" smtClean="0">
                <a:solidFill>
                  <a:schemeClr val="bg1"/>
                </a:solidFill>
                <a:latin typeface="Arial" panose="020B0604020202020204" pitchFamily="34" charset="0"/>
                <a:cs typeface="Arial" panose="020B0604020202020204" pitchFamily="34" charset="0"/>
              </a:rPr>
              <a:t> In </a:t>
            </a:r>
            <a:r>
              <a:rPr lang="en-US" altLang="en-US" sz="1600" b="1" dirty="0">
                <a:solidFill>
                  <a:schemeClr val="bg1"/>
                </a:solidFill>
                <a:latin typeface="Arial" panose="020B0604020202020204" pitchFamily="34" charset="0"/>
                <a:cs typeface="Arial" panose="020B0604020202020204" pitchFamily="34" charset="0"/>
              </a:rPr>
              <a:t>central Africa, rainfall was above average over central and southern DRC, southern Congo, and eastern Gabon.  Rainfall was below average over western Gabon, and the southern areas of Cameroon and CAR.  In West Africa, rainfall was slightly above average in pockets along the Guinean coast. </a:t>
            </a:r>
          </a:p>
          <a:p>
            <a:pPr algn="just"/>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smtClean="0">
                <a:solidFill>
                  <a:schemeClr val="bg1"/>
                </a:solidFill>
                <a:latin typeface="Arial" panose="020B0604020202020204" pitchFamily="34" charset="0"/>
                <a:cs typeface="Arial" panose="020B0604020202020204" pitchFamily="34" charset="0"/>
              </a:rPr>
              <a:t>During the past 7 days</a:t>
            </a:r>
            <a:r>
              <a:rPr lang="en-US" altLang="en-US" sz="1600" b="1" dirty="0">
                <a:solidFill>
                  <a:schemeClr val="bg1"/>
                </a:solidFill>
                <a:latin typeface="Arial" panose="020B0604020202020204" pitchFamily="34" charset="0"/>
                <a:cs typeface="Arial" panose="020B0604020202020204" pitchFamily="34" charset="0"/>
              </a:rPr>
              <a:t>,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East Africa, dry conditions prevailed over much of the Greater Horn of Africa including Ethiopia, Somalia, </a:t>
            </a:r>
            <a:r>
              <a:rPr lang="en-US" altLang="en-US" sz="1600" b="1" dirty="0" smtClean="0">
                <a:solidFill>
                  <a:schemeClr val="bg1"/>
                </a:solidFill>
                <a:latin typeface="Arial" panose="020B0604020202020204" pitchFamily="34" charset="0"/>
                <a:cs typeface="Arial" panose="020B0604020202020204" pitchFamily="34" charset="0"/>
              </a:rPr>
              <a:t>Kenya and northern Tanzania.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Southern Africa</a:t>
            </a:r>
            <a:r>
              <a:rPr lang="en-US" altLang="en-US" sz="1600" b="1" dirty="0" smtClean="0">
                <a:solidFill>
                  <a:schemeClr val="bg1"/>
                </a:solidFill>
                <a:latin typeface="Arial" panose="020B0604020202020204" pitchFamily="34" charset="0"/>
                <a:cs typeface="Arial" panose="020B0604020202020204" pitchFamily="34" charset="0"/>
              </a:rPr>
              <a:t>, </a:t>
            </a:r>
            <a:r>
              <a:rPr lang="en-US" altLang="en-US" sz="1600" b="1" dirty="0">
                <a:solidFill>
                  <a:schemeClr val="bg1"/>
                </a:solidFill>
                <a:latin typeface="Arial" panose="020B0604020202020204" pitchFamily="34" charset="0"/>
                <a:cs typeface="Arial" panose="020B0604020202020204" pitchFamily="34" charset="0"/>
              </a:rPr>
              <a:t>rainfall was slightly below average </a:t>
            </a:r>
            <a:r>
              <a:rPr lang="en-US" altLang="en-US" sz="1600" b="1" dirty="0" smtClean="0">
                <a:solidFill>
                  <a:schemeClr val="bg1"/>
                </a:solidFill>
                <a:latin typeface="Arial" panose="020B0604020202020204" pitchFamily="34" charset="0"/>
                <a:cs typeface="Arial" panose="020B0604020202020204" pitchFamily="34" charset="0"/>
              </a:rPr>
              <a:t>across the western and northern areas</a:t>
            </a:r>
            <a:r>
              <a:rPr lang="en-US" altLang="en-US" sz="1600" b="1" dirty="0" smtClean="0">
                <a:solidFill>
                  <a:schemeClr val="bg1"/>
                </a:solidFill>
                <a:latin typeface="Arial" panose="020B0604020202020204" pitchFamily="34" charset="0"/>
                <a:cs typeface="Arial" panose="020B0604020202020204" pitchFamily="34" charset="0"/>
              </a:rPr>
              <a:t>. In </a:t>
            </a:r>
            <a:r>
              <a:rPr lang="en-US" altLang="en-US" sz="1600" b="1" dirty="0">
                <a:solidFill>
                  <a:schemeClr val="bg1"/>
                </a:solidFill>
                <a:latin typeface="Arial" panose="020B0604020202020204" pitchFamily="34" charset="0"/>
                <a:cs typeface="Arial" panose="020B0604020202020204" pitchFamily="34" charset="0"/>
              </a:rPr>
              <a:t>Central Africa, light rains sustained moisture deficits in </a:t>
            </a:r>
            <a:r>
              <a:rPr lang="en-US" altLang="en-US" sz="1600" b="1" dirty="0" smtClean="0">
                <a:solidFill>
                  <a:schemeClr val="bg1"/>
                </a:solidFill>
                <a:latin typeface="Arial" panose="020B0604020202020204" pitchFamily="34" charset="0"/>
                <a:cs typeface="Arial" panose="020B0604020202020204" pitchFamily="34" charset="0"/>
              </a:rPr>
              <a:t>Gabon and northern DRC.</a:t>
            </a:r>
            <a:endParaRPr lang="en-US" altLang="en-US" sz="1600" b="1" dirty="0" smtClean="0">
              <a:solidFill>
                <a:schemeClr val="bg1"/>
              </a:solidFill>
              <a:latin typeface="Arial" panose="020B0604020202020204" pitchFamily="34" charset="0"/>
              <a:cs typeface="Arial" panose="020B0604020202020204" pitchFamily="34" charset="0"/>
            </a:endParaRPr>
          </a:p>
          <a:p>
            <a:pPr marL="0" indent="0" algn="just">
              <a:buNone/>
            </a:pPr>
            <a:endParaRPr lang="en-US" altLang="en-US" sz="1600" b="1" dirty="0">
              <a:solidFill>
                <a:schemeClr val="bg1"/>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The week-1 and week-2 outlooks indicate a moderate to high chance for rainfall to exceed 50 mm over southern Gabon, southern Congo, southern DRC, portions of Angola, much of Zambia, Zimbabwe, Tanzania, Malawi and northern Mozambique. For week-2 (right panel), the chance for rainfall to exceed 50 mm is mostly confined to southern DRC, Zambia, Zimbabwe, southern Tanzania, Malawi and northern </a:t>
            </a:r>
            <a:r>
              <a:rPr lang="en-US" altLang="en-US" sz="1600" b="1" dirty="0">
                <a:solidFill>
                  <a:schemeClr val="bg1"/>
                </a:solidFill>
                <a:latin typeface="Arial" panose="020B0604020202020204" pitchFamily="34" charset="0"/>
                <a:cs typeface="Arial" panose="020B0604020202020204" pitchFamily="34" charset="0"/>
              </a:rPr>
              <a:t>Mozambique.</a:t>
            </a:r>
            <a:endParaRPr lang="en-US" altLang="en-US" sz="1600" b="1" dirty="0">
              <a:solidFill>
                <a:schemeClr val="bg1"/>
              </a:solidFill>
              <a:latin typeface="Arial" panose="020B0604020202020204" pitchFamily="34" charset="0"/>
              <a:cs typeface="Arial" panose="020B0604020202020204" pitchFamily="34" charset="0"/>
            </a:endParaRPr>
          </a:p>
          <a:p>
            <a:pPr algn="just"/>
            <a:endParaRPr lang="en-US" altLang="en-US" sz="16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dry conditions prevailed over much of the Greater Horn of Africa including Ethiopia, Somalia, Kenya and northern Tanzania. In Southern Africa, rainfall was slightly below average across the western and northern areas. In Central Africa, light rains sustained moisture deficits in Gabon and northern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and week-2 outlooks indicate a moderate to high chance for rainfall to exceed 50 mm over southern Gabon, southern Congo, southern DRC, portions of Angola, much of Zambia, Zimbabwe, Tanzania, Malawi and northern Mozambique. For week-2 (right panel), the chance for rainfall to exceed 50 mm is mostly confined to southern DRC, Zambia, Zimbabwe, southern Tanzania, Malawi and northern Mozambique.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a:t>
            </a:r>
            <a:r>
              <a:rPr lang="en-US" altLang="en-US" sz="1140" b="1" dirty="0" smtClean="0">
                <a:solidFill>
                  <a:schemeClr val="bg1"/>
                </a:solidFill>
              </a:rPr>
              <a:t>East Africa, rainfall was significantly below average over eastern Kenya, southern and northern Somalia, and portions of eastern Ethiopia.  Rainfall was also below average over parts of South Sudan.  Rainfall was above average over southern Sudan, </a:t>
            </a:r>
            <a:r>
              <a:rPr lang="en-US" altLang="en-US" sz="1140" b="1" dirty="0" smtClean="0">
                <a:solidFill>
                  <a:schemeClr val="bg1"/>
                </a:solidFill>
              </a:rPr>
              <a:t>eastern South Sudan, western </a:t>
            </a:r>
            <a:r>
              <a:rPr lang="en-US" altLang="en-US" sz="1140" b="1" dirty="0" smtClean="0">
                <a:solidFill>
                  <a:schemeClr val="bg1"/>
                </a:solidFill>
              </a:rPr>
              <a:t>Ethiopia, and Uganda.  The uptick in rainfall extended to much of northern and western Tanzania.  In southern Africa, persistent rains resulted in sustained moisture surpluses over Zambia, Botswana, and Zimbabwe.  Rainfall was also above average over many parts of Mozambique and northern Madagascar.  Persistent light rains resulted in moisture deficits in western Angola and northern Namibia.  Rainfall was also below average along the border between South Africa and Mozambique and over southern Madagascar.  In Central Africa, rainfall </a:t>
            </a:r>
            <a:r>
              <a:rPr lang="en-US" altLang="en-US" sz="1140" b="1" dirty="0" smtClean="0">
                <a:solidFill>
                  <a:schemeClr val="bg1"/>
                </a:solidFill>
              </a:rPr>
              <a:t>was above </a:t>
            </a:r>
            <a:r>
              <a:rPr lang="en-US" altLang="en-US" sz="1140" b="1" dirty="0" smtClean="0">
                <a:solidFill>
                  <a:schemeClr val="bg1"/>
                </a:solidFill>
              </a:rPr>
              <a:t>average over </a:t>
            </a:r>
            <a:r>
              <a:rPr lang="en-US" altLang="en-US" sz="1140" b="1" dirty="0" smtClean="0">
                <a:solidFill>
                  <a:schemeClr val="bg1"/>
                </a:solidFill>
              </a:rPr>
              <a:t>many </a:t>
            </a:r>
            <a:r>
              <a:rPr lang="en-US" altLang="en-US" sz="1140" b="1" dirty="0" smtClean="0">
                <a:solidFill>
                  <a:schemeClr val="bg1"/>
                </a:solidFill>
              </a:rPr>
              <a:t>parts of</a:t>
            </a:r>
            <a:r>
              <a:rPr lang="en-US" altLang="en-US" sz="1140" b="1" dirty="0" smtClean="0">
                <a:solidFill>
                  <a:schemeClr val="bg1"/>
                </a:solidFill>
              </a:rPr>
              <a:t> </a:t>
            </a:r>
            <a:r>
              <a:rPr lang="en-US" altLang="en-US" sz="1140" b="1" dirty="0" smtClean="0">
                <a:solidFill>
                  <a:schemeClr val="bg1"/>
                </a:solidFill>
              </a:rPr>
              <a:t>DRC and Congo.  Rainfall was below average over northern DRC, and CAR.  Below average rains were also observed over the western areas of Gabon and Cameroon. In West Africa, rainfall was below average in the central areas of the Gulf of Guinea region, and above average along the coast.  Rainfall was generally above average over the </a:t>
            </a:r>
            <a:r>
              <a:rPr lang="en-US" altLang="en-US" sz="1140" b="1" dirty="0" smtClean="0">
                <a:solidFill>
                  <a:schemeClr val="bg1"/>
                </a:solidFill>
              </a:rPr>
              <a:t>Sahel</a:t>
            </a:r>
            <a:r>
              <a:rPr lang="en-US" altLang="en-US" sz="1140" b="1" dirty="0" smtClean="0">
                <a:solidFill>
                  <a:schemeClr val="bg1"/>
                </a:solidFill>
              </a:rPr>
              <a: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East Africa, several weeks of light rains resulted in moisture deficits over southern Somalia, eastern Kenya, and pockets in southern Ethiopia.  Rainfall was above average locally over southwestern Kenya and </a:t>
            </a:r>
            <a:r>
              <a:rPr lang="en-US" altLang="en-US" sz="1140" b="1" dirty="0" smtClean="0">
                <a:solidFill>
                  <a:schemeClr val="bg1"/>
                </a:solidFill>
              </a:rPr>
              <a:t>western </a:t>
            </a:r>
            <a:r>
              <a:rPr lang="en-US" altLang="en-US" sz="1140" b="1" dirty="0" smtClean="0">
                <a:solidFill>
                  <a:schemeClr val="bg1"/>
                </a:solidFill>
              </a:rPr>
              <a:t>Tanzania, </a:t>
            </a:r>
            <a:r>
              <a:rPr lang="en-US" altLang="en-US" sz="1140" b="1" dirty="0" smtClean="0">
                <a:solidFill>
                  <a:schemeClr val="bg1"/>
                </a:solidFill>
              </a:rPr>
              <a:t>while below-average rainfall was observed over southeastern Tanzania.  </a:t>
            </a:r>
            <a:r>
              <a:rPr lang="en-US" altLang="en-US" sz="1140" b="1" dirty="0" smtClean="0">
                <a:solidFill>
                  <a:schemeClr val="bg1"/>
                </a:solidFill>
              </a:rPr>
              <a:t>In southern Africa, persistent moderate to heavy rains resulted in moisture surpluses over </a:t>
            </a:r>
            <a:r>
              <a:rPr lang="en-US" altLang="en-US" sz="1140" b="1" dirty="0" smtClean="0">
                <a:solidFill>
                  <a:schemeClr val="bg1"/>
                </a:solidFill>
              </a:rPr>
              <a:t>eastern Angola, Zambia</a:t>
            </a:r>
            <a:r>
              <a:rPr lang="en-US" altLang="en-US" sz="1140" b="1" dirty="0" smtClean="0">
                <a:solidFill>
                  <a:schemeClr val="bg1"/>
                </a:solidFill>
              </a:rPr>
              <a:t>, Botswana, and Zimbabwe.  Rainfall was also above average over central and southern Mozambique and pocket areas in Madagascar.  Persistent light rains resulted in moisture deficits in western Angola and northern Namibia.  Rainfall was also below average over pocket areas in northeastern South Africa, </a:t>
            </a:r>
            <a:r>
              <a:rPr lang="en-US" altLang="en-US" sz="1140" b="1" dirty="0" smtClean="0">
                <a:solidFill>
                  <a:schemeClr val="bg1"/>
                </a:solidFill>
              </a:rPr>
              <a:t>northwestern Mozambique, and over pocket areas in </a:t>
            </a:r>
            <a:r>
              <a:rPr lang="en-US" altLang="en-US" sz="1140" b="1" dirty="0" smtClean="0">
                <a:solidFill>
                  <a:schemeClr val="bg1"/>
                </a:solidFill>
              </a:rPr>
              <a:t>Madagascar.  In central Africa, rainfall was above average over </a:t>
            </a:r>
            <a:r>
              <a:rPr lang="en-US" altLang="en-US" sz="1140" b="1" dirty="0" smtClean="0">
                <a:solidFill>
                  <a:schemeClr val="bg1"/>
                </a:solidFill>
              </a:rPr>
              <a:t>many parts of DRC</a:t>
            </a:r>
            <a:r>
              <a:rPr lang="en-US" altLang="en-US" sz="1140" b="1" dirty="0" smtClean="0">
                <a:solidFill>
                  <a:schemeClr val="bg1"/>
                </a:solidFill>
              </a:rPr>
              <a:t>, southern Congo, and eastern Gabon.  Rainfall was below average over parts of northern DRC, western Gabon, and the southern areas of Cameroon and CAR.  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a:t>
            </a:r>
            <a:r>
              <a:rPr lang="en-US" altLang="en-US" sz="1100" b="1" dirty="0" smtClean="0">
                <a:solidFill>
                  <a:schemeClr val="bg1"/>
                </a:solidFill>
              </a:rPr>
              <a:t>dry conditions prevailed over much of the Greater Horn of Africa including Ethiopia, Somalia, and </a:t>
            </a:r>
            <a:r>
              <a:rPr lang="en-US" altLang="en-US" sz="1100" b="1" dirty="0" smtClean="0">
                <a:solidFill>
                  <a:schemeClr val="bg1"/>
                </a:solidFill>
              </a:rPr>
              <a:t>Kenya</a:t>
            </a:r>
            <a:r>
              <a:rPr lang="en-US" altLang="en-US" sz="1100" b="1" dirty="0" smtClean="0">
                <a:solidFill>
                  <a:schemeClr val="bg1"/>
                </a:solidFill>
              </a:rPr>
              <a:t>.  Light rains resulted in slight moisture deficits in </a:t>
            </a:r>
            <a:r>
              <a:rPr lang="en-US" altLang="en-US" sz="1100" b="1" dirty="0" smtClean="0">
                <a:solidFill>
                  <a:schemeClr val="bg1"/>
                </a:solidFill>
              </a:rPr>
              <a:t>southern Kenya and northern Tanzania. </a:t>
            </a:r>
            <a:r>
              <a:rPr lang="en-US" altLang="en-US" sz="1100" b="1" dirty="0" smtClean="0">
                <a:solidFill>
                  <a:schemeClr val="bg1"/>
                </a:solidFill>
              </a:rPr>
              <a:t>Rainfall was </a:t>
            </a:r>
            <a:r>
              <a:rPr lang="en-US" altLang="en-US" sz="1100" b="1" dirty="0" smtClean="0">
                <a:solidFill>
                  <a:schemeClr val="bg1"/>
                </a:solidFill>
              </a:rPr>
              <a:t>above-average </a:t>
            </a:r>
            <a:r>
              <a:rPr lang="en-US" altLang="en-US" sz="1100" b="1" dirty="0" smtClean="0">
                <a:solidFill>
                  <a:schemeClr val="bg1"/>
                </a:solidFill>
              </a:rPr>
              <a:t>over </a:t>
            </a:r>
            <a:r>
              <a:rPr lang="en-US" altLang="en-US" sz="1100" b="1" dirty="0" smtClean="0">
                <a:solidFill>
                  <a:schemeClr val="bg1"/>
                </a:solidFill>
              </a:rPr>
              <a:t>pocket areas of Uganda and Tanzania</a:t>
            </a:r>
            <a:r>
              <a:rPr lang="en-US" altLang="en-US" sz="1100" b="1" dirty="0" smtClean="0">
                <a:solidFill>
                  <a:schemeClr val="bg1"/>
                </a:solidFill>
              </a:rPr>
              <a:t>.  In </a:t>
            </a:r>
            <a:r>
              <a:rPr lang="en-US" altLang="en-US" sz="1100" b="1" dirty="0" smtClean="0">
                <a:solidFill>
                  <a:schemeClr val="bg1"/>
                </a:solidFill>
              </a:rPr>
              <a:t>Southern Africa, rainfall was below-average across the northern portions of Southern Africa, including Angola, Zambia, and central and northern Mozambique and much of Madagascar. In </a:t>
            </a:r>
            <a:r>
              <a:rPr lang="en-US" altLang="en-US" sz="1100" b="1" dirty="0" smtClean="0">
                <a:solidFill>
                  <a:schemeClr val="bg1"/>
                </a:solidFill>
              </a:rPr>
              <a:t>contrast, rainfall was </a:t>
            </a:r>
            <a:r>
              <a:rPr lang="en-US" altLang="en-US" sz="1100" b="1" dirty="0" smtClean="0">
                <a:solidFill>
                  <a:schemeClr val="bg1"/>
                </a:solidFill>
              </a:rPr>
              <a:t>above-average over southeastern </a:t>
            </a:r>
            <a:r>
              <a:rPr lang="en-US" altLang="en-US" sz="1100" b="1" dirty="0" smtClean="0">
                <a:solidFill>
                  <a:schemeClr val="bg1"/>
                </a:solidFill>
              </a:rPr>
              <a:t>Namibia and parts of northern South Africa.</a:t>
            </a:r>
            <a:r>
              <a:rPr lang="en-US" altLang="en-US" sz="1100" b="1" dirty="0" smtClean="0">
                <a:solidFill>
                  <a:schemeClr val="bg1"/>
                </a:solidFill>
              </a:rPr>
              <a:t>  </a:t>
            </a:r>
            <a:r>
              <a:rPr lang="en-US" altLang="en-US" sz="1100" b="1" dirty="0" smtClean="0">
                <a:solidFill>
                  <a:schemeClr val="bg1"/>
                </a:solidFill>
              </a:rPr>
              <a:t>In Central Africa, light rains sustained moisture deficits in </a:t>
            </a:r>
            <a:r>
              <a:rPr lang="en-US" altLang="en-US" sz="1100" b="1" dirty="0" smtClean="0">
                <a:solidFill>
                  <a:schemeClr val="bg1"/>
                </a:solidFill>
              </a:rPr>
              <a:t>Gabon and parts of DRC. </a:t>
            </a:r>
            <a:r>
              <a:rPr lang="en-US" altLang="en-US" sz="1100" b="1" dirty="0" smtClean="0">
                <a:solidFill>
                  <a:schemeClr val="bg1"/>
                </a:solidFill>
              </a:rPr>
              <a:t>In West Africa moderate rains fell along coastal Gulf of Guinea resulting a slight uptick in precipitation in local areas.</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40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a:t>
            </a:r>
            <a:r>
              <a:rPr lang="en-US" altLang="en-US" sz="1200" b="1" dirty="0" smtClean="0">
                <a:solidFill>
                  <a:schemeClr val="bg1"/>
                </a:solidFill>
              </a:rPr>
              <a:t>upper </a:t>
            </a:r>
            <a:r>
              <a:rPr lang="en-US" altLang="en-US" sz="1200" b="1" dirty="0" smtClean="0">
                <a:solidFill>
                  <a:schemeClr val="bg1"/>
                </a:solidFill>
              </a:rPr>
              <a:t>level </a:t>
            </a:r>
            <a:r>
              <a:rPr lang="en-US" altLang="en-US" sz="1200" b="1" dirty="0" smtClean="0">
                <a:solidFill>
                  <a:schemeClr val="bg1"/>
                </a:solidFill>
              </a:rPr>
              <a:t>(right </a:t>
            </a:r>
            <a:r>
              <a:rPr lang="en-US" altLang="en-US" sz="1200" b="1" dirty="0" smtClean="0">
                <a:solidFill>
                  <a:schemeClr val="bg1"/>
                </a:solidFill>
              </a:rPr>
              <a:t>panel), </a:t>
            </a:r>
            <a:r>
              <a:rPr lang="en-US" altLang="en-US" sz="1200" b="1" dirty="0" smtClean="0">
                <a:solidFill>
                  <a:schemeClr val="bg1"/>
                </a:solidFill>
              </a:rPr>
              <a:t>a strong easterly anomaly prevailed across the northern areas of Southern Africa.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514600"/>
            <a:ext cx="762000"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352800" y="1514793"/>
            <a:ext cx="2657474" cy="101821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western Zambia (top right)</a:t>
            </a:r>
            <a:r>
              <a:rPr lang="en-US" altLang="en-US" sz="1200" b="1" dirty="0" smtClean="0">
                <a:solidFill>
                  <a:schemeClr val="bg1"/>
                </a:solidFill>
                <a:latin typeface="Arial" charset="0"/>
                <a:cs typeface="+mn-cs"/>
              </a:rPr>
              <a:t>. </a:t>
            </a:r>
            <a:r>
              <a:rPr lang="en-US" altLang="en-US" sz="1200" b="1" dirty="0" smtClean="0">
                <a:solidFill>
                  <a:schemeClr val="bg1"/>
                </a:solidFill>
                <a:latin typeface="Arial" charset="0"/>
                <a:cs typeface="+mn-cs"/>
              </a:rPr>
              <a:t>Dry conditions settled in over </a:t>
            </a:r>
            <a:r>
              <a:rPr lang="en-US" altLang="en-US" sz="1200" b="1" dirty="0" smtClean="0">
                <a:solidFill>
                  <a:schemeClr val="bg1"/>
                </a:solidFill>
                <a:latin typeface="Arial" charset="0"/>
                <a:cs typeface="+mn-cs"/>
              </a:rPr>
              <a:t>southern Angola (bottom left) </a:t>
            </a:r>
            <a:r>
              <a:rPr lang="en-US" altLang="en-US" sz="1200" b="1" dirty="0" smtClean="0">
                <a:solidFill>
                  <a:schemeClr val="bg1"/>
                </a:solidFill>
                <a:latin typeface="Arial" charset="0"/>
                <a:cs typeface="+mn-cs"/>
              </a:rPr>
              <a:t>and southern Madagascar (bottom </a:t>
            </a:r>
            <a:r>
              <a:rPr lang="en-US" altLang="en-US" sz="1200" b="1" dirty="0">
                <a:solidFill>
                  <a:schemeClr val="bg1"/>
                </a:solidFill>
                <a:latin typeface="Arial" charset="0"/>
                <a:cs typeface="+mn-cs"/>
              </a:rPr>
              <a:t>right). </a:t>
            </a: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76800" y="5689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8" cy="320039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8" cy="320039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200574" y="1524000"/>
            <a:ext cx="417550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smtClean="0">
                <a:solidFill>
                  <a:srgbClr val="FFFF00"/>
                </a:solidFill>
              </a:rPr>
              <a:t>Dec </a:t>
            </a:r>
            <a:r>
              <a:rPr lang="en-US" altLang="en-US" b="1" dirty="0" smtClean="0">
                <a:solidFill>
                  <a:srgbClr val="FFFF00"/>
                </a:solidFill>
              </a:rPr>
              <a:t>29, 2020 </a:t>
            </a:r>
            <a:r>
              <a:rPr lang="en-US" altLang="en-US" b="1" dirty="0">
                <a:solidFill>
                  <a:srgbClr val="FFFF00"/>
                </a:solidFill>
              </a:rPr>
              <a:t>– </a:t>
            </a:r>
            <a:r>
              <a:rPr lang="en-US" altLang="en-US" b="1" dirty="0" smtClean="0">
                <a:solidFill>
                  <a:srgbClr val="FFFF00"/>
                </a:solidFill>
              </a:rPr>
              <a:t>Jan </a:t>
            </a:r>
            <a:r>
              <a:rPr lang="en-US" altLang="en-US" b="1" dirty="0">
                <a:solidFill>
                  <a:srgbClr val="FFFF00"/>
                </a:solidFill>
              </a:rPr>
              <a:t>4, </a:t>
            </a:r>
            <a:r>
              <a:rPr lang="en-US" altLang="en-US" b="1" dirty="0" smtClean="0">
                <a:solidFill>
                  <a:srgbClr val="FFFF00"/>
                </a:solidFill>
              </a:rPr>
              <a:t>2021</a:t>
            </a:r>
            <a:endParaRPr lang="en-US" altLang="en-US" dirty="0"/>
          </a:p>
        </p:txBody>
      </p:sp>
      <p:sp>
        <p:nvSpPr>
          <p:cNvPr id="22535" name="TextBox 10"/>
          <p:cNvSpPr txBox="1">
            <a:spLocks noChangeArrowheads="1"/>
          </p:cNvSpPr>
          <p:nvPr/>
        </p:nvSpPr>
        <p:spPr bwMode="auto">
          <a:xfrm>
            <a:off x="5126708" y="1524000"/>
            <a:ext cx="353334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5 - 11 January, 2021</a:t>
            </a:r>
            <a:endParaRPr lang="en-US" altLang="en-US" dirty="0"/>
          </a:p>
        </p:txBody>
      </p:sp>
      <p:sp>
        <p:nvSpPr>
          <p:cNvPr id="7" name="Text Box 8"/>
          <p:cNvSpPr txBox="1">
            <a:spLocks noChangeArrowheads="1"/>
          </p:cNvSpPr>
          <p:nvPr/>
        </p:nvSpPr>
        <p:spPr bwMode="auto">
          <a:xfrm>
            <a:off x="79248" y="5606276"/>
            <a:ext cx="8991600"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Gabon, </a:t>
            </a:r>
            <a:r>
              <a:rPr lang="en-US" altLang="en-US" sz="1200" b="1" dirty="0" smtClean="0">
                <a:solidFill>
                  <a:schemeClr val="bg1"/>
                </a:solidFill>
              </a:rPr>
              <a:t>southern Congo, southern DRC, portions of </a:t>
            </a:r>
            <a:r>
              <a:rPr lang="en-US" altLang="en-US" sz="1200" b="1" dirty="0" smtClean="0">
                <a:solidFill>
                  <a:schemeClr val="bg1"/>
                </a:solidFill>
              </a:rPr>
              <a:t>Angola, much of Zambia, </a:t>
            </a:r>
            <a:r>
              <a:rPr lang="en-US" altLang="en-US" sz="1200" b="1" dirty="0" smtClean="0">
                <a:solidFill>
                  <a:schemeClr val="bg1"/>
                </a:solidFill>
              </a:rPr>
              <a:t>Zimbabwe</a:t>
            </a:r>
            <a:r>
              <a:rPr lang="en-US" altLang="en-US" sz="1200" b="1" dirty="0" smtClean="0">
                <a:solidFill>
                  <a:schemeClr val="bg1"/>
                </a:solidFill>
              </a:rPr>
              <a:t>, </a:t>
            </a:r>
            <a:r>
              <a:rPr lang="en-US" altLang="en-US" sz="1200" b="1" dirty="0" smtClean="0">
                <a:solidFill>
                  <a:schemeClr val="bg1"/>
                </a:solidFill>
              </a:rPr>
              <a:t>Tanzania, Malawi and northern Mozambique</a:t>
            </a:r>
            <a:r>
              <a:rPr lang="en-US" altLang="en-US" sz="1200" b="1" dirty="0" smtClean="0">
                <a:solidFill>
                  <a:schemeClr val="bg1"/>
                </a:solidFill>
              </a:rPr>
              <a:t>. </a:t>
            </a:r>
            <a:r>
              <a:rPr lang="en-US" altLang="en-US" sz="1200" b="1" dirty="0">
                <a:solidFill>
                  <a:schemeClr val="bg1"/>
                </a:solidFill>
              </a:rPr>
              <a:t>For week-2 (right panel), the chance for rainfall to exceed 50 mm </a:t>
            </a:r>
            <a:r>
              <a:rPr lang="en-US" altLang="en-US" sz="1200" b="1" dirty="0" smtClean="0">
                <a:solidFill>
                  <a:schemeClr val="bg1"/>
                </a:solidFill>
              </a:rPr>
              <a:t>is mostly confined to southern DRC, Zambia, Zimbabwe, southern Tanzania, Malawi and northern Mozambique.</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183309</TotalTime>
  <Words>1225</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9353</cp:revision>
  <cp:lastPrinted>2018-07-09T15:13:07Z</cp:lastPrinted>
  <dcterms:created xsi:type="dcterms:W3CDTF">2001-08-31T10:39:36Z</dcterms:created>
  <dcterms:modified xsi:type="dcterms:W3CDTF">2020-12-28T15:10:29Z</dcterms:modified>
</cp:coreProperties>
</file>