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12/21/2020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0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21 </a:t>
            </a:r>
            <a:r>
              <a:rPr lang="en-US" altLang="en-US" sz="2800" b="1" dirty="0" smtClean="0">
                <a:solidFill>
                  <a:schemeClr val="bg1"/>
                </a:solidFill>
              </a:rPr>
              <a:t>December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a:t>
            </a:r>
            <a:r>
              <a:rPr lang="en-US" altLang="en-US" sz="1600" b="1" dirty="0" smtClean="0">
                <a:solidFill>
                  <a:schemeClr val="bg1"/>
                </a:solidFill>
                <a:latin typeface="Arial" panose="020B0604020202020204" pitchFamily="34" charset="0"/>
                <a:cs typeface="Arial" panose="020B0604020202020204" pitchFamily="34" charset="0"/>
              </a:rPr>
              <a:t>to 90 days</a:t>
            </a:r>
            <a:r>
              <a:rPr lang="en-US" altLang="en-US" sz="1600" b="1" dirty="0">
                <a:solidFill>
                  <a:schemeClr val="bg1"/>
                </a:solidFill>
                <a:latin typeface="Arial" panose="020B0604020202020204" pitchFamily="34" charset="0"/>
                <a:cs typeface="Arial" panose="020B0604020202020204" pitchFamily="34" charset="0"/>
              </a:rPr>
              <a:t>, in East Africa, </a:t>
            </a:r>
            <a:r>
              <a:rPr lang="en-US" altLang="en-US" sz="1600" b="1" dirty="0" smtClean="0">
                <a:solidFill>
                  <a:schemeClr val="bg1"/>
                </a:solidFill>
                <a:latin typeface="Arial" panose="020B0604020202020204" pitchFamily="34" charset="0"/>
                <a:cs typeface="Arial" panose="020B0604020202020204" pitchFamily="34" charset="0"/>
              </a:rPr>
              <a:t>moisture </a:t>
            </a:r>
            <a:r>
              <a:rPr lang="en-US" altLang="en-US" sz="1600" b="1" dirty="0">
                <a:solidFill>
                  <a:schemeClr val="bg1"/>
                </a:solidFill>
                <a:latin typeface="Arial" panose="020B0604020202020204" pitchFamily="34" charset="0"/>
                <a:cs typeface="Arial" panose="020B0604020202020204" pitchFamily="34" charset="0"/>
              </a:rPr>
              <a:t>deficits </a:t>
            </a:r>
            <a:r>
              <a:rPr lang="en-US" altLang="en-US" sz="1600" b="1" dirty="0" smtClean="0">
                <a:solidFill>
                  <a:schemeClr val="bg1"/>
                </a:solidFill>
                <a:latin typeface="Arial" panose="020B0604020202020204" pitchFamily="34" charset="0"/>
                <a:cs typeface="Arial" panose="020B0604020202020204" pitchFamily="34" charset="0"/>
              </a:rPr>
              <a:t>prevailed over </a:t>
            </a:r>
            <a:r>
              <a:rPr lang="en-US" altLang="en-US" sz="1600" b="1" dirty="0">
                <a:solidFill>
                  <a:schemeClr val="bg1"/>
                </a:solidFill>
                <a:latin typeface="Arial" panose="020B0604020202020204" pitchFamily="34" charset="0"/>
                <a:cs typeface="Arial" panose="020B0604020202020204" pitchFamily="34" charset="0"/>
              </a:rPr>
              <a:t>southern Somalia, eastern Kenya, and pockets in southern Ethiopia.  Rainfall was above average locally over southwestern Kenya and much of </a:t>
            </a:r>
            <a:r>
              <a:rPr lang="en-US" altLang="en-US" sz="1600" b="1" dirty="0" smtClean="0">
                <a:solidFill>
                  <a:schemeClr val="bg1"/>
                </a:solidFill>
                <a:latin typeface="Arial" panose="020B0604020202020204" pitchFamily="34" charset="0"/>
                <a:cs typeface="Arial" panose="020B0604020202020204" pitchFamily="34" charset="0"/>
              </a:rPr>
              <a:t>Tanzania.  </a:t>
            </a:r>
            <a:r>
              <a:rPr lang="en-US" altLang="en-US" sz="1600" b="1" dirty="0">
                <a:solidFill>
                  <a:schemeClr val="bg1"/>
                </a:solidFill>
                <a:latin typeface="Arial" panose="020B0604020202020204" pitchFamily="34" charset="0"/>
                <a:cs typeface="Arial" panose="020B0604020202020204" pitchFamily="34" charset="0"/>
              </a:rPr>
              <a:t>In southern Africa, </a:t>
            </a:r>
            <a:r>
              <a:rPr lang="en-US" altLang="en-US" sz="1600" b="1" dirty="0" smtClean="0">
                <a:solidFill>
                  <a:schemeClr val="bg1"/>
                </a:solidFill>
                <a:latin typeface="Arial" panose="020B0604020202020204" pitchFamily="34" charset="0"/>
                <a:cs typeface="Arial" panose="020B0604020202020204" pitchFamily="34" charset="0"/>
              </a:rPr>
              <a:t>rainfall was above average over the northern areas of the region, including northern </a:t>
            </a:r>
            <a:r>
              <a:rPr lang="en-US" altLang="en-US" sz="1600" b="1" dirty="0">
                <a:solidFill>
                  <a:schemeClr val="bg1"/>
                </a:solidFill>
                <a:latin typeface="Arial" panose="020B0604020202020204" pitchFamily="34" charset="0"/>
                <a:cs typeface="Arial" panose="020B0604020202020204" pitchFamily="34" charset="0"/>
              </a:rPr>
              <a:t>Madagascar.  </a:t>
            </a:r>
            <a:r>
              <a:rPr lang="en-US" altLang="en-US" sz="1600" b="1" dirty="0" smtClean="0">
                <a:solidFill>
                  <a:schemeClr val="bg1"/>
                </a:solidFill>
                <a:latin typeface="Arial" panose="020B0604020202020204" pitchFamily="34" charset="0"/>
                <a:cs typeface="Arial" panose="020B0604020202020204" pitchFamily="34" charset="0"/>
              </a:rPr>
              <a:t>Rainfall was below average over western </a:t>
            </a:r>
            <a:r>
              <a:rPr lang="en-US" altLang="en-US" sz="1600" b="1" dirty="0">
                <a:solidFill>
                  <a:schemeClr val="bg1"/>
                </a:solidFill>
                <a:latin typeface="Arial" panose="020B0604020202020204" pitchFamily="34" charset="0"/>
                <a:cs typeface="Arial" panose="020B0604020202020204" pitchFamily="34" charset="0"/>
              </a:rPr>
              <a:t>Angola and northern Namibia. </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and the southern areas of Cameroon and CAR.  In West Africa, rainfall was slightly above average in pockets along the Guinean coast. </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smtClean="0">
                <a:solidFill>
                  <a:schemeClr val="bg1"/>
                </a:solidFill>
                <a:latin typeface="Arial" panose="020B0604020202020204" pitchFamily="34" charset="0"/>
                <a:cs typeface="Arial" panose="020B0604020202020204" pitchFamily="34" charset="0"/>
              </a:rPr>
              <a:t>During the past 7 days</a:t>
            </a:r>
            <a:r>
              <a:rPr lang="en-US" altLang="en-US" sz="1600" b="1" dirty="0">
                <a:solidFill>
                  <a:schemeClr val="bg1"/>
                </a:solidFill>
                <a:latin typeface="Arial" panose="020B0604020202020204" pitchFamily="34" charset="0"/>
                <a:cs typeface="Arial" panose="020B0604020202020204" pitchFamily="34" charset="0"/>
              </a:rPr>
              <a:t>,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East Africa, dry conditions prevailed over much of the Greater Horn of Africa including Ethiopia, Somalia, and </a:t>
            </a:r>
            <a:r>
              <a:rPr lang="en-US" altLang="en-US" sz="1600" b="1" dirty="0" smtClean="0">
                <a:solidFill>
                  <a:schemeClr val="bg1"/>
                </a:solidFill>
                <a:latin typeface="Arial" panose="020B0604020202020204" pitchFamily="34" charset="0"/>
                <a:cs typeface="Arial" panose="020B0604020202020204" pitchFamily="34" charset="0"/>
              </a:rPr>
              <a:t>Kenya</a:t>
            </a:r>
            <a:r>
              <a:rPr lang="en-US" altLang="en-US" sz="1600" b="1" dirty="0">
                <a:solidFill>
                  <a:schemeClr val="bg1"/>
                </a:solidFill>
                <a:latin typeface="Arial" panose="020B0604020202020204" pitchFamily="34" charset="0"/>
                <a:cs typeface="Arial" panose="020B0604020202020204" pitchFamily="34" charset="0"/>
              </a:rPr>
              <a:t>.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Southern Africa, </a:t>
            </a:r>
            <a:r>
              <a:rPr lang="en-US" altLang="en-US" sz="1600" b="1" dirty="0">
                <a:solidFill>
                  <a:schemeClr val="bg1"/>
                </a:solidFill>
                <a:latin typeface="Arial" panose="020B0604020202020204" pitchFamily="34" charset="0"/>
                <a:cs typeface="Arial" panose="020B0604020202020204" pitchFamily="34" charset="0"/>
              </a:rPr>
              <a:t>heavy rains sustained moisture surpluses in eastern Angola, and portions of Zambia, Botswana and Zimbabwe.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contrast, rainfall was slightly below average over the western </a:t>
            </a:r>
            <a:r>
              <a:rPr lang="en-US" altLang="en-US" sz="1600" b="1" dirty="0" smtClean="0">
                <a:solidFill>
                  <a:schemeClr val="bg1"/>
                </a:solidFill>
                <a:latin typeface="Arial" panose="020B0604020202020204" pitchFamily="34" charset="0"/>
                <a:cs typeface="Arial" panose="020B0604020202020204" pitchFamily="34" charset="0"/>
              </a:rPr>
              <a:t>areas. In </a:t>
            </a:r>
            <a:r>
              <a:rPr lang="en-US" altLang="en-US" sz="1600" b="1" dirty="0">
                <a:solidFill>
                  <a:schemeClr val="bg1"/>
                </a:solidFill>
                <a:latin typeface="Arial" panose="020B0604020202020204" pitchFamily="34" charset="0"/>
                <a:cs typeface="Arial" panose="020B0604020202020204" pitchFamily="34" charset="0"/>
              </a:rPr>
              <a:t>Central Africa, light rains sustained moisture deficits in </a:t>
            </a:r>
            <a:r>
              <a:rPr lang="en-US" altLang="en-US" sz="1600" b="1" dirty="0" smtClean="0">
                <a:solidFill>
                  <a:schemeClr val="bg1"/>
                </a:solidFill>
                <a:latin typeface="Arial" panose="020B0604020202020204" pitchFamily="34" charset="0"/>
                <a:cs typeface="Arial" panose="020B0604020202020204" pitchFamily="34" charset="0"/>
              </a:rPr>
              <a:t>Gabon, while moisture surpluses  prevailed over </a:t>
            </a:r>
            <a:r>
              <a:rPr lang="en-US" altLang="en-US" sz="1600" b="1" dirty="0" smtClean="0">
                <a:solidFill>
                  <a:schemeClr val="bg1"/>
                </a:solidFill>
                <a:latin typeface="Arial" panose="020B0604020202020204" pitchFamily="34" charset="0"/>
                <a:cs typeface="Arial" panose="020B0604020202020204" pitchFamily="34" charset="0"/>
              </a:rPr>
              <a:t>eastern Gabon.</a:t>
            </a:r>
            <a:endParaRPr lang="en-US" altLang="en-US" sz="1600" b="1" dirty="0" smtClean="0">
              <a:solidFill>
                <a:schemeClr val="bg1"/>
              </a:solidFill>
              <a:latin typeface="Arial" panose="020B0604020202020204" pitchFamily="34" charset="0"/>
              <a:cs typeface="Arial" panose="020B0604020202020204" pitchFamily="34" charset="0"/>
            </a:endParaRPr>
          </a:p>
          <a:p>
            <a:pPr marL="0" indent="0" algn="just">
              <a:buNone/>
            </a:pPr>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The week-1 and week-2 outlooks indicate </a:t>
            </a:r>
            <a:r>
              <a:rPr lang="en-US" altLang="en-US" sz="1600" b="1" dirty="0" smtClean="0">
                <a:solidFill>
                  <a:schemeClr val="bg1"/>
                </a:solidFill>
                <a:latin typeface="Arial" panose="020B0604020202020204" pitchFamily="34" charset="0"/>
                <a:cs typeface="Arial" panose="020B0604020202020204" pitchFamily="34" charset="0"/>
              </a:rPr>
              <a:t>a </a:t>
            </a:r>
            <a:r>
              <a:rPr lang="en-US" altLang="en-US" sz="1600" b="1" dirty="0">
                <a:solidFill>
                  <a:schemeClr val="bg1"/>
                </a:solidFill>
                <a:latin typeface="Arial" panose="020B0604020202020204" pitchFamily="34" charset="0"/>
                <a:cs typeface="Arial" panose="020B0604020202020204" pitchFamily="34" charset="0"/>
              </a:rPr>
              <a:t>moderate to high chance </a:t>
            </a:r>
            <a:r>
              <a:rPr lang="en-US" altLang="en-US" sz="1600" b="1" dirty="0" smtClean="0">
                <a:solidFill>
                  <a:schemeClr val="bg1"/>
                </a:solidFill>
                <a:latin typeface="Arial" panose="020B0604020202020204" pitchFamily="34" charset="0"/>
                <a:cs typeface="Arial" panose="020B0604020202020204" pitchFamily="34" charset="0"/>
              </a:rPr>
              <a:t>for </a:t>
            </a:r>
            <a:r>
              <a:rPr lang="en-US" altLang="en-US" sz="1600" b="1" dirty="0">
                <a:solidFill>
                  <a:schemeClr val="bg1"/>
                </a:solidFill>
                <a:latin typeface="Arial" panose="020B0604020202020204" pitchFamily="34" charset="0"/>
                <a:cs typeface="Arial" panose="020B0604020202020204" pitchFamily="34" charset="0"/>
              </a:rPr>
              <a:t>rainfall to exceed 50 mm over </a:t>
            </a:r>
            <a:r>
              <a:rPr lang="en-US" altLang="en-US" sz="1600" b="1" dirty="0">
                <a:solidFill>
                  <a:schemeClr val="bg1"/>
                </a:solidFill>
                <a:latin typeface="Arial" panose="020B0604020202020204" pitchFamily="34" charset="0"/>
                <a:cs typeface="Arial" panose="020B0604020202020204" pitchFamily="34" charset="0"/>
              </a:rPr>
              <a:t>southern Gabon, southeastern and eastern DRC, eastern Angola, much of Zambia, northern Zimbabwe, portions of Tanzania and Malawi, and northern Mozambique and northern Madagascar</a:t>
            </a:r>
            <a:r>
              <a:rPr lang="en-US" altLang="en-US" sz="1600" b="1" dirty="0" smtClean="0">
                <a:solidFill>
                  <a:schemeClr val="bg1"/>
                </a:solidFill>
                <a:latin typeface="Arial" panose="020B0604020202020204" pitchFamily="34" charset="0"/>
                <a:cs typeface="Arial" panose="020B0604020202020204" pitchFamily="34" charset="0"/>
              </a:rPr>
              <a:t>.</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a:t>
            </a:r>
            <a:r>
              <a:rPr lang="en-US" altLang="en-US" b="1" dirty="0" smtClean="0">
                <a:solidFill>
                  <a:schemeClr val="bg1"/>
                </a:solidFill>
              </a:rPr>
              <a:t>moderate to </a:t>
            </a:r>
            <a:r>
              <a:rPr lang="en-US" altLang="en-US" b="1" dirty="0" smtClean="0">
                <a:solidFill>
                  <a:schemeClr val="bg1"/>
                </a:solidFill>
              </a:rPr>
              <a:t>heavy </a:t>
            </a:r>
            <a:r>
              <a:rPr lang="en-US" altLang="en-US" b="1" dirty="0">
                <a:solidFill>
                  <a:schemeClr val="bg1"/>
                </a:solidFill>
              </a:rPr>
              <a:t>rains sustained moisture surpluses in eastern Angola, and portions of Zambia, </a:t>
            </a:r>
            <a:r>
              <a:rPr lang="en-US" altLang="en-US" b="1" dirty="0" smtClean="0">
                <a:solidFill>
                  <a:schemeClr val="bg1"/>
                </a:solidFill>
              </a:rPr>
              <a:t>Botswana, Zimbabwe and southern Mozambique. </a:t>
            </a:r>
            <a:r>
              <a:rPr lang="en-US" altLang="en-US" b="1" dirty="0" smtClean="0">
                <a:solidFill>
                  <a:schemeClr val="bg1"/>
                </a:solidFill>
              </a:rPr>
              <a:t>Moisture deficits prevailed over much of Madagascar.</a:t>
            </a:r>
          </a:p>
          <a:p>
            <a:pPr algn="just" eaLnBrk="1" hangingPunct="1">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The </a:t>
            </a:r>
            <a:r>
              <a:rPr lang="en-US" altLang="en-US" b="1" dirty="0">
                <a:solidFill>
                  <a:schemeClr val="bg1"/>
                </a:solidFill>
              </a:rPr>
              <a:t>week-1 and week-2 outlooks indicate a moderate to high chance for rainfall to exceed 50 mm over southern Gabon, southeastern and eastern DRC, eastern Angola, much of Zambia, northern Zimbabwe, portions of Tanzania and Malawi, and northern Mozambique and northern Madagascar.</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eastern Kenya, southern and northern Somalia, and portions of eastern Ethiopia.  Rainfall was also below average over parts of South Sudan.  Rainfall was above average over southern Sudan, western Ethiopia, and Uganda.  The uptick in rainfall extended to much of northern and western Tanzania.  In southern Africa, persistent rains resulted in sustained moisture surpluses over Zambia, Botswana, and Zimbabwe.  Rainfall was also above average over </a:t>
            </a:r>
            <a:r>
              <a:rPr lang="en-US" altLang="en-US" sz="1140" b="1" dirty="0" smtClean="0">
                <a:solidFill>
                  <a:schemeClr val="bg1"/>
                </a:solidFill>
              </a:rPr>
              <a:t>many parts of </a:t>
            </a:r>
            <a:r>
              <a:rPr lang="en-US" altLang="en-US" sz="1140" b="1" dirty="0" smtClean="0">
                <a:solidFill>
                  <a:schemeClr val="bg1"/>
                </a:solidFill>
              </a:rPr>
              <a:t>Mozambique and northern Madagascar.  Persistent light rains resulted in moisture deficits in western Angola and northern Namibia.  Rainfall was also below average along the border between South Africa and Mozambique and over southern Madagascar.  In Central Africa, rainfall above average over much of DRC and Congo.  Rainfall was below average over northern DRC, and CAR.  Below average rains were also observed over the western areas of Gabon and Cameroon. In West Africa, rainfall was below average in the central areas of the Gulf of Guinea region, and above average along the coast.  Rainfall was generally above average over the Sahel.</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East Africa, several weeks of light rains resulted in moisture deficits over southern Somalia, eastern Kenya, and pockets in southern Ethiopia.  Rainfall was above average locally over southwestern Kenya and </a:t>
            </a:r>
            <a:r>
              <a:rPr lang="en-US" altLang="en-US" sz="1140" b="1" dirty="0" smtClean="0">
                <a:solidFill>
                  <a:schemeClr val="bg1"/>
                </a:solidFill>
              </a:rPr>
              <a:t>much of Tanzania</a:t>
            </a:r>
            <a:r>
              <a:rPr lang="en-US" altLang="en-US" sz="1140" b="1" dirty="0" smtClean="0">
                <a:solidFill>
                  <a:schemeClr val="bg1"/>
                </a:solidFill>
              </a:rPr>
              <a:t>, except for the southeastern areas.  In southern Africa, persistent moderate to heavy rains resulted in moisture surpluses over Zambia, Botswana, and Zimbabwe.  Rainfall was also above average over central </a:t>
            </a:r>
            <a:r>
              <a:rPr lang="en-US" altLang="en-US" sz="1140" b="1" dirty="0" smtClean="0">
                <a:solidFill>
                  <a:schemeClr val="bg1"/>
                </a:solidFill>
              </a:rPr>
              <a:t>and southern Mozambique </a:t>
            </a:r>
            <a:r>
              <a:rPr lang="en-US" altLang="en-US" sz="1140" b="1" dirty="0" smtClean="0">
                <a:solidFill>
                  <a:schemeClr val="bg1"/>
                </a:solidFill>
              </a:rPr>
              <a:t>and </a:t>
            </a:r>
            <a:r>
              <a:rPr lang="en-US" altLang="en-US" sz="1140" b="1" dirty="0" smtClean="0">
                <a:solidFill>
                  <a:schemeClr val="bg1"/>
                </a:solidFill>
              </a:rPr>
              <a:t>pocket areas in </a:t>
            </a:r>
            <a:r>
              <a:rPr lang="en-US" altLang="en-US" sz="1140" b="1" dirty="0" smtClean="0">
                <a:solidFill>
                  <a:schemeClr val="bg1"/>
                </a:solidFill>
              </a:rPr>
              <a:t>Madagascar.  Persistent light rains resulted in moisture deficits in western Angola and northern Namibia.  Rainfall was also below average over </a:t>
            </a:r>
            <a:r>
              <a:rPr lang="en-US" altLang="en-US" sz="1140" b="1" dirty="0" smtClean="0">
                <a:solidFill>
                  <a:schemeClr val="bg1"/>
                </a:solidFill>
              </a:rPr>
              <a:t>pocket areas in northeastern </a:t>
            </a:r>
            <a:r>
              <a:rPr lang="en-US" altLang="en-US" sz="1140" b="1" dirty="0" smtClean="0">
                <a:solidFill>
                  <a:schemeClr val="bg1"/>
                </a:solidFill>
              </a:rPr>
              <a:t>South Africa, the northern and southern tips of Mozambique and </a:t>
            </a:r>
            <a:r>
              <a:rPr lang="en-US" altLang="en-US" sz="1140" b="1" dirty="0" smtClean="0">
                <a:solidFill>
                  <a:schemeClr val="bg1"/>
                </a:solidFill>
              </a:rPr>
              <a:t>many parts of </a:t>
            </a:r>
            <a:r>
              <a:rPr lang="en-US" altLang="en-US" sz="1140" b="1" dirty="0" smtClean="0">
                <a:solidFill>
                  <a:schemeClr val="bg1"/>
                </a:solidFill>
              </a:rPr>
              <a:t>Madagascar.  In central Africa, </a:t>
            </a:r>
            <a:r>
              <a:rPr lang="en-US" altLang="en-US" sz="1140" b="1" dirty="0" smtClean="0">
                <a:solidFill>
                  <a:schemeClr val="bg1"/>
                </a:solidFill>
              </a:rPr>
              <a:t>rainfall </a:t>
            </a:r>
            <a:r>
              <a:rPr lang="en-US" altLang="en-US" sz="1140" b="1" dirty="0" smtClean="0">
                <a:solidFill>
                  <a:schemeClr val="bg1"/>
                </a:solidFill>
              </a:rPr>
              <a:t>was above average over central and southern DRC, southern Congo, and eastern Gabon.  Rainfall was below average over </a:t>
            </a:r>
            <a:r>
              <a:rPr lang="en-US" altLang="en-US" sz="1140" b="1" dirty="0" smtClean="0">
                <a:solidFill>
                  <a:schemeClr val="bg1"/>
                </a:solidFill>
              </a:rPr>
              <a:t>parts of northern DRC, western </a:t>
            </a:r>
            <a:r>
              <a:rPr lang="en-US" altLang="en-US" sz="1140" b="1" dirty="0" smtClean="0">
                <a:solidFill>
                  <a:schemeClr val="bg1"/>
                </a:solidFill>
              </a:rPr>
              <a:t>Gabon, and the southern areas of Cameroon and CAR.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a:t>
            </a:r>
            <a:r>
              <a:rPr lang="en-US" altLang="en-US" sz="1100" b="1" dirty="0" smtClean="0">
                <a:solidFill>
                  <a:schemeClr val="bg1"/>
                </a:solidFill>
              </a:rPr>
              <a:t>dry conditions prevailed over much of the Greater Horn of Africa including Ethiopia, Somalia, and northern Kenya.  Light rains resulted in slight moisture deficits in </a:t>
            </a:r>
            <a:r>
              <a:rPr lang="en-US" altLang="en-US" sz="1100" b="1" dirty="0" smtClean="0">
                <a:solidFill>
                  <a:schemeClr val="bg1"/>
                </a:solidFill>
              </a:rPr>
              <a:t>southeastern </a:t>
            </a:r>
            <a:r>
              <a:rPr lang="en-US" altLang="en-US" sz="1100" b="1" dirty="0" smtClean="0">
                <a:solidFill>
                  <a:schemeClr val="bg1"/>
                </a:solidFill>
              </a:rPr>
              <a:t>Kenya, </a:t>
            </a:r>
            <a:r>
              <a:rPr lang="en-US" altLang="en-US" sz="1100" b="1" dirty="0" smtClean="0">
                <a:solidFill>
                  <a:schemeClr val="bg1"/>
                </a:solidFill>
              </a:rPr>
              <a:t>Uganda. Rainfall was also below-average over </a:t>
            </a:r>
            <a:r>
              <a:rPr lang="en-US" altLang="en-US" sz="1100" b="1" dirty="0" smtClean="0">
                <a:solidFill>
                  <a:schemeClr val="bg1"/>
                </a:solidFill>
              </a:rPr>
              <a:t>eastern </a:t>
            </a:r>
            <a:r>
              <a:rPr lang="en-US" altLang="en-US" sz="1100" b="1" dirty="0" smtClean="0">
                <a:solidFill>
                  <a:schemeClr val="bg1"/>
                </a:solidFill>
              </a:rPr>
              <a:t>Tanzania.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heavy rains sustained moisture surpluses in </a:t>
            </a:r>
            <a:r>
              <a:rPr lang="en-US" altLang="en-US" sz="1100" b="1" dirty="0" smtClean="0">
                <a:solidFill>
                  <a:schemeClr val="bg1"/>
                </a:solidFill>
              </a:rPr>
              <a:t>eastern Angola, and portions of </a:t>
            </a:r>
            <a:r>
              <a:rPr lang="en-US" altLang="en-US" sz="1100" b="1" dirty="0" smtClean="0">
                <a:solidFill>
                  <a:schemeClr val="bg1"/>
                </a:solidFill>
              </a:rPr>
              <a:t>Zambia</a:t>
            </a:r>
            <a:r>
              <a:rPr lang="en-US" altLang="en-US" sz="1100" b="1" dirty="0" smtClean="0">
                <a:solidFill>
                  <a:schemeClr val="bg1"/>
                </a:solidFill>
              </a:rPr>
              <a:t>, </a:t>
            </a:r>
            <a:r>
              <a:rPr lang="en-US" altLang="en-US" sz="1100" b="1" dirty="0" smtClean="0">
                <a:solidFill>
                  <a:schemeClr val="bg1"/>
                </a:solidFill>
              </a:rPr>
              <a:t>Botswana </a:t>
            </a:r>
            <a:r>
              <a:rPr lang="en-US" altLang="en-US" sz="1100" b="1" dirty="0" smtClean="0">
                <a:solidFill>
                  <a:schemeClr val="bg1"/>
                </a:solidFill>
              </a:rPr>
              <a:t>and </a:t>
            </a:r>
            <a:r>
              <a:rPr lang="en-US" altLang="en-US" sz="1100" b="1" dirty="0" smtClean="0">
                <a:solidFill>
                  <a:schemeClr val="bg1"/>
                </a:solidFill>
              </a:rPr>
              <a:t>Zimbabwe</a:t>
            </a:r>
            <a:r>
              <a:rPr lang="en-US" altLang="en-US" sz="1100" b="1" dirty="0" smtClean="0">
                <a:solidFill>
                  <a:schemeClr val="bg1"/>
                </a:solidFill>
              </a:rPr>
              <a:t>.  Rainfall was also above average over </a:t>
            </a:r>
            <a:r>
              <a:rPr lang="en-US" altLang="en-US" sz="1100" b="1" dirty="0" smtClean="0">
                <a:solidFill>
                  <a:schemeClr val="bg1"/>
                </a:solidFill>
              </a:rPr>
              <a:t>parts of Malawi, and central and southern Mozambique.  </a:t>
            </a:r>
            <a:r>
              <a:rPr lang="en-US" altLang="en-US" sz="1100" b="1" dirty="0" smtClean="0">
                <a:solidFill>
                  <a:schemeClr val="bg1"/>
                </a:solidFill>
              </a:rPr>
              <a:t>In contrast, rainfall was </a:t>
            </a:r>
            <a:r>
              <a:rPr lang="en-US" altLang="en-US" sz="1100" b="1" dirty="0" smtClean="0">
                <a:solidFill>
                  <a:schemeClr val="bg1"/>
                </a:solidFill>
              </a:rPr>
              <a:t>below </a:t>
            </a:r>
            <a:r>
              <a:rPr lang="en-US" altLang="en-US" sz="1100" b="1" dirty="0" smtClean="0">
                <a:solidFill>
                  <a:schemeClr val="bg1"/>
                </a:solidFill>
              </a:rPr>
              <a:t>average over </a:t>
            </a:r>
            <a:r>
              <a:rPr lang="en-US" altLang="en-US" sz="1100" b="1" dirty="0" smtClean="0">
                <a:solidFill>
                  <a:schemeClr val="bg1"/>
                </a:solidFill>
              </a:rPr>
              <a:t>western and central Angola</a:t>
            </a:r>
            <a:r>
              <a:rPr lang="en-US" altLang="en-US" sz="1100" b="1" dirty="0" smtClean="0">
                <a:solidFill>
                  <a:schemeClr val="bg1"/>
                </a:solidFill>
              </a:rPr>
              <a:t>, </a:t>
            </a:r>
            <a:r>
              <a:rPr lang="en-US" altLang="en-US" sz="1100" b="1" dirty="0" smtClean="0">
                <a:solidFill>
                  <a:schemeClr val="bg1"/>
                </a:solidFill>
              </a:rPr>
              <a:t>and northeastern Mozambique and much of Madagascar.  </a:t>
            </a:r>
            <a:r>
              <a:rPr lang="en-US" altLang="en-US" sz="1100" b="1" dirty="0" smtClean="0">
                <a:solidFill>
                  <a:schemeClr val="bg1"/>
                </a:solidFill>
              </a:rPr>
              <a:t>In Central Africa, light rains sustained moisture deficits in </a:t>
            </a:r>
            <a:r>
              <a:rPr lang="en-US" altLang="en-US" sz="1100" b="1" dirty="0" smtClean="0">
                <a:solidFill>
                  <a:schemeClr val="bg1"/>
                </a:solidFill>
              </a:rPr>
              <a:t>western Gabon, and above-average over northeastern Gabon. In </a:t>
            </a:r>
            <a:r>
              <a:rPr lang="en-US" altLang="en-US" sz="1100" b="1" dirty="0" smtClean="0">
                <a:solidFill>
                  <a:schemeClr val="bg1"/>
                </a:solidFill>
              </a:rPr>
              <a:t>West Africa moderate rains fell along coastal Gulf of Guinea resulting a </a:t>
            </a:r>
            <a:r>
              <a:rPr lang="en-US" altLang="en-US" sz="1100" b="1" dirty="0" smtClean="0">
                <a:solidFill>
                  <a:schemeClr val="bg1"/>
                </a:solidFill>
              </a:rPr>
              <a:t>slight </a:t>
            </a:r>
            <a:r>
              <a:rPr lang="en-US" altLang="en-US" sz="1100" b="1" dirty="0" smtClean="0">
                <a:solidFill>
                  <a:schemeClr val="bg1"/>
                </a:solidFill>
              </a:rPr>
              <a:t>uptick in precipitation in local areas.</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40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 level (left panel), </a:t>
            </a:r>
            <a:r>
              <a:rPr lang="en-US" altLang="en-US" sz="1200" b="1" dirty="0" smtClean="0">
                <a:solidFill>
                  <a:schemeClr val="bg1"/>
                </a:solidFill>
              </a:rPr>
              <a:t>a broad area of lower-level cyclonic circulation is evident across Southern Africa, which may have contributed to the observed above-average rainfall in the region.</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743200"/>
            <a:ext cx="1066800" cy="10668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19292" y="1514793"/>
            <a:ext cx="2090982" cy="46640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a:t>
            </a:r>
            <a:r>
              <a:rPr lang="en-US" altLang="en-US" sz="1200" b="1" dirty="0" smtClean="0">
                <a:solidFill>
                  <a:schemeClr val="bg1"/>
                </a:solidFill>
                <a:latin typeface="Arial" charset="0"/>
              </a:rPr>
              <a:t>parts of Botswana </a:t>
            </a:r>
            <a:r>
              <a:rPr lang="en-US" altLang="en-US" sz="1200" b="1" dirty="0" smtClean="0">
                <a:solidFill>
                  <a:schemeClr val="bg1"/>
                </a:solidFill>
                <a:latin typeface="Arial" charset="0"/>
              </a:rPr>
              <a:t>(bottom </a:t>
            </a:r>
            <a:r>
              <a:rPr lang="en-US" altLang="en-US" sz="1200" b="1" dirty="0">
                <a:solidFill>
                  <a:schemeClr val="bg1"/>
                </a:solidFill>
                <a:latin typeface="Arial" charset="0"/>
              </a:rPr>
              <a:t>left)</a:t>
            </a:r>
            <a:r>
              <a:rPr lang="en-US" altLang="en-US" sz="1200" b="1" dirty="0">
                <a:solidFill>
                  <a:schemeClr val="bg1"/>
                </a:solidFill>
                <a:latin typeface="Arial" charset="0"/>
                <a:cs typeface="+mn-cs"/>
              </a:rPr>
              <a:t>. </a:t>
            </a:r>
            <a:r>
              <a:rPr lang="en-US" altLang="en-US" sz="1200" b="1" dirty="0" smtClean="0">
                <a:solidFill>
                  <a:schemeClr val="bg1"/>
                </a:solidFill>
                <a:latin typeface="Arial" charset="0"/>
                <a:cs typeface="+mn-cs"/>
              </a:rPr>
              <a:t>Dry conditions settled in over eastern Kenya (top right) and southern Madagascar (bottom </a:t>
            </a:r>
            <a:r>
              <a:rPr lang="en-US" altLang="en-US" sz="1200" b="1" dirty="0">
                <a:solidFill>
                  <a:schemeClr val="bg1"/>
                </a:solidFill>
                <a:latin typeface="Arial" charset="0"/>
                <a:cs typeface="+mn-cs"/>
              </a:rPr>
              <a:t>right). </a:t>
            </a:r>
          </a:p>
        </p:txBody>
      </p:sp>
      <p:pic>
        <p:nvPicPr>
          <p:cNvPr id="4" name="Picture 6" descr="https://www.cpc.ncep.noaa.gov/products/international/africa_rfe/africa_rfe_90day_ptts_Bekiy_Madagasca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africa_rfe/africa_rfe_90day_ptts_Garissa_Keny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689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africa_rfe/africa_rfe_90day_ptts_Maun_Botswan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8" cy="3200399"/>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8" cy="320039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32084" y="1524000"/>
            <a:ext cx="3912481" cy="830997"/>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22 – 28 December, 2020</a:t>
            </a:r>
            <a:endParaRPr lang="en-US" altLang="en-US" dirty="0"/>
          </a:p>
          <a:p>
            <a:pPr algn="ctr" eaLnBrk="1" hangingPunct="1"/>
            <a:endParaRPr lang="en-US" altLang="en-US" b="1" dirty="0">
              <a:solidFill>
                <a:srgbClr val="FFFF00"/>
              </a:solidFill>
            </a:endParaRPr>
          </a:p>
          <a:p>
            <a:pPr algn="ctr" eaLnBrk="1" hangingPunct="1"/>
            <a:endParaRPr lang="en-US" altLang="en-US" dirty="0"/>
          </a:p>
        </p:txBody>
      </p:sp>
      <p:sp>
        <p:nvSpPr>
          <p:cNvPr id="22535" name="TextBox 10"/>
          <p:cNvSpPr txBox="1">
            <a:spLocks noChangeArrowheads="1"/>
          </p:cNvSpPr>
          <p:nvPr/>
        </p:nvSpPr>
        <p:spPr bwMode="auto">
          <a:xfrm>
            <a:off x="4313123" y="1524000"/>
            <a:ext cx="465319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29 December – January 4,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Gabon, southeastern </a:t>
            </a:r>
            <a:r>
              <a:rPr lang="en-US" altLang="en-US" sz="1200" b="1" dirty="0" smtClean="0">
                <a:solidFill>
                  <a:schemeClr val="bg1"/>
                </a:solidFill>
              </a:rPr>
              <a:t>and eastern DRC, eastern Angola, much of Zambia, northern Zimbabwe, portions of Tanzania and Malawi, and northern Mozambique and northern Madagascar.</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183157</TotalTime>
  <Words>1159</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9340</cp:revision>
  <cp:lastPrinted>2018-07-09T15:13:07Z</cp:lastPrinted>
  <dcterms:created xsi:type="dcterms:W3CDTF">2001-08-31T10:39:36Z</dcterms:created>
  <dcterms:modified xsi:type="dcterms:W3CDTF">2020-12-21T15:08:39Z</dcterms:modified>
</cp:coreProperties>
</file>