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509" r:id="rId2"/>
    <p:sldId id="326" r:id="rId3"/>
    <p:sldId id="485" r:id="rId4"/>
    <p:sldId id="502" r:id="rId5"/>
    <p:sldId id="501" r:id="rId6"/>
    <p:sldId id="512" r:id="rId7"/>
    <p:sldId id="482" r:id="rId8"/>
    <p:sldId id="496" r:id="rId9"/>
    <p:sldId id="506" r:id="rId10"/>
    <p:sldId id="511" r:id="rId11"/>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78" autoAdjust="0"/>
    <p:restoredTop sz="90813" autoAdjust="0"/>
  </p:normalViewPr>
  <p:slideViewPr>
    <p:cSldViewPr>
      <p:cViewPr varScale="1">
        <p:scale>
          <a:sx n="67" d="100"/>
          <a:sy n="67" d="100"/>
        </p:scale>
        <p:origin x="1020"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12/7/2020</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5788"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xmlns="">
                            <a:solidFill>
                              <a:srgbClr val="00CC99"/>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55728"/>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7 December </a:t>
            </a:r>
            <a:r>
              <a:rPr lang="en-US" altLang="en-US" sz="2800" b="1" dirty="0">
                <a:solidFill>
                  <a:schemeClr val="bg1"/>
                </a:solidFill>
              </a:rPr>
              <a:t>2020</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5562600"/>
          </a:xfrm>
        </p:spPr>
        <p:txBody>
          <a:bodyPr/>
          <a:lstStyle/>
          <a:p>
            <a:pPr algn="just"/>
            <a:r>
              <a:rPr lang="en-US" altLang="en-US" sz="1600" b="1" dirty="0">
                <a:solidFill>
                  <a:schemeClr val="bg1"/>
                </a:solidFill>
                <a:latin typeface="Arial Black"/>
                <a:cs typeface="Arial Black"/>
              </a:rPr>
              <a:t>Over the past </a:t>
            </a:r>
            <a:r>
              <a:rPr lang="en-US" altLang="en-US" sz="1600" b="1" dirty="0" smtClean="0">
                <a:solidFill>
                  <a:schemeClr val="bg1"/>
                </a:solidFill>
                <a:latin typeface="Arial Black"/>
                <a:cs typeface="Arial Black"/>
              </a:rPr>
              <a:t>30 to 90 </a:t>
            </a:r>
            <a:r>
              <a:rPr lang="en-US" altLang="en-US" sz="1600" b="1" dirty="0">
                <a:solidFill>
                  <a:schemeClr val="bg1"/>
                </a:solidFill>
                <a:latin typeface="Arial Black"/>
                <a:cs typeface="Arial Black"/>
              </a:rPr>
              <a:t>days, in West Africa, </a:t>
            </a:r>
            <a:r>
              <a:rPr lang="en-US" altLang="en-US" sz="1600" b="1" dirty="0" smtClean="0">
                <a:solidFill>
                  <a:schemeClr val="bg1"/>
                </a:solidFill>
                <a:latin typeface="Arial Black"/>
                <a:cs typeface="Arial Black"/>
              </a:rPr>
              <a:t>rainfall was above average over the Sahel and below average over parts of the Gulf of Guinea region. </a:t>
            </a:r>
            <a:r>
              <a:rPr lang="en-US" altLang="en-US" sz="1600" b="1" dirty="0">
                <a:solidFill>
                  <a:schemeClr val="bg1"/>
                </a:solidFill>
                <a:latin typeface="Arial"/>
                <a:cs typeface="Arial"/>
              </a:rPr>
              <a:t>In Central Africa, rainfall was below average over </a:t>
            </a:r>
            <a:r>
              <a:rPr lang="en-US" altLang="en-US" sz="1600" b="1" dirty="0" smtClean="0">
                <a:solidFill>
                  <a:schemeClr val="bg1"/>
                </a:solidFill>
                <a:latin typeface="Arial"/>
                <a:cs typeface="Arial"/>
              </a:rPr>
              <a:t>many areas, except for the southern </a:t>
            </a:r>
            <a:r>
              <a:rPr lang="en-US" altLang="en-US" sz="1600" b="1" dirty="0">
                <a:solidFill>
                  <a:schemeClr val="bg1"/>
                </a:solidFill>
                <a:latin typeface="Arial"/>
                <a:cs typeface="Arial"/>
              </a:rPr>
              <a:t>areas of Congo and DRC</a:t>
            </a:r>
            <a:r>
              <a:rPr lang="en-US" altLang="en-US" sz="1600" b="1" dirty="0" smtClean="0">
                <a:solidFill>
                  <a:schemeClr val="bg1"/>
                </a:solidFill>
                <a:latin typeface="Arial"/>
                <a:cs typeface="Arial"/>
              </a:rPr>
              <a:t>.  </a:t>
            </a:r>
            <a:r>
              <a:rPr lang="en-US" altLang="en-US" sz="1600" b="1" dirty="0" smtClean="0">
                <a:solidFill>
                  <a:schemeClr val="bg1"/>
                </a:solidFill>
                <a:latin typeface="Arial Black"/>
                <a:cs typeface="Arial Black"/>
              </a:rPr>
              <a:t>In </a:t>
            </a:r>
            <a:r>
              <a:rPr lang="en-US" altLang="en-US" sz="1600" b="1" dirty="0">
                <a:solidFill>
                  <a:schemeClr val="bg1"/>
                </a:solidFill>
                <a:latin typeface="Arial Black"/>
                <a:cs typeface="Arial Black"/>
              </a:rPr>
              <a:t>East Africa, </a:t>
            </a:r>
            <a:r>
              <a:rPr lang="en-US" altLang="en-US" sz="1600" b="1" dirty="0" smtClean="0">
                <a:solidFill>
                  <a:schemeClr val="bg1"/>
                </a:solidFill>
                <a:latin typeface="Arial Black"/>
                <a:cs typeface="Arial Black"/>
              </a:rPr>
              <a:t>rainfall was extremely heavy </a:t>
            </a:r>
            <a:r>
              <a:rPr lang="en-US" altLang="en-US" sz="1600" b="1" dirty="0">
                <a:solidFill>
                  <a:schemeClr val="bg1"/>
                </a:solidFill>
                <a:latin typeface="Arial Black"/>
                <a:cs typeface="Arial Black"/>
              </a:rPr>
              <a:t>over the Ethiopian </a:t>
            </a:r>
            <a:r>
              <a:rPr lang="en-US" altLang="en-US" sz="1600" b="1" dirty="0" smtClean="0">
                <a:solidFill>
                  <a:schemeClr val="bg1"/>
                </a:solidFill>
                <a:latin typeface="Arial Black"/>
                <a:cs typeface="Arial Black"/>
              </a:rPr>
              <a:t>Highlands and parts of the Greater Horn of Africa, including portions of Tanzania. </a:t>
            </a:r>
            <a:r>
              <a:rPr lang="en-US" altLang="en-US" sz="1600" b="1" dirty="0">
                <a:solidFill>
                  <a:schemeClr val="bg1"/>
                </a:solidFill>
                <a:latin typeface="Arial Black"/>
                <a:cs typeface="Arial Black"/>
              </a:rPr>
              <a:t>Rainfall was below-</a:t>
            </a:r>
            <a:r>
              <a:rPr lang="en-US" altLang="en-US" sz="1600" b="1" dirty="0" smtClean="0">
                <a:solidFill>
                  <a:schemeClr val="bg1"/>
                </a:solidFill>
                <a:latin typeface="Arial Black"/>
                <a:cs typeface="Arial Black"/>
              </a:rPr>
              <a:t>average over southern Somalia</a:t>
            </a:r>
            <a:r>
              <a:rPr lang="en-US" altLang="en-US" sz="1600" b="1" dirty="0">
                <a:solidFill>
                  <a:schemeClr val="bg1"/>
                </a:solidFill>
                <a:latin typeface="Arial Black"/>
                <a:cs typeface="Arial Black"/>
              </a:rPr>
              <a:t>.  In southern Africa, moisture surpluses prevailed over </a:t>
            </a:r>
            <a:r>
              <a:rPr lang="en-US" altLang="en-US" sz="1600" b="1" dirty="0" smtClean="0">
                <a:solidFill>
                  <a:schemeClr val="bg1"/>
                </a:solidFill>
                <a:latin typeface="Arial Black"/>
                <a:cs typeface="Arial Black"/>
              </a:rPr>
              <a:t>the northern areas of southern Africa.  </a:t>
            </a:r>
            <a:r>
              <a:rPr lang="en-US" altLang="en-US" sz="1600" b="1" dirty="0">
                <a:solidFill>
                  <a:schemeClr val="bg1"/>
                </a:solidFill>
                <a:latin typeface="Arial Black"/>
                <a:cs typeface="Arial Black"/>
              </a:rPr>
              <a:t>Rainfall was below-average over </a:t>
            </a:r>
            <a:r>
              <a:rPr lang="en-US" altLang="en-US" sz="1600" b="1" dirty="0" smtClean="0">
                <a:solidFill>
                  <a:schemeClr val="bg1"/>
                </a:solidFill>
                <a:latin typeface="Arial Black"/>
                <a:cs typeface="Arial Black"/>
              </a:rPr>
              <a:t>parts of Angola into </a:t>
            </a:r>
            <a:r>
              <a:rPr lang="en-US" altLang="en-US" sz="1600" b="1" dirty="0">
                <a:solidFill>
                  <a:schemeClr val="bg1"/>
                </a:solidFill>
                <a:latin typeface="Arial Black"/>
                <a:cs typeface="Arial Black"/>
              </a:rPr>
              <a:t>Namibia and South Africa. </a:t>
            </a:r>
            <a:endParaRPr lang="en-US" altLang="en-US" sz="1600" b="1" dirty="0" smtClean="0">
              <a:solidFill>
                <a:schemeClr val="bg1"/>
              </a:solidFill>
              <a:latin typeface="Arial Black"/>
              <a:cs typeface="Arial Black"/>
            </a:endParaRPr>
          </a:p>
          <a:p>
            <a:pPr marL="0" indent="0" algn="just">
              <a:buNone/>
            </a:pPr>
            <a:endParaRPr lang="en-US" altLang="en-US" sz="1600" b="1" dirty="0">
              <a:solidFill>
                <a:schemeClr val="bg1"/>
              </a:solidFill>
              <a:latin typeface="Arial" panose="020B0604020202020204" pitchFamily="34" charset="0"/>
              <a:cs typeface="Arial" panose="020B0604020202020204" pitchFamily="34" charset="0"/>
            </a:endParaRPr>
          </a:p>
          <a:p>
            <a:pPr algn="just"/>
            <a:r>
              <a:rPr lang="en-US" altLang="en-US" sz="1600" b="1" dirty="0">
                <a:solidFill>
                  <a:schemeClr val="bg1"/>
                </a:solidFill>
                <a:latin typeface="Arial"/>
                <a:cs typeface="Arial"/>
              </a:rPr>
              <a:t>During the past 7 days, in East Africa, dry conditions </a:t>
            </a:r>
            <a:r>
              <a:rPr lang="en-US" altLang="en-US" sz="1600" b="1" dirty="0" smtClean="0">
                <a:solidFill>
                  <a:schemeClr val="bg1"/>
                </a:solidFill>
                <a:latin typeface="Arial"/>
                <a:cs typeface="Arial"/>
              </a:rPr>
              <a:t>prevailed over </a:t>
            </a:r>
            <a:r>
              <a:rPr lang="en-US" altLang="en-US" sz="1600" b="1" dirty="0">
                <a:solidFill>
                  <a:schemeClr val="bg1"/>
                </a:solidFill>
                <a:latin typeface="Arial"/>
                <a:cs typeface="Arial"/>
              </a:rPr>
              <a:t>much of the Greater Horn of </a:t>
            </a:r>
            <a:r>
              <a:rPr lang="en-US" altLang="en-US" sz="1600" b="1" dirty="0" smtClean="0">
                <a:solidFill>
                  <a:schemeClr val="bg1"/>
                </a:solidFill>
                <a:latin typeface="Arial"/>
                <a:cs typeface="Arial"/>
              </a:rPr>
              <a:t>Africa. Heavy </a:t>
            </a:r>
            <a:r>
              <a:rPr lang="en-US" altLang="en-US" sz="1600" b="1" dirty="0">
                <a:solidFill>
                  <a:schemeClr val="bg1"/>
                </a:solidFill>
                <a:latin typeface="Arial"/>
                <a:cs typeface="Arial"/>
              </a:rPr>
              <a:t>downpours </a:t>
            </a:r>
            <a:r>
              <a:rPr lang="en-US" altLang="en-US" sz="1600" b="1" dirty="0" smtClean="0">
                <a:solidFill>
                  <a:schemeClr val="bg1"/>
                </a:solidFill>
                <a:latin typeface="Arial"/>
                <a:cs typeface="Arial"/>
              </a:rPr>
              <a:t>soaked </a:t>
            </a:r>
            <a:r>
              <a:rPr lang="en-US" altLang="en-US" sz="1600" b="1" dirty="0">
                <a:solidFill>
                  <a:schemeClr val="bg1"/>
                </a:solidFill>
                <a:latin typeface="Arial"/>
                <a:cs typeface="Arial"/>
              </a:rPr>
              <a:t>the west central areas of Tanzania.  In Southern Africa, heavy rains sustained moisture surpluses in western </a:t>
            </a:r>
            <a:r>
              <a:rPr lang="en-US" altLang="en-US" sz="1600" b="1" dirty="0" smtClean="0">
                <a:solidFill>
                  <a:schemeClr val="bg1"/>
                </a:solidFill>
                <a:latin typeface="Arial"/>
                <a:cs typeface="Arial"/>
              </a:rPr>
              <a:t>Zambia and southern </a:t>
            </a:r>
            <a:r>
              <a:rPr lang="en-US" altLang="en-US" sz="1600" b="1" dirty="0">
                <a:solidFill>
                  <a:schemeClr val="bg1"/>
                </a:solidFill>
                <a:latin typeface="Arial"/>
                <a:cs typeface="Arial"/>
              </a:rPr>
              <a:t>Botswana, </a:t>
            </a:r>
            <a:r>
              <a:rPr lang="en-US" altLang="en-US" sz="1600" b="1" dirty="0" smtClean="0">
                <a:solidFill>
                  <a:schemeClr val="bg1"/>
                </a:solidFill>
                <a:latin typeface="Arial"/>
                <a:cs typeface="Arial"/>
              </a:rPr>
              <a:t>and central </a:t>
            </a:r>
            <a:r>
              <a:rPr lang="en-US" altLang="en-US" sz="1600" b="1" dirty="0">
                <a:solidFill>
                  <a:schemeClr val="bg1"/>
                </a:solidFill>
                <a:latin typeface="Arial"/>
                <a:cs typeface="Arial"/>
              </a:rPr>
              <a:t>Mozambique. </a:t>
            </a:r>
            <a:r>
              <a:rPr lang="en-US" altLang="en-US" sz="1600" b="1" dirty="0" smtClean="0">
                <a:solidFill>
                  <a:schemeClr val="bg1"/>
                </a:solidFill>
                <a:latin typeface="Arial"/>
                <a:cs typeface="Arial"/>
              </a:rPr>
              <a:t> Rainfall </a:t>
            </a:r>
            <a:r>
              <a:rPr lang="en-US" altLang="en-US" sz="1600" b="1" dirty="0">
                <a:solidFill>
                  <a:schemeClr val="bg1"/>
                </a:solidFill>
                <a:latin typeface="Arial"/>
                <a:cs typeface="Arial"/>
              </a:rPr>
              <a:t>was slightly below average over </a:t>
            </a:r>
            <a:r>
              <a:rPr lang="en-US" altLang="en-US" sz="1600" b="1" dirty="0" smtClean="0">
                <a:solidFill>
                  <a:schemeClr val="bg1"/>
                </a:solidFill>
                <a:latin typeface="Arial"/>
                <a:cs typeface="Arial"/>
              </a:rPr>
              <a:t>parts of Angola</a:t>
            </a:r>
            <a:r>
              <a:rPr lang="en-US" altLang="en-US" sz="1600" b="1" dirty="0">
                <a:solidFill>
                  <a:schemeClr val="bg1"/>
                </a:solidFill>
                <a:latin typeface="Arial"/>
                <a:cs typeface="Arial"/>
              </a:rPr>
              <a:t>, much of Namibia, and South </a:t>
            </a:r>
            <a:r>
              <a:rPr lang="en-US" altLang="en-US" sz="1600" b="1" dirty="0" smtClean="0">
                <a:solidFill>
                  <a:schemeClr val="bg1"/>
                </a:solidFill>
                <a:latin typeface="Arial"/>
                <a:cs typeface="Arial"/>
              </a:rPr>
              <a:t>Africa.  </a:t>
            </a:r>
            <a:r>
              <a:rPr lang="en-US" altLang="en-US" sz="1600" b="1" dirty="0">
                <a:solidFill>
                  <a:schemeClr val="bg1"/>
                </a:solidFill>
                <a:latin typeface="Arial"/>
                <a:cs typeface="Arial"/>
              </a:rPr>
              <a:t>In Central Africa, light rains sustained moisture deficits in Gabon</a:t>
            </a:r>
            <a:r>
              <a:rPr lang="en-US" altLang="en-US" sz="1600" b="1" dirty="0" smtClean="0">
                <a:solidFill>
                  <a:schemeClr val="bg1"/>
                </a:solidFill>
                <a:latin typeface="Arial"/>
                <a:cs typeface="Arial"/>
              </a:rPr>
              <a:t>.</a:t>
            </a:r>
          </a:p>
          <a:p>
            <a:pPr marL="0" indent="0" algn="just">
              <a:buNone/>
            </a:pPr>
            <a:endParaRPr lang="en-US" altLang="en-US" sz="1600" b="1" dirty="0">
              <a:solidFill>
                <a:schemeClr val="bg1"/>
              </a:solidFill>
              <a:latin typeface="Arial"/>
              <a:cs typeface="Arial"/>
            </a:endParaRPr>
          </a:p>
          <a:p>
            <a:pPr algn="just"/>
            <a:r>
              <a:rPr lang="en-US" altLang="en-US" sz="1600" b="1" dirty="0">
                <a:solidFill>
                  <a:schemeClr val="bg1"/>
                </a:solidFill>
                <a:latin typeface="Arial"/>
                <a:cs typeface="Arial"/>
              </a:rPr>
              <a:t>The week-1 and week-2 outlooks indicate </a:t>
            </a:r>
            <a:r>
              <a:rPr lang="en-US" altLang="en-US" sz="1600" b="1" dirty="0" smtClean="0">
                <a:solidFill>
                  <a:schemeClr val="bg1"/>
                </a:solidFill>
                <a:latin typeface="Arial"/>
                <a:cs typeface="Arial"/>
              </a:rPr>
              <a:t>a </a:t>
            </a:r>
            <a:r>
              <a:rPr lang="en-US" altLang="en-US" sz="1600" b="1" dirty="0">
                <a:solidFill>
                  <a:schemeClr val="bg1"/>
                </a:solidFill>
                <a:latin typeface="Arial"/>
                <a:cs typeface="Arial"/>
              </a:rPr>
              <a:t>moderate to high chance </a:t>
            </a:r>
            <a:r>
              <a:rPr lang="en-US" altLang="en-US" sz="1600" b="1" dirty="0" smtClean="0">
                <a:solidFill>
                  <a:schemeClr val="bg1"/>
                </a:solidFill>
                <a:latin typeface="Arial"/>
                <a:cs typeface="Arial"/>
              </a:rPr>
              <a:t>for </a:t>
            </a:r>
            <a:r>
              <a:rPr lang="en-US" altLang="en-US" sz="1600" b="1" dirty="0">
                <a:solidFill>
                  <a:schemeClr val="bg1"/>
                </a:solidFill>
                <a:latin typeface="Arial"/>
                <a:cs typeface="Arial"/>
              </a:rPr>
              <a:t>rainfall to exceed 50 mm over southern Gabon, eastern DRC and much of Zambia and northern Madagascar.  For week-</a:t>
            </a:r>
            <a:r>
              <a:rPr lang="en-US" altLang="en-US" sz="1600" b="1" dirty="0" smtClean="0">
                <a:solidFill>
                  <a:schemeClr val="bg1"/>
                </a:solidFill>
                <a:latin typeface="Arial"/>
                <a:cs typeface="Arial"/>
              </a:rPr>
              <a:t>2, </a:t>
            </a:r>
            <a:r>
              <a:rPr lang="en-US" altLang="en-US" sz="1600" b="1" dirty="0">
                <a:solidFill>
                  <a:schemeClr val="bg1"/>
                </a:solidFill>
                <a:latin typeface="Arial"/>
                <a:cs typeface="Arial"/>
              </a:rPr>
              <a:t>the chance for rainfall to exceed 50 mm is confined to Zambia, northern Mozambique, and southern Tanzania</a:t>
            </a:r>
            <a:r>
              <a:rPr lang="en-US" altLang="en-US" sz="1600" b="1" dirty="0" smtClean="0">
                <a:solidFill>
                  <a:schemeClr val="bg1"/>
                </a:solidFill>
                <a:latin typeface="Arial"/>
                <a:cs typeface="Arial"/>
              </a:rPr>
              <a:t>.</a:t>
            </a:r>
            <a:endParaRPr lang="en-US" altLang="en-US" sz="1600" b="1" dirty="0">
              <a:solidFill>
                <a:schemeClr val="bg1"/>
              </a:solidFill>
              <a:latin typeface="Arial"/>
              <a:cs typeface="Arial"/>
            </a:endParaRP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981200"/>
            <a:ext cx="8458200" cy="45720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b="1" dirty="0">
                <a:solidFill>
                  <a:schemeClr val="bg1"/>
                </a:solidFill>
              </a:rPr>
              <a:t>During the past 7 days, </a:t>
            </a:r>
            <a:r>
              <a:rPr lang="en-US" altLang="en-US" b="1" dirty="0" smtClean="0">
                <a:solidFill>
                  <a:schemeClr val="bg1"/>
                </a:solidFill>
              </a:rPr>
              <a:t>Heavy </a:t>
            </a:r>
            <a:r>
              <a:rPr lang="en-US" altLang="en-US" b="1" dirty="0">
                <a:solidFill>
                  <a:schemeClr val="bg1"/>
                </a:solidFill>
              </a:rPr>
              <a:t>rains sustained moisture surpluses in western Zambia, southern Botswana, </a:t>
            </a:r>
            <a:r>
              <a:rPr lang="en-US" altLang="en-US" b="1" dirty="0" smtClean="0">
                <a:solidFill>
                  <a:schemeClr val="bg1"/>
                </a:solidFill>
              </a:rPr>
              <a:t>the central areas of </a:t>
            </a:r>
            <a:r>
              <a:rPr lang="en-US" altLang="en-US" b="1" dirty="0">
                <a:solidFill>
                  <a:schemeClr val="bg1"/>
                </a:solidFill>
              </a:rPr>
              <a:t>Zimbabwe and Mozambique. Heavy downpours </a:t>
            </a:r>
            <a:r>
              <a:rPr lang="en-US" altLang="en-US" b="1" dirty="0" smtClean="0">
                <a:solidFill>
                  <a:schemeClr val="bg1"/>
                </a:solidFill>
              </a:rPr>
              <a:t>also soaked </a:t>
            </a:r>
            <a:r>
              <a:rPr lang="en-US" altLang="en-US" b="1" dirty="0">
                <a:solidFill>
                  <a:schemeClr val="bg1"/>
                </a:solidFill>
              </a:rPr>
              <a:t>the west central areas of </a:t>
            </a:r>
            <a:r>
              <a:rPr lang="en-US" altLang="en-US" b="1" dirty="0" smtClean="0">
                <a:solidFill>
                  <a:schemeClr val="bg1"/>
                </a:solidFill>
              </a:rPr>
              <a:t>Tanzania.</a:t>
            </a:r>
            <a:endParaRPr lang="en-US" altLang="en-US" b="1" dirty="0">
              <a:solidFill>
                <a:schemeClr val="bg1"/>
              </a:solidFill>
            </a:endParaRPr>
          </a:p>
          <a:p>
            <a:pPr marL="342900" indent="-342900" algn="just" eaLnBrk="1" hangingPunct="1">
              <a:buFontTx/>
              <a:buChar char="•"/>
              <a:tabLst>
                <a:tab pos="1885950" algn="l"/>
              </a:tabLst>
            </a:pPr>
            <a:endParaRPr lang="en-US" altLang="en-US" b="1" dirty="0">
              <a:solidFill>
                <a:schemeClr val="bg1"/>
              </a:solidFill>
            </a:endParaRPr>
          </a:p>
          <a:p>
            <a:pPr marL="342900" indent="-342900" algn="just" eaLnBrk="1" hangingPunct="1">
              <a:buFontTx/>
              <a:buChar char="•"/>
              <a:tabLst>
                <a:tab pos="1885950" algn="l"/>
              </a:tabLst>
            </a:pPr>
            <a:r>
              <a:rPr lang="en-US" altLang="en-US" b="1" dirty="0">
                <a:solidFill>
                  <a:schemeClr val="bg1"/>
                </a:solidFill>
              </a:rPr>
              <a:t>For week-1 (left panel), the NCEP GEFS indicates a moderate to high chance (over 70%) for rainfall to exceed 50 mm over southern Gabon, eastern DRC and much of Zambia and northern Madagascar.  For week-2 (right panel), the chance for rainfall to exceed 50 mm is confined to Zambia, northern Mozambique, and southern Tanzania</a:t>
            </a:r>
            <a:r>
              <a:rPr lang="en-US" altLang="en-US" b="1" dirty="0" smtClean="0">
                <a:solidFill>
                  <a:schemeClr val="bg1"/>
                </a:solidFill>
              </a:rPr>
              <a:t>.</a:t>
            </a:r>
            <a:endParaRPr lang="en-US" altLang="en-US"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9200"/>
            <a:ext cx="3813048" cy="3813048"/>
          </a:xfrm>
          <a:prstGeom prst="rect">
            <a:avLst/>
          </a:prstGeom>
          <a:noFill/>
          <a:extLst>
            <a:ext uri="{909E8E84-426E-40dd-AFC4-6F175D3DCCD1}">
              <a14:hiddenFill xmlns:a14="http://schemas.microsoft.com/office/drawing/2010/main" xmlns="">
                <a:solidFill>
                  <a:srgbClr val="FFFFFF"/>
                </a:solidFill>
              </a14:hiddenFill>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5" name="Text Box 8"/>
          <p:cNvSpPr txBox="1">
            <a:spLocks noChangeArrowheads="1"/>
          </p:cNvSpPr>
          <p:nvPr/>
        </p:nvSpPr>
        <p:spPr bwMode="auto">
          <a:xfrm>
            <a:off x="79248" y="5029200"/>
            <a:ext cx="8991600" cy="1828834"/>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Over the past 90 days, in West Africa, above-average rainfall was observed across much of the Sahel from Senegal eastward to Chad.  Rainfall was also above-average </a:t>
            </a:r>
            <a:r>
              <a:rPr lang="en-US" altLang="en-US" sz="1140" b="1" dirty="0" smtClean="0">
                <a:solidFill>
                  <a:schemeClr val="bg1"/>
                </a:solidFill>
              </a:rPr>
              <a:t>over eastern </a:t>
            </a:r>
            <a:r>
              <a:rPr lang="en-US" altLang="en-US" sz="1140" b="1" dirty="0">
                <a:solidFill>
                  <a:schemeClr val="bg1"/>
                </a:solidFill>
              </a:rPr>
              <a:t>Guinea </a:t>
            </a:r>
            <a:r>
              <a:rPr lang="en-US" altLang="en-US" sz="1140" b="1" dirty="0" smtClean="0">
                <a:solidFill>
                  <a:schemeClr val="bg1"/>
                </a:solidFill>
              </a:rPr>
              <a:t>and along the Gulf of Guinea coast.  </a:t>
            </a:r>
            <a:r>
              <a:rPr lang="en-US" altLang="en-US" sz="1140" b="1" dirty="0">
                <a:solidFill>
                  <a:schemeClr val="bg1"/>
                </a:solidFill>
              </a:rPr>
              <a:t>In contrast, rainfall was below-average over the </a:t>
            </a:r>
            <a:r>
              <a:rPr lang="en-US" altLang="en-US" sz="1140" b="1" dirty="0" smtClean="0">
                <a:solidFill>
                  <a:schemeClr val="bg1"/>
                </a:solidFill>
              </a:rPr>
              <a:t>central </a:t>
            </a:r>
            <a:r>
              <a:rPr lang="en-US" altLang="en-US" sz="1140" b="1" dirty="0">
                <a:solidFill>
                  <a:schemeClr val="bg1"/>
                </a:solidFill>
              </a:rPr>
              <a:t>areas of the Gulf of Guinea </a:t>
            </a:r>
            <a:r>
              <a:rPr lang="en-US" altLang="en-US" sz="1140" b="1" dirty="0" smtClean="0">
                <a:solidFill>
                  <a:schemeClr val="bg1"/>
                </a:solidFill>
              </a:rPr>
              <a:t>region.  </a:t>
            </a:r>
            <a:r>
              <a:rPr lang="en-US" altLang="en-US" sz="1140" b="1" dirty="0">
                <a:solidFill>
                  <a:schemeClr val="bg1"/>
                </a:solidFill>
              </a:rPr>
              <a:t>The moisture deficits extended to </a:t>
            </a:r>
            <a:r>
              <a:rPr lang="en-US" altLang="en-US" sz="1140" b="1" dirty="0" smtClean="0">
                <a:solidFill>
                  <a:schemeClr val="bg1"/>
                </a:solidFill>
              </a:rPr>
              <a:t>eastern Nigeria, the </a:t>
            </a:r>
            <a:r>
              <a:rPr lang="en-US" altLang="en-US" sz="1140" b="1" dirty="0">
                <a:solidFill>
                  <a:schemeClr val="bg1"/>
                </a:solidFill>
              </a:rPr>
              <a:t>western areas of </a:t>
            </a:r>
            <a:r>
              <a:rPr lang="en-US" altLang="en-US" sz="1140" b="1" dirty="0" smtClean="0">
                <a:solidFill>
                  <a:schemeClr val="bg1"/>
                </a:solidFill>
              </a:rPr>
              <a:t>Cameroon, Equatorial Guinea </a:t>
            </a:r>
            <a:r>
              <a:rPr lang="en-US" altLang="en-US" sz="1140" b="1" dirty="0">
                <a:solidFill>
                  <a:schemeClr val="bg1"/>
                </a:solidFill>
              </a:rPr>
              <a:t>and Gabon.  Rainfall was also below average over pockets in </a:t>
            </a:r>
            <a:r>
              <a:rPr lang="en-US" altLang="en-US" sz="1140" b="1" dirty="0" smtClean="0">
                <a:solidFill>
                  <a:schemeClr val="bg1"/>
                </a:solidFill>
              </a:rPr>
              <a:t>CAR.  </a:t>
            </a:r>
            <a:r>
              <a:rPr lang="en-US" altLang="en-US" sz="1140" b="1" dirty="0">
                <a:solidFill>
                  <a:schemeClr val="bg1"/>
                </a:solidFill>
              </a:rPr>
              <a:t>Rainfall was much above-average in the remainder of Central Africa from southern Chad to much of DRC.  In East Africa, the heaviest amounts 500 to 1500 mm (200 – 500 mm above the mean) occurred over the Ethiopian </a:t>
            </a:r>
            <a:r>
              <a:rPr lang="en-US" altLang="en-US" sz="1140" b="1" dirty="0" smtClean="0">
                <a:solidFill>
                  <a:schemeClr val="bg1"/>
                </a:solidFill>
              </a:rPr>
              <a:t>Highlands. Well </a:t>
            </a:r>
            <a:r>
              <a:rPr lang="en-US" altLang="en-US" sz="1140" b="1" dirty="0">
                <a:solidFill>
                  <a:schemeClr val="bg1"/>
                </a:solidFill>
              </a:rPr>
              <a:t>above-average rainfall (over 300 mm above the mean) was also observed over </a:t>
            </a:r>
            <a:r>
              <a:rPr lang="en-US" altLang="en-US" sz="1140" b="1" dirty="0" smtClean="0">
                <a:solidFill>
                  <a:schemeClr val="bg1"/>
                </a:solidFill>
              </a:rPr>
              <a:t>portions of South Sudan, southwestern Kenya, Tanzania and Uganda</a:t>
            </a:r>
            <a:r>
              <a:rPr lang="en-US" altLang="en-US" sz="1140" b="1" dirty="0">
                <a:solidFill>
                  <a:schemeClr val="bg1"/>
                </a:solidFill>
              </a:rPr>
              <a:t>. </a:t>
            </a:r>
            <a:r>
              <a:rPr lang="en-US" altLang="en-US" sz="1140" b="1" dirty="0" smtClean="0">
                <a:solidFill>
                  <a:schemeClr val="bg1"/>
                </a:solidFill>
              </a:rPr>
              <a:t>Rainfall </a:t>
            </a:r>
            <a:r>
              <a:rPr lang="en-US" altLang="en-US" sz="1140" b="1" dirty="0">
                <a:solidFill>
                  <a:schemeClr val="bg1"/>
                </a:solidFill>
              </a:rPr>
              <a:t>was below-average over </a:t>
            </a:r>
            <a:r>
              <a:rPr lang="en-US" altLang="en-US" sz="1140" b="1" dirty="0" smtClean="0">
                <a:solidFill>
                  <a:schemeClr val="bg1"/>
                </a:solidFill>
              </a:rPr>
              <a:t>southeastern Ethiopia, southeastern </a:t>
            </a:r>
            <a:r>
              <a:rPr lang="en-US" altLang="en-US" sz="1140" b="1" dirty="0">
                <a:solidFill>
                  <a:schemeClr val="bg1"/>
                </a:solidFill>
              </a:rPr>
              <a:t>Kenya and southern Somalia.  In southern Africa, moisture surpluses prevailed over </a:t>
            </a:r>
            <a:r>
              <a:rPr lang="en-US" altLang="en-US" sz="1140" b="1" dirty="0" smtClean="0">
                <a:solidFill>
                  <a:schemeClr val="bg1"/>
                </a:solidFill>
              </a:rPr>
              <a:t>portions of Zambia</a:t>
            </a:r>
            <a:r>
              <a:rPr lang="en-US" altLang="en-US" sz="1140" b="1" dirty="0">
                <a:solidFill>
                  <a:schemeClr val="bg1"/>
                </a:solidFill>
              </a:rPr>
              <a:t>, Zimbabwe, Botswana, and the northern areas of Madagascar.  Rainfall was below-average over </a:t>
            </a:r>
            <a:r>
              <a:rPr lang="en-US" altLang="en-US" sz="1140" b="1" dirty="0" smtClean="0">
                <a:solidFill>
                  <a:schemeClr val="bg1"/>
                </a:solidFill>
              </a:rPr>
              <a:t>northern </a:t>
            </a:r>
            <a:r>
              <a:rPr lang="en-US" altLang="en-US" sz="1140" b="1" dirty="0">
                <a:solidFill>
                  <a:schemeClr val="bg1"/>
                </a:solidFill>
              </a:rPr>
              <a:t>and southern Angola into Namibia and South Africa.  The southern areas of Mozambique and Madagascar also registered below average rainfall.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66132" y="12161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5" name="Text Box 8"/>
          <p:cNvSpPr txBox="1">
            <a:spLocks noChangeArrowheads="1"/>
          </p:cNvSpPr>
          <p:nvPr/>
        </p:nvSpPr>
        <p:spPr bwMode="auto">
          <a:xfrm>
            <a:off x="79248" y="5192493"/>
            <a:ext cx="8991600" cy="1200482"/>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a:t>
            </a:r>
            <a:r>
              <a:rPr lang="en-US" altLang="en-US" sz="1140" b="1" dirty="0" smtClean="0">
                <a:solidFill>
                  <a:schemeClr val="bg1"/>
                </a:solidFill>
              </a:rPr>
              <a:t>, rainfall </a:t>
            </a:r>
            <a:r>
              <a:rPr lang="en-US" altLang="en-US" sz="1140" b="1" dirty="0">
                <a:solidFill>
                  <a:schemeClr val="bg1"/>
                </a:solidFill>
              </a:rPr>
              <a:t>was below-average over much of the northern areas of the Gulf of Guinea region, while the coastal areas received above average rains.  In Central Africa, rainfall was below average over </a:t>
            </a:r>
            <a:r>
              <a:rPr lang="en-US" altLang="en-US" sz="1140" b="1" dirty="0" smtClean="0">
                <a:solidFill>
                  <a:schemeClr val="bg1"/>
                </a:solidFill>
              </a:rPr>
              <a:t>much of Cameroon and Equatorial Guinea, </a:t>
            </a:r>
            <a:r>
              <a:rPr lang="en-US" altLang="en-US" sz="1140" b="1" dirty="0">
                <a:solidFill>
                  <a:schemeClr val="bg1"/>
                </a:solidFill>
              </a:rPr>
              <a:t>and much of CAR.  Rainfall was also </a:t>
            </a:r>
            <a:r>
              <a:rPr lang="en-US" altLang="en-US" sz="1140" b="1" dirty="0" smtClean="0">
                <a:solidFill>
                  <a:schemeClr val="bg1"/>
                </a:solidFill>
              </a:rPr>
              <a:t>below-average </a:t>
            </a:r>
            <a:r>
              <a:rPr lang="en-US" altLang="en-US" sz="1140" b="1" dirty="0">
                <a:solidFill>
                  <a:schemeClr val="bg1"/>
                </a:solidFill>
              </a:rPr>
              <a:t>over </a:t>
            </a:r>
            <a:r>
              <a:rPr lang="en-US" altLang="en-US" sz="1140" b="1" dirty="0" smtClean="0">
                <a:solidFill>
                  <a:schemeClr val="bg1"/>
                </a:solidFill>
              </a:rPr>
              <a:t>northern DRC</a:t>
            </a:r>
            <a:r>
              <a:rPr lang="en-US" altLang="en-US" sz="1140" b="1" dirty="0">
                <a:solidFill>
                  <a:schemeClr val="bg1"/>
                </a:solidFill>
              </a:rPr>
              <a:t>.  Rainfall was </a:t>
            </a:r>
            <a:r>
              <a:rPr lang="en-US" altLang="en-US" sz="1140" b="1" dirty="0" smtClean="0">
                <a:solidFill>
                  <a:schemeClr val="bg1"/>
                </a:solidFill>
              </a:rPr>
              <a:t>above-average </a:t>
            </a:r>
            <a:r>
              <a:rPr lang="en-US" altLang="en-US" sz="1140" b="1" dirty="0">
                <a:solidFill>
                  <a:schemeClr val="bg1"/>
                </a:solidFill>
              </a:rPr>
              <a:t>over </a:t>
            </a:r>
            <a:r>
              <a:rPr lang="en-US" altLang="en-US" sz="1140" b="1" dirty="0" smtClean="0">
                <a:solidFill>
                  <a:schemeClr val="bg1"/>
                </a:solidFill>
              </a:rPr>
              <a:t>the southern areas of Congo and DRC.  In East Africa, rainfall </a:t>
            </a:r>
            <a:r>
              <a:rPr lang="en-US" altLang="en-US" sz="1140" b="1" dirty="0">
                <a:solidFill>
                  <a:schemeClr val="bg1"/>
                </a:solidFill>
              </a:rPr>
              <a:t>was </a:t>
            </a:r>
            <a:r>
              <a:rPr lang="en-US" altLang="en-US" sz="1140" b="1" dirty="0" smtClean="0">
                <a:solidFill>
                  <a:schemeClr val="bg1"/>
                </a:solidFill>
              </a:rPr>
              <a:t>was heavy in much of Tanzania, while below </a:t>
            </a:r>
            <a:r>
              <a:rPr lang="en-US" altLang="en-US" sz="1140" b="1" dirty="0">
                <a:solidFill>
                  <a:schemeClr val="bg1"/>
                </a:solidFill>
              </a:rPr>
              <a:t>average rainfall was observed over </a:t>
            </a:r>
            <a:r>
              <a:rPr lang="en-US" altLang="en-US" sz="1140" b="1" dirty="0" smtClean="0">
                <a:solidFill>
                  <a:schemeClr val="bg1"/>
                </a:solidFill>
              </a:rPr>
              <a:t>parts of Ethiopia and </a:t>
            </a:r>
            <a:r>
              <a:rPr lang="en-US" altLang="en-US" sz="1140" b="1" dirty="0">
                <a:solidFill>
                  <a:schemeClr val="bg1"/>
                </a:solidFill>
              </a:rPr>
              <a:t>Somalia.  In Southern Africa, rainfall was </a:t>
            </a:r>
            <a:r>
              <a:rPr lang="en-US" altLang="en-US" sz="1140" b="1" dirty="0" smtClean="0">
                <a:solidFill>
                  <a:schemeClr val="bg1"/>
                </a:solidFill>
              </a:rPr>
              <a:t>above </a:t>
            </a:r>
            <a:r>
              <a:rPr lang="en-US" altLang="en-US" sz="1140" b="1" dirty="0">
                <a:solidFill>
                  <a:schemeClr val="bg1"/>
                </a:solidFill>
              </a:rPr>
              <a:t>average over </a:t>
            </a:r>
            <a:r>
              <a:rPr lang="en-US" altLang="en-US" sz="1140" b="1" dirty="0" smtClean="0">
                <a:solidFill>
                  <a:schemeClr val="bg1"/>
                </a:solidFill>
              </a:rPr>
              <a:t>portions of Zambia</a:t>
            </a:r>
            <a:r>
              <a:rPr lang="en-US" altLang="en-US" sz="1140" b="1" dirty="0">
                <a:solidFill>
                  <a:schemeClr val="bg1"/>
                </a:solidFill>
              </a:rPr>
              <a:t>, Botswana and </a:t>
            </a:r>
            <a:r>
              <a:rPr lang="en-US" altLang="en-US" sz="1140" b="1" dirty="0" smtClean="0">
                <a:solidFill>
                  <a:schemeClr val="bg1"/>
                </a:solidFill>
              </a:rPr>
              <a:t>Zimbabwe</a:t>
            </a:r>
            <a:r>
              <a:rPr lang="en-US" altLang="en-US" sz="1140" b="1" dirty="0">
                <a:solidFill>
                  <a:schemeClr val="bg1"/>
                </a:solidFill>
              </a:rPr>
              <a:t>.  </a:t>
            </a:r>
            <a:r>
              <a:rPr lang="en-US" altLang="en-US" sz="1140" b="1" dirty="0" smtClean="0">
                <a:solidFill>
                  <a:schemeClr val="bg1"/>
                </a:solidFill>
              </a:rPr>
              <a:t>Parts of South Africa and southern Mozambique received below average rainfall.  Rainfall was also below average over southern Madagascar.  </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219200"/>
            <a:ext cx="3813048" cy="3813048"/>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9200"/>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8"/>
          <p:cNvSpPr txBox="1">
            <a:spLocks noChangeArrowheads="1"/>
          </p:cNvSpPr>
          <p:nvPr/>
        </p:nvSpPr>
        <p:spPr bwMode="auto">
          <a:xfrm>
            <a:off x="79248" y="5105400"/>
            <a:ext cx="8991600" cy="1311128"/>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the past 7 days, in East Africa, </a:t>
            </a:r>
            <a:r>
              <a:rPr lang="en-US" altLang="en-US" sz="1100" b="1" dirty="0" smtClean="0">
                <a:solidFill>
                  <a:schemeClr val="bg1"/>
                </a:solidFill>
              </a:rPr>
              <a:t>dry conditions prevailed over much of the Greater Horn of Africa including the eastern half of Ethiopia, Somalia, and northern Kenya.  Light rains (10-50 mm) resulted in slight moisture deficits in southern Kenya and Uganda.  Heavy downpours (50-150 mm) soaked the west central areas of Tanzania.  In </a:t>
            </a:r>
            <a:r>
              <a:rPr lang="en-US" altLang="en-US" sz="1100" b="1" dirty="0">
                <a:solidFill>
                  <a:schemeClr val="bg1"/>
                </a:solidFill>
              </a:rPr>
              <a:t>Southern Africa, </a:t>
            </a:r>
            <a:r>
              <a:rPr lang="en-US" altLang="en-US" sz="1100" b="1" dirty="0" smtClean="0">
                <a:solidFill>
                  <a:schemeClr val="bg1"/>
                </a:solidFill>
              </a:rPr>
              <a:t>heavy rains sustained moisture surpluses in western Zambia, southern Botswana, pockets in central Zimbabwe and much of central Mozambique.  Rainfall was also above average over portions of northwestern and central Madagascar.  In contrast, rainfall was slightly below average over northern and southern Angola, much of Namibia, and South Africa.  In Central Africa, light rains sustained moisture deficits in Gabon.  Rainfall was locally heavy and above average over pockets in DRC.  In West Africa </a:t>
            </a:r>
            <a:r>
              <a:rPr lang="en-US" altLang="en-US" sz="1100" b="1" smtClean="0">
                <a:solidFill>
                  <a:schemeClr val="bg1"/>
                </a:solidFill>
              </a:rPr>
              <a:t>light rains </a:t>
            </a:r>
            <a:r>
              <a:rPr lang="en-US" altLang="en-US" sz="1100" b="1" dirty="0" smtClean="0">
                <a:solidFill>
                  <a:schemeClr val="bg1"/>
                </a:solidFill>
              </a:rPr>
              <a:t>fell along coastal Cote d’Ivoire, while seasonably dry weather prevailed over the Sahel.</a:t>
            </a:r>
            <a:endParaRPr lang="en-US" altLang="en-US" sz="1140" b="1" dirty="0">
              <a:solidFill>
                <a:schemeClr val="bg1"/>
              </a:solidFill>
            </a:endParaRPr>
          </a:p>
        </p:txBody>
      </p:sp>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s://www.cpc.ncep.noaa.gov/products/international/cdas/cdas_7day_af_200wind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5209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descr="https://www.cpc.ncep.noaa.gov/products/international/cdas/cdas_7day_af_700wind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952" y="15209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79248" y="5606276"/>
            <a:ext cx="8991600" cy="594009"/>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00" b="1" dirty="0" smtClean="0">
                <a:solidFill>
                  <a:schemeClr val="bg1"/>
                </a:solidFill>
              </a:rPr>
              <a:t>At low level (right panel), anomalous winds are predominantly from the eastern Atlantic crossing into the northern areas of southern Africa.  The Mascarene High Pressure system is reduced, while the St Helena High amplified.  The Upper level (right panel) features an amplified Mascarene High Pressure system.   </a:t>
            </a:r>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450" y="620713"/>
            <a:ext cx="2743200" cy="2628900"/>
          </a:xfrm>
          <a:prstGeom prst="rect">
            <a:avLst/>
          </a:prstGeom>
          <a:noFill/>
          <a:ln w="38100">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V="1">
            <a:off x="2286000" y="2514600"/>
            <a:ext cx="1066800" cy="1295400"/>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H="1" flipV="1">
            <a:off x="4190999" y="2797172"/>
            <a:ext cx="742951" cy="1012827"/>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a:off x="3919292" y="1514793"/>
            <a:ext cx="2090982" cy="466407"/>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 name="Text Box 8">
            <a:extLst>
              <a:ext uri="{FF2B5EF4-FFF2-40B4-BE49-F238E27FC236}">
                <a16:creationId xmlns:a16="http://schemas.microsoft.com/office/drawing/2014/main" id="{67D9B727-7203-A341-9978-4E0CEE65D7F9}"/>
              </a:ext>
            </a:extLst>
          </p:cNvPr>
          <p:cNvSpPr txBox="1">
            <a:spLocks noChangeArrowheads="1"/>
          </p:cNvSpPr>
          <p:nvPr/>
        </p:nvSpPr>
        <p:spPr bwMode="auto">
          <a:xfrm>
            <a:off x="85725" y="6073775"/>
            <a:ext cx="8924925" cy="590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shows that moderate to locally heavy rainfall </a:t>
            </a:r>
            <a:r>
              <a:rPr lang="en-US" altLang="en-US" sz="1200" b="1" dirty="0" smtClean="0">
                <a:solidFill>
                  <a:schemeClr val="bg1"/>
                </a:solidFill>
                <a:latin typeface="Arial" charset="0"/>
              </a:rPr>
              <a:t>sustained moisture surpluses over western Zambia (bottom </a:t>
            </a:r>
            <a:r>
              <a:rPr lang="en-US" altLang="en-US" sz="1200" b="1" dirty="0">
                <a:solidFill>
                  <a:schemeClr val="bg1"/>
                </a:solidFill>
                <a:latin typeface="Arial" charset="0"/>
              </a:rPr>
              <a:t>left)</a:t>
            </a:r>
            <a:r>
              <a:rPr lang="en-US" altLang="en-US" sz="1200" b="1" dirty="0">
                <a:solidFill>
                  <a:schemeClr val="bg1"/>
                </a:solidFill>
                <a:latin typeface="Arial" charset="0"/>
                <a:cs typeface="+mn-cs"/>
              </a:rPr>
              <a:t>. </a:t>
            </a:r>
            <a:r>
              <a:rPr lang="en-US" altLang="en-US" sz="1200" b="1" dirty="0" smtClean="0">
                <a:solidFill>
                  <a:schemeClr val="bg1"/>
                </a:solidFill>
                <a:latin typeface="Arial" charset="0"/>
                <a:cs typeface="+mn-cs"/>
              </a:rPr>
              <a:t>Dry conditions settled in over eastern Kenya (top right) and southern Madagascar (bottom </a:t>
            </a:r>
            <a:r>
              <a:rPr lang="en-US" altLang="en-US" sz="1200" b="1" dirty="0">
                <a:solidFill>
                  <a:schemeClr val="bg1"/>
                </a:solidFill>
                <a:latin typeface="Arial" charset="0"/>
                <a:cs typeface="+mn-cs"/>
              </a:rPr>
              <a:t>right). </a:t>
            </a:r>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3400" y="3462528"/>
            <a:ext cx="3385892" cy="2633472"/>
          </a:xfrm>
          <a:prstGeom prst="rect">
            <a:avLst/>
          </a:prstGeom>
          <a:noFill/>
          <a:extLst>
            <a:ext uri="{909E8E84-426E-40dd-AFC4-6F175D3DCCD1}">
              <a14:hiddenFill xmlns:a14="http://schemas.microsoft.com/office/drawing/2010/main" xmlns="">
                <a:solidFill>
                  <a:srgbClr val="FFFFFF"/>
                </a:solidFill>
              </a14:hiddenFill>
            </a:ext>
          </a:extLst>
        </p:spPr>
      </p:pic>
      <p:pic>
        <p:nvPicPr>
          <p:cNvPr id="6150" name="Picture 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876800" y="3462528"/>
            <a:ext cx="3385892" cy="2633472"/>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876800" y="566928"/>
            <a:ext cx="3385892" cy="26334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GEFS Prec Prob: wk2 prec &gt; 50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28800"/>
            <a:ext cx="4267199" cy="3200400"/>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descr="GEFS Prec Prob: wk1 prec &gt; 50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828800"/>
            <a:ext cx="4267199" cy="32004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4" name="TextBox 2"/>
          <p:cNvSpPr txBox="1">
            <a:spLocks noChangeArrowheads="1"/>
          </p:cNvSpPr>
          <p:nvPr/>
        </p:nvSpPr>
        <p:spPr bwMode="auto">
          <a:xfrm>
            <a:off x="388990" y="1524000"/>
            <a:ext cx="3798669" cy="584775"/>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8 </a:t>
            </a:r>
            <a:r>
              <a:rPr lang="en-US" altLang="en-US" b="1" dirty="0">
                <a:solidFill>
                  <a:srgbClr val="FFFF00"/>
                </a:solidFill>
              </a:rPr>
              <a:t>– </a:t>
            </a:r>
            <a:r>
              <a:rPr lang="en-US" altLang="en-US" b="1" dirty="0" smtClean="0">
                <a:solidFill>
                  <a:srgbClr val="FFFF00"/>
                </a:solidFill>
              </a:rPr>
              <a:t>14 </a:t>
            </a:r>
            <a:r>
              <a:rPr lang="en-US" altLang="en-US" b="1" dirty="0">
                <a:solidFill>
                  <a:srgbClr val="FFFF00"/>
                </a:solidFill>
              </a:rPr>
              <a:t>December, 2020</a:t>
            </a:r>
          </a:p>
          <a:p>
            <a:pPr algn="ctr" eaLnBrk="1" hangingPunct="1"/>
            <a:endParaRPr lang="en-US" altLang="en-US" dirty="0"/>
          </a:p>
        </p:txBody>
      </p:sp>
      <p:sp>
        <p:nvSpPr>
          <p:cNvPr id="22535" name="TextBox 10"/>
          <p:cNvSpPr txBox="1">
            <a:spLocks noChangeArrowheads="1"/>
          </p:cNvSpPr>
          <p:nvPr/>
        </p:nvSpPr>
        <p:spPr bwMode="auto">
          <a:xfrm>
            <a:off x="4683479" y="1524000"/>
            <a:ext cx="3912481"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15 </a:t>
            </a:r>
            <a:r>
              <a:rPr lang="en-US" altLang="en-US" b="1" dirty="0">
                <a:solidFill>
                  <a:srgbClr val="FFFF00"/>
                </a:solidFill>
              </a:rPr>
              <a:t>– </a:t>
            </a:r>
            <a:r>
              <a:rPr lang="en-US" altLang="en-US" b="1" dirty="0" smtClean="0">
                <a:solidFill>
                  <a:srgbClr val="FFFF00"/>
                </a:solidFill>
              </a:rPr>
              <a:t>21 December, </a:t>
            </a:r>
            <a:r>
              <a:rPr lang="en-US" altLang="en-US" b="1" dirty="0">
                <a:solidFill>
                  <a:srgbClr val="FFFF00"/>
                </a:solidFill>
              </a:rPr>
              <a:t>2020</a:t>
            </a:r>
            <a:endParaRPr lang="en-US" altLang="en-US" dirty="0"/>
          </a:p>
        </p:txBody>
      </p:sp>
      <p:sp>
        <p:nvSpPr>
          <p:cNvPr id="7" name="Text Box 8"/>
          <p:cNvSpPr txBox="1">
            <a:spLocks noChangeArrowheads="1"/>
          </p:cNvSpPr>
          <p:nvPr/>
        </p:nvSpPr>
        <p:spPr bwMode="auto">
          <a:xfrm>
            <a:off x="79248" y="5606276"/>
            <a:ext cx="8991600" cy="590931"/>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For week-1 (left panel), the </a:t>
            </a:r>
            <a:r>
              <a:rPr lang="en-US" altLang="en-US" sz="1200" b="1" dirty="0">
                <a:solidFill>
                  <a:schemeClr val="bg1"/>
                </a:solidFill>
              </a:rPr>
              <a:t>NCEP GEFS indicates a </a:t>
            </a:r>
            <a:r>
              <a:rPr lang="en-US" altLang="en-US" sz="1200" b="1" dirty="0" smtClean="0">
                <a:solidFill>
                  <a:schemeClr val="bg1"/>
                </a:solidFill>
              </a:rPr>
              <a:t>moderate to high </a:t>
            </a:r>
            <a:r>
              <a:rPr lang="en-US" altLang="en-US" sz="1200" b="1" dirty="0">
                <a:solidFill>
                  <a:schemeClr val="bg1"/>
                </a:solidFill>
              </a:rPr>
              <a:t>chance </a:t>
            </a:r>
            <a:r>
              <a:rPr lang="en-US" altLang="en-US" sz="1200" b="1" dirty="0" smtClean="0">
                <a:solidFill>
                  <a:schemeClr val="bg1"/>
                </a:solidFill>
              </a:rPr>
              <a:t>(over </a:t>
            </a:r>
            <a:r>
              <a:rPr lang="en-US" altLang="en-US" sz="1200" b="1" dirty="0">
                <a:solidFill>
                  <a:schemeClr val="bg1"/>
                </a:solidFill>
              </a:rPr>
              <a:t>70</a:t>
            </a:r>
            <a:r>
              <a:rPr lang="en-US" altLang="en-US" sz="1200" b="1" dirty="0" smtClean="0">
                <a:solidFill>
                  <a:schemeClr val="bg1"/>
                </a:solidFill>
              </a:rPr>
              <a:t>%) </a:t>
            </a:r>
            <a:r>
              <a:rPr lang="en-US" altLang="en-US" sz="1200" b="1" dirty="0">
                <a:solidFill>
                  <a:schemeClr val="bg1"/>
                </a:solidFill>
              </a:rPr>
              <a:t>for </a:t>
            </a:r>
            <a:r>
              <a:rPr lang="en-US" altLang="en-US" sz="1200" b="1" dirty="0" smtClean="0">
                <a:solidFill>
                  <a:schemeClr val="bg1"/>
                </a:solidFill>
              </a:rPr>
              <a:t>rainfall to exceed 50 mm over southern Gabon, eastern DRC and much of Zambia and northern Madagascar.  </a:t>
            </a:r>
            <a:r>
              <a:rPr lang="en-US" altLang="en-US" sz="1200" b="1" dirty="0">
                <a:solidFill>
                  <a:schemeClr val="bg1"/>
                </a:solidFill>
              </a:rPr>
              <a:t>For week-2 (right panel), </a:t>
            </a:r>
            <a:r>
              <a:rPr lang="en-US" altLang="en-US" sz="1200" b="1" dirty="0" smtClean="0">
                <a:solidFill>
                  <a:schemeClr val="bg1"/>
                </a:solidFill>
              </a:rPr>
              <a:t>the chance for rainfall to exceed 50 mm is confined to Zambia, northern Mozambique, and southern Tanzania.</a:t>
            </a:r>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182915</TotalTime>
  <Words>1168</Words>
  <Application>Microsoft Office PowerPoint</Application>
  <PresentationFormat>On-screen Show (4:3)</PresentationFormat>
  <Paragraphs>43</Paragraphs>
  <Slides>10</Slides>
  <Notes>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6" baseType="lpstr">
      <vt:lpstr>Arial</vt:lpstr>
      <vt:lpstr>Arial Black</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Wassila Thiaw</cp:lastModifiedBy>
  <cp:revision>9317</cp:revision>
  <cp:lastPrinted>2018-07-09T15:13:07Z</cp:lastPrinted>
  <dcterms:created xsi:type="dcterms:W3CDTF">2001-08-31T10:39:36Z</dcterms:created>
  <dcterms:modified xsi:type="dcterms:W3CDTF">2020-12-07T16:09:26Z</dcterms:modified>
</cp:coreProperties>
</file>