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09" r:id="rId2"/>
    <p:sldId id="326" r:id="rId3"/>
    <p:sldId id="485" r:id="rId4"/>
    <p:sldId id="502" r:id="rId5"/>
    <p:sldId id="501" r:id="rId6"/>
    <p:sldId id="512" r:id="rId7"/>
    <p:sldId id="482" r:id="rId8"/>
    <p:sldId id="506" r:id="rId9"/>
    <p:sldId id="511" r:id="rId10"/>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90813" autoAdjust="0"/>
  </p:normalViewPr>
  <p:slideViewPr>
    <p:cSldViewPr>
      <p:cViewPr varScale="1">
        <p:scale>
          <a:sx n="67" d="100"/>
          <a:sy n="67" d="100"/>
        </p:scale>
        <p:origin x="46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11/16/2020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8</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4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16 November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Heavy </a:t>
            </a:r>
            <a:r>
              <a:rPr lang="en-US" altLang="en-US" b="1" dirty="0">
                <a:solidFill>
                  <a:schemeClr val="bg1"/>
                </a:solidFill>
              </a:rPr>
              <a:t>rains brought relief to the abnormal dryness that prevailed over eastern Kenya and </a:t>
            </a:r>
            <a:r>
              <a:rPr lang="en-US" altLang="en-US" b="1" dirty="0" smtClean="0">
                <a:solidFill>
                  <a:schemeClr val="bg1"/>
                </a:solidFill>
              </a:rPr>
              <a:t>southern Somalia during the </a:t>
            </a:r>
            <a:r>
              <a:rPr lang="en-US" altLang="en-US" b="1" dirty="0">
                <a:solidFill>
                  <a:schemeClr val="bg1"/>
                </a:solidFill>
              </a:rPr>
              <a:t>past several </a:t>
            </a:r>
            <a:r>
              <a:rPr lang="en-US" altLang="en-US" b="1" dirty="0" smtClean="0">
                <a:solidFill>
                  <a:schemeClr val="bg1"/>
                </a:solidFill>
              </a:rPr>
              <a:t>weeks.  Coastal and western Tanzania received extremely heavy rains.  Heavy downpours sustained flooding in </a:t>
            </a:r>
            <a:r>
              <a:rPr lang="en-US" altLang="en-US" b="1" dirty="0">
                <a:solidFill>
                  <a:schemeClr val="bg1"/>
                </a:solidFill>
              </a:rPr>
              <a:t>northern Zimbabwe and </a:t>
            </a:r>
            <a:r>
              <a:rPr lang="en-US" altLang="en-US" b="1" dirty="0" smtClean="0">
                <a:solidFill>
                  <a:schemeClr val="bg1"/>
                </a:solidFill>
              </a:rPr>
              <a:t>Botswana.</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outlooks indicate a </a:t>
            </a:r>
            <a:r>
              <a:rPr lang="en-US" altLang="en-US" b="1" dirty="0" smtClean="0">
                <a:solidFill>
                  <a:schemeClr val="bg1"/>
                </a:solidFill>
              </a:rPr>
              <a:t>moderate to high </a:t>
            </a:r>
            <a:r>
              <a:rPr lang="en-US" altLang="en-US" b="1" dirty="0">
                <a:solidFill>
                  <a:schemeClr val="bg1"/>
                </a:solidFill>
              </a:rPr>
              <a:t>chance for </a:t>
            </a:r>
            <a:r>
              <a:rPr lang="en-US" altLang="en-US" b="1" dirty="0" smtClean="0">
                <a:solidFill>
                  <a:schemeClr val="bg1"/>
                </a:solidFill>
              </a:rPr>
              <a:t>rainfall </a:t>
            </a:r>
            <a:r>
              <a:rPr lang="en-US" altLang="en-US" b="1" dirty="0">
                <a:solidFill>
                  <a:schemeClr val="bg1"/>
                </a:solidFill>
              </a:rPr>
              <a:t>to exceed 50 mm over </a:t>
            </a:r>
            <a:r>
              <a:rPr lang="en-US" altLang="en-US" b="1" dirty="0" smtClean="0">
                <a:solidFill>
                  <a:schemeClr val="bg1"/>
                </a:solidFill>
              </a:rPr>
              <a:t>Central </a:t>
            </a:r>
            <a:r>
              <a:rPr lang="en-US" altLang="en-US" b="1" dirty="0">
                <a:solidFill>
                  <a:schemeClr val="bg1"/>
                </a:solidFill>
              </a:rPr>
              <a:t>Africa extending into Tanzania and southeastern Kenya</a:t>
            </a:r>
            <a:r>
              <a:rPr lang="en-US" altLang="en-US" b="1" dirty="0" smtClean="0">
                <a:solidFill>
                  <a:schemeClr val="bg1"/>
                </a:solidFill>
              </a:rPr>
              <a:t>.  </a:t>
            </a:r>
            <a:r>
              <a:rPr lang="en-US" altLang="en-US" b="1" dirty="0">
                <a:solidFill>
                  <a:schemeClr val="bg1"/>
                </a:solidFill>
              </a:rPr>
              <a:t>For </a:t>
            </a:r>
            <a:r>
              <a:rPr lang="en-US" altLang="en-US" b="1" dirty="0" smtClean="0">
                <a:solidFill>
                  <a:schemeClr val="bg1"/>
                </a:solidFill>
              </a:rPr>
              <a:t>week-2, </a:t>
            </a:r>
            <a:r>
              <a:rPr lang="en-US" altLang="en-US" b="1" dirty="0">
                <a:solidFill>
                  <a:schemeClr val="bg1"/>
                </a:solidFill>
              </a:rPr>
              <a:t>the high chance for rainfall to exceed 50 mm is confined to Gabon, and the southern areas of Congo and DRC.</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6" name="Text Box 8"/>
          <p:cNvSpPr txBox="1">
            <a:spLocks noChangeArrowheads="1"/>
          </p:cNvSpPr>
          <p:nvPr/>
        </p:nvSpPr>
        <p:spPr bwMode="auto">
          <a:xfrm>
            <a:off x="79248" y="510540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a:t>
            </a:r>
            <a:r>
              <a:rPr lang="en-US" altLang="en-US" sz="1140" b="1" dirty="0">
                <a:solidFill>
                  <a:schemeClr val="bg1"/>
                </a:solidFill>
              </a:rPr>
              <a:t>the past 90 days, in West Africa, above-average rainfall was observed across much of the Sahel from Senegal eastward to Chad.  </a:t>
            </a:r>
            <a:r>
              <a:rPr lang="en-US" altLang="en-US" sz="1140" b="1" dirty="0" smtClean="0">
                <a:solidFill>
                  <a:schemeClr val="bg1"/>
                </a:solidFill>
              </a:rPr>
              <a:t>Rainfall was also above-average from Guinea to much of Cote D’Ivoire.  In </a:t>
            </a:r>
            <a:r>
              <a:rPr lang="en-US" altLang="en-US" sz="1140" b="1" dirty="0">
                <a:solidFill>
                  <a:schemeClr val="bg1"/>
                </a:solidFill>
              </a:rPr>
              <a:t>contrast, rainfall was below-average over the southern areas of the Gulf of Guinea </a:t>
            </a:r>
            <a:r>
              <a:rPr lang="en-US" altLang="en-US" sz="1140" b="1" dirty="0" smtClean="0">
                <a:solidFill>
                  <a:schemeClr val="bg1"/>
                </a:solidFill>
              </a:rPr>
              <a:t>region from northeastern Cote d’Ivoire eastward to Nigeria.  The </a:t>
            </a:r>
            <a:r>
              <a:rPr lang="en-US" altLang="en-US" sz="1140" b="1" dirty="0">
                <a:solidFill>
                  <a:schemeClr val="bg1"/>
                </a:solidFill>
              </a:rPr>
              <a:t>moisture deficits extended to </a:t>
            </a:r>
            <a:r>
              <a:rPr lang="en-US" altLang="en-US" sz="1140" b="1" dirty="0" smtClean="0">
                <a:solidFill>
                  <a:schemeClr val="bg1"/>
                </a:solidFill>
              </a:rPr>
              <a:t>the western areas of Cameroon and Gabon.  Rainfall was also below average over pockets in CAR southeastern DRC.  Rainfall </a:t>
            </a:r>
            <a:r>
              <a:rPr lang="en-US" altLang="en-US" sz="1140" b="1" dirty="0">
                <a:solidFill>
                  <a:schemeClr val="bg1"/>
                </a:solidFill>
              </a:rPr>
              <a:t>was much above-average in the remainder of Central Africa from southern Chad to </a:t>
            </a:r>
            <a:r>
              <a:rPr lang="en-US" altLang="en-US" sz="1140" b="1" dirty="0" smtClean="0">
                <a:solidFill>
                  <a:schemeClr val="bg1"/>
                </a:solidFill>
              </a:rPr>
              <a:t>much of </a:t>
            </a:r>
            <a:r>
              <a:rPr lang="en-US" altLang="en-US" sz="1140" b="1" dirty="0">
                <a:solidFill>
                  <a:schemeClr val="bg1"/>
                </a:solidFill>
              </a:rPr>
              <a:t>DRC. </a:t>
            </a:r>
            <a:r>
              <a:rPr lang="en-US" altLang="en-US" sz="1140" b="1" dirty="0" smtClean="0">
                <a:solidFill>
                  <a:schemeClr val="bg1"/>
                </a:solidFill>
              </a:rPr>
              <a:t> In </a:t>
            </a:r>
            <a:r>
              <a:rPr lang="en-US" altLang="en-US" sz="1140" b="1" dirty="0">
                <a:solidFill>
                  <a:schemeClr val="bg1"/>
                </a:solidFill>
              </a:rPr>
              <a:t>East Africa, the heaviest amounts </a:t>
            </a:r>
            <a:r>
              <a:rPr lang="en-US" altLang="en-US" sz="1140" b="1" dirty="0" smtClean="0">
                <a:solidFill>
                  <a:schemeClr val="bg1"/>
                </a:solidFill>
              </a:rPr>
              <a:t>500 </a:t>
            </a:r>
            <a:r>
              <a:rPr lang="en-US" altLang="en-US" sz="1140" b="1" dirty="0">
                <a:solidFill>
                  <a:schemeClr val="bg1"/>
                </a:solidFill>
              </a:rPr>
              <a:t>to 1500 mm </a:t>
            </a:r>
            <a:r>
              <a:rPr lang="en-US" altLang="en-US" sz="1140" b="1" dirty="0" smtClean="0">
                <a:solidFill>
                  <a:schemeClr val="bg1"/>
                </a:solidFill>
              </a:rPr>
              <a:t>(200 – 500 </a:t>
            </a:r>
            <a:r>
              <a:rPr lang="en-US" altLang="en-US" sz="1140" b="1" dirty="0">
                <a:solidFill>
                  <a:schemeClr val="bg1"/>
                </a:solidFill>
              </a:rPr>
              <a:t>mm above the mean) occurred over the Ethiopian Highlands and locally over southern Sudan.  Well above-average rainfall (over 300 mm above the mean) was also observed over south Sudan and Uganda.  Rainfall was below-average over </a:t>
            </a:r>
            <a:r>
              <a:rPr lang="en-US" altLang="en-US" sz="1140" b="1" dirty="0" smtClean="0">
                <a:solidFill>
                  <a:schemeClr val="bg1"/>
                </a:solidFill>
              </a:rPr>
              <a:t>southeastern </a:t>
            </a:r>
            <a:r>
              <a:rPr lang="en-US" altLang="en-US" sz="1140" b="1" dirty="0">
                <a:solidFill>
                  <a:schemeClr val="bg1"/>
                </a:solidFill>
              </a:rPr>
              <a:t>Kenya and southern Somalia.  In southern Africa, moisture surpluses prevailed over Zambia, Zimbabwe, </a:t>
            </a:r>
            <a:r>
              <a:rPr lang="en-US" altLang="en-US" sz="1140" b="1" dirty="0" smtClean="0">
                <a:solidFill>
                  <a:schemeClr val="bg1"/>
                </a:solidFill>
              </a:rPr>
              <a:t>Botswana, and </a:t>
            </a:r>
            <a:r>
              <a:rPr lang="en-US" altLang="en-US" sz="1140" b="1" dirty="0">
                <a:solidFill>
                  <a:schemeClr val="bg1"/>
                </a:solidFill>
              </a:rPr>
              <a:t>the northern </a:t>
            </a:r>
            <a:r>
              <a:rPr lang="en-US" altLang="en-US" sz="1140" b="1" dirty="0" smtClean="0">
                <a:solidFill>
                  <a:schemeClr val="bg1"/>
                </a:solidFill>
              </a:rPr>
              <a:t>areas </a:t>
            </a:r>
            <a:r>
              <a:rPr lang="en-US" altLang="en-US" sz="1140" b="1" dirty="0">
                <a:solidFill>
                  <a:schemeClr val="bg1"/>
                </a:solidFill>
              </a:rPr>
              <a:t>of Madagascar.  Rainfall was below-average </a:t>
            </a:r>
            <a:r>
              <a:rPr lang="en-US" altLang="en-US" sz="1140" b="1" dirty="0" smtClean="0">
                <a:solidFill>
                  <a:schemeClr val="bg1"/>
                </a:solidFill>
              </a:rPr>
              <a:t>over central and southern Angola into Namibia and South Africa.  The southern areas of Mozambique and Madagascar also registered below average rainfall.</a:t>
            </a:r>
            <a:endParaRPr lang="en-US" altLang="en-US" sz="114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171575"/>
            <a:ext cx="3857625" cy="3857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6" name="Text Box 8"/>
          <p:cNvSpPr txBox="1">
            <a:spLocks noChangeArrowheads="1"/>
          </p:cNvSpPr>
          <p:nvPr/>
        </p:nvSpPr>
        <p:spPr bwMode="auto">
          <a:xfrm>
            <a:off x="79248" y="525780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rainfall totals diminished over West Africa as the West African Monsoon </a:t>
            </a:r>
            <a:r>
              <a:rPr lang="en-US" altLang="en-US" sz="1140" b="1" dirty="0" smtClean="0">
                <a:solidFill>
                  <a:schemeClr val="bg1"/>
                </a:solidFill>
              </a:rPr>
              <a:t>retreated </a:t>
            </a:r>
            <a:r>
              <a:rPr lang="en-US" altLang="en-US" sz="1140" b="1" dirty="0" smtClean="0">
                <a:solidFill>
                  <a:schemeClr val="bg1"/>
                </a:solidFill>
              </a:rPr>
              <a:t>over the past several weeks. Rainfall was below-average over </a:t>
            </a:r>
            <a:r>
              <a:rPr lang="en-US" altLang="en-US" sz="1140" b="1" dirty="0" smtClean="0">
                <a:solidFill>
                  <a:schemeClr val="bg1"/>
                </a:solidFill>
              </a:rPr>
              <a:t>much </a:t>
            </a:r>
            <a:r>
              <a:rPr lang="en-US" altLang="en-US" sz="1140" b="1" dirty="0" smtClean="0">
                <a:solidFill>
                  <a:schemeClr val="bg1"/>
                </a:solidFill>
              </a:rPr>
              <a:t>of </a:t>
            </a:r>
            <a:r>
              <a:rPr lang="en-US" altLang="en-US" sz="1140" b="1" dirty="0" smtClean="0">
                <a:solidFill>
                  <a:schemeClr val="bg1"/>
                </a:solidFill>
              </a:rPr>
              <a:t>the northern areas of </a:t>
            </a:r>
            <a:r>
              <a:rPr lang="en-US" altLang="en-US" sz="1140" b="1" dirty="0" smtClean="0">
                <a:solidFill>
                  <a:schemeClr val="bg1"/>
                </a:solidFill>
              </a:rPr>
              <a:t>the Gulf of Guinea </a:t>
            </a:r>
            <a:r>
              <a:rPr lang="en-US" altLang="en-US" sz="1140" b="1" dirty="0" smtClean="0">
                <a:solidFill>
                  <a:schemeClr val="bg1"/>
                </a:solidFill>
              </a:rPr>
              <a:t>region, while the coastal areas received above average rains.  In </a:t>
            </a:r>
            <a:r>
              <a:rPr lang="en-US" altLang="en-US" sz="1140" b="1" dirty="0">
                <a:solidFill>
                  <a:schemeClr val="bg1"/>
                </a:solidFill>
              </a:rPr>
              <a:t>Central Africa, rainfall was below average </a:t>
            </a:r>
            <a:r>
              <a:rPr lang="en-US" altLang="en-US" sz="1140" b="1" dirty="0" smtClean="0">
                <a:solidFill>
                  <a:schemeClr val="bg1"/>
                </a:solidFill>
              </a:rPr>
              <a:t>over northern Cameroon, Gabon, and much of CAR.  Rainfall was also below average over pockets in DRC</a:t>
            </a:r>
            <a:r>
              <a:rPr lang="en-US" altLang="en-US" sz="1140" b="1" dirty="0" smtClean="0">
                <a:solidFill>
                  <a:schemeClr val="bg1"/>
                </a:solidFill>
              </a:rPr>
              <a:t>.  </a:t>
            </a:r>
            <a:r>
              <a:rPr lang="en-US" altLang="en-US" sz="1140" b="1" dirty="0">
                <a:solidFill>
                  <a:schemeClr val="bg1"/>
                </a:solidFill>
              </a:rPr>
              <a:t>Rainfall was above average </a:t>
            </a:r>
            <a:r>
              <a:rPr lang="en-US" altLang="en-US" sz="1140" b="1" dirty="0" smtClean="0">
                <a:solidFill>
                  <a:schemeClr val="bg1"/>
                </a:solidFill>
              </a:rPr>
              <a:t>over eastern Congo, much of DRC.  </a:t>
            </a:r>
            <a:r>
              <a:rPr lang="en-US" altLang="en-US" sz="1140" b="1" dirty="0">
                <a:solidFill>
                  <a:schemeClr val="bg1"/>
                </a:solidFill>
              </a:rPr>
              <a:t>In East Africa, moisture surpluses prevailed over </a:t>
            </a:r>
            <a:r>
              <a:rPr lang="en-US" altLang="en-US" sz="1140" b="1" dirty="0" smtClean="0">
                <a:solidFill>
                  <a:schemeClr val="bg1"/>
                </a:solidFill>
              </a:rPr>
              <a:t>local areas in Ethiopia, much of Uganda, and northern Kenya.  Rainfall was also above average over western and eastern Tanzania.  Below average rainfall was observed over eastern Ethiopia, northern and southern Somalia.  In </a:t>
            </a:r>
            <a:r>
              <a:rPr lang="en-US" altLang="en-US" sz="1140" b="1" dirty="0">
                <a:solidFill>
                  <a:schemeClr val="bg1"/>
                </a:solidFill>
              </a:rPr>
              <a:t>Southern Africa, rainfall was </a:t>
            </a:r>
            <a:r>
              <a:rPr lang="en-US" altLang="en-US" sz="1140" b="1" dirty="0" smtClean="0">
                <a:solidFill>
                  <a:schemeClr val="bg1"/>
                </a:solidFill>
              </a:rPr>
              <a:t>much above </a:t>
            </a:r>
            <a:r>
              <a:rPr lang="en-US" altLang="en-US" sz="1140" b="1" dirty="0">
                <a:solidFill>
                  <a:schemeClr val="bg1"/>
                </a:solidFill>
              </a:rPr>
              <a:t>average over Zambia, </a:t>
            </a:r>
            <a:r>
              <a:rPr lang="en-US" altLang="en-US" sz="1140" b="1" dirty="0" smtClean="0">
                <a:solidFill>
                  <a:schemeClr val="bg1"/>
                </a:solidFill>
              </a:rPr>
              <a:t>Botswana and western Zimbabwe.  </a:t>
            </a:r>
            <a:r>
              <a:rPr lang="en-US" altLang="en-US" sz="1140" b="1" dirty="0" smtClean="0">
                <a:solidFill>
                  <a:schemeClr val="bg1"/>
                </a:solidFill>
              </a:rPr>
              <a:t>Moisture surpluses were also registered over the central areas of South Africa</a:t>
            </a:r>
            <a:r>
              <a:rPr lang="en-US" altLang="en-US" sz="1140" b="1" dirty="0" smtClean="0">
                <a:solidFill>
                  <a:schemeClr val="bg1"/>
                </a:solidFill>
              </a:rPr>
              <a:t>, including portions of the Maize Triangle, and the northern areas of Madagascar.  Rainfall </a:t>
            </a:r>
            <a:r>
              <a:rPr lang="en-US" altLang="en-US" sz="1140" b="1" dirty="0">
                <a:solidFill>
                  <a:schemeClr val="bg1"/>
                </a:solidFill>
              </a:rPr>
              <a:t>was below average </a:t>
            </a:r>
            <a:r>
              <a:rPr lang="en-US" altLang="en-US" sz="1140" b="1" dirty="0" smtClean="0">
                <a:solidFill>
                  <a:schemeClr val="bg1"/>
                </a:solidFill>
              </a:rPr>
              <a:t>over the southern areas of Mozambique and Madagascar</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9144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9144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 Box 8"/>
          <p:cNvSpPr txBox="1">
            <a:spLocks noChangeArrowheads="1"/>
          </p:cNvSpPr>
          <p:nvPr/>
        </p:nvSpPr>
        <p:spPr bwMode="auto">
          <a:xfrm>
            <a:off x="79248" y="4871302"/>
            <a:ext cx="8991600" cy="198669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7 days, </a:t>
            </a:r>
            <a:r>
              <a:rPr lang="en-US" altLang="en-US" sz="1140" b="1" dirty="0" smtClean="0">
                <a:solidFill>
                  <a:schemeClr val="bg1"/>
                </a:solidFill>
              </a:rPr>
              <a:t>in East Africa, </a:t>
            </a:r>
            <a:r>
              <a:rPr lang="en-US" altLang="en-US" sz="1140" b="1" dirty="0" smtClean="0">
                <a:solidFill>
                  <a:schemeClr val="bg1"/>
                </a:solidFill>
              </a:rPr>
              <a:t>moderate to heavy rains (50-100 mm; 25-50 mm above the mean) fell eastern Kenya and along coastal southern Somalia, and brought relief to the </a:t>
            </a:r>
            <a:r>
              <a:rPr lang="en-US" altLang="en-US" sz="1140" b="1" dirty="0" smtClean="0">
                <a:solidFill>
                  <a:schemeClr val="bg1"/>
                </a:solidFill>
              </a:rPr>
              <a:t>abnormal dryness that prevailed over the past several weeks.  Widespread rains fell over Tanzania with the heaviest amounts (100-200 mm; 50-100 mm above the mean) registered along coastal Tanzania and the western areas, while the central areas received average rains (25-75 mm).  Near-average rains (50-100 mm) also fell over the southern areas of Ethiopia, South Sudan and much of Uganda.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heavy rains (</a:t>
            </a:r>
            <a:r>
              <a:rPr lang="en-US" altLang="en-US" sz="1140" b="1" dirty="0" smtClean="0">
                <a:solidFill>
                  <a:schemeClr val="bg1"/>
                </a:solidFill>
              </a:rPr>
              <a:t>75-200 </a:t>
            </a:r>
            <a:r>
              <a:rPr lang="en-US" altLang="en-US" sz="1140" b="1" dirty="0" smtClean="0">
                <a:solidFill>
                  <a:schemeClr val="bg1"/>
                </a:solidFill>
              </a:rPr>
              <a:t>mm; 50-100 mm above the mean fell over </a:t>
            </a:r>
            <a:r>
              <a:rPr lang="en-US" altLang="en-US" sz="1140" b="1" dirty="0" smtClean="0">
                <a:solidFill>
                  <a:schemeClr val="bg1"/>
                </a:solidFill>
              </a:rPr>
              <a:t>Zambia and sustained flooding in northern Zimbabwe and Botswana.  Sizable rainfall amounts fell over local areas in Angola, while near average rains (25-50 mm) fell over much of northwestern Namibia, South Africa, eastern Zimbabwe and Mozambique.  Northern Madagascar saw an uptick in rains with amounts ranging between 50 and 100 mm; 25-50 mm above the mean), while to south received beneficial rains.  In </a:t>
            </a:r>
            <a:r>
              <a:rPr lang="en-US" altLang="en-US" sz="1140" b="1" dirty="0" smtClean="0">
                <a:solidFill>
                  <a:schemeClr val="bg1"/>
                </a:solidFill>
              </a:rPr>
              <a:t>Central Africa, rainfall was </a:t>
            </a:r>
            <a:r>
              <a:rPr lang="en-US" altLang="en-US" sz="1140" b="1" dirty="0" smtClean="0">
                <a:solidFill>
                  <a:schemeClr val="bg1"/>
                </a:solidFill>
              </a:rPr>
              <a:t>above </a:t>
            </a:r>
            <a:r>
              <a:rPr lang="en-US" altLang="en-US" sz="1140" b="1" dirty="0" smtClean="0">
                <a:solidFill>
                  <a:schemeClr val="bg1"/>
                </a:solidFill>
              </a:rPr>
              <a:t>average over </a:t>
            </a:r>
            <a:r>
              <a:rPr lang="en-US" altLang="en-US" sz="1140" b="1" dirty="0" smtClean="0">
                <a:solidFill>
                  <a:schemeClr val="bg1"/>
                </a:solidFill>
              </a:rPr>
              <a:t>portions of northern and southern DRC, southern Congo, and much of Gabon.  Light rains sustained moisture deficits in southern Cameroon.  Moderate rains fell along coastal Gulf of Guinea, while seasonable dry weather prevailed across the Sahel.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a:solidFill>
                  <a:schemeClr val="bg1"/>
                </a:solidFill>
              </a:rPr>
              <a:t>lower-level westerly </a:t>
            </a:r>
            <a:r>
              <a:rPr lang="en-US" altLang="en-US" sz="1200" b="1" dirty="0" smtClean="0">
                <a:solidFill>
                  <a:schemeClr val="bg1"/>
                </a:solidFill>
              </a:rPr>
              <a:t>flow (left panel) was </a:t>
            </a:r>
            <a:r>
              <a:rPr lang="en-US" altLang="en-US" sz="1200" b="1" dirty="0">
                <a:solidFill>
                  <a:schemeClr val="bg1"/>
                </a:solidFill>
              </a:rPr>
              <a:t>observed along the Gulf of Guinea coast </a:t>
            </a:r>
            <a:r>
              <a:rPr lang="en-US" altLang="en-US" sz="1200" b="1" dirty="0" smtClean="0">
                <a:solidFill>
                  <a:schemeClr val="bg1"/>
                </a:solidFill>
              </a:rPr>
              <a:t>into Central </a:t>
            </a:r>
            <a:r>
              <a:rPr lang="en-US" altLang="en-US" sz="1200" b="1" dirty="0">
                <a:solidFill>
                  <a:schemeClr val="bg1"/>
                </a:solidFill>
              </a:rPr>
              <a:t>Africa. </a:t>
            </a:r>
            <a:r>
              <a:rPr lang="en-US" altLang="en-US" sz="1200" b="1" dirty="0" smtClean="0">
                <a:solidFill>
                  <a:schemeClr val="bg1"/>
                </a:solidFill>
              </a:rPr>
              <a:t>At upper level (right panel), </a:t>
            </a:r>
            <a:r>
              <a:rPr lang="en-US" altLang="en-US" sz="1200" b="1" dirty="0" smtClean="0">
                <a:solidFill>
                  <a:schemeClr val="bg1"/>
                </a:solidFill>
              </a:rPr>
              <a:t>the anomalous easterly flow from the Indian Ocean became </a:t>
            </a:r>
            <a:r>
              <a:rPr lang="en-US" altLang="en-US" sz="1200" b="1" dirty="0" smtClean="0">
                <a:solidFill>
                  <a:schemeClr val="bg1"/>
                </a:solidFill>
              </a:rPr>
              <a:t>divergent crossing into equatorial East Africa.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89791" y="1524000"/>
            <a:ext cx="379706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17 – 23 </a:t>
            </a:r>
            <a:r>
              <a:rPr lang="en-US" altLang="en-US" b="1" dirty="0">
                <a:solidFill>
                  <a:srgbClr val="FFFF00"/>
                </a:solidFill>
              </a:rPr>
              <a:t>November, 2020</a:t>
            </a:r>
            <a:endParaRPr lang="en-US" altLang="en-US" dirty="0"/>
          </a:p>
        </p:txBody>
      </p:sp>
      <p:sp>
        <p:nvSpPr>
          <p:cNvPr id="22535" name="TextBox 10"/>
          <p:cNvSpPr txBox="1">
            <a:spLocks noChangeArrowheads="1"/>
          </p:cNvSpPr>
          <p:nvPr/>
        </p:nvSpPr>
        <p:spPr bwMode="auto">
          <a:xfrm>
            <a:off x="4706721" y="1524000"/>
            <a:ext cx="386599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24 </a:t>
            </a:r>
            <a:r>
              <a:rPr lang="en-US" altLang="en-US" b="1" dirty="0">
                <a:solidFill>
                  <a:srgbClr val="FFFF00"/>
                </a:solidFill>
              </a:rPr>
              <a:t>– </a:t>
            </a:r>
            <a:r>
              <a:rPr lang="en-US" altLang="en-US" b="1" dirty="0" smtClean="0">
                <a:solidFill>
                  <a:srgbClr val="FFFF00"/>
                </a:solidFill>
              </a:rPr>
              <a:t>30 November,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Central Africa </a:t>
            </a:r>
            <a:r>
              <a:rPr lang="en-US" altLang="en-US" sz="1200" b="1" dirty="0" smtClean="0">
                <a:solidFill>
                  <a:schemeClr val="bg1"/>
                </a:solidFill>
              </a:rPr>
              <a:t>extending into Tanzania and southeastern Kenya.  </a:t>
            </a:r>
            <a:r>
              <a:rPr lang="en-US" altLang="en-US" sz="1200" b="1" dirty="0" smtClean="0">
                <a:solidFill>
                  <a:schemeClr val="bg1"/>
                </a:solidFill>
              </a:rPr>
              <a:t>For week-2 (right panel), the </a:t>
            </a:r>
            <a:r>
              <a:rPr lang="en-US" altLang="en-US" sz="1200" b="1" dirty="0" smtClean="0">
                <a:solidFill>
                  <a:schemeClr val="bg1"/>
                </a:solidFill>
              </a:rPr>
              <a:t>high chance </a:t>
            </a:r>
            <a:r>
              <a:rPr lang="en-US" altLang="en-US" sz="1200" b="1" dirty="0" smtClean="0">
                <a:solidFill>
                  <a:schemeClr val="bg1"/>
                </a:solidFill>
              </a:rPr>
              <a:t>for rainfall to exceed 50 mm is confined to Gabon, </a:t>
            </a:r>
            <a:r>
              <a:rPr lang="en-US" altLang="en-US" sz="1200" b="1" dirty="0" smtClean="0">
                <a:solidFill>
                  <a:schemeClr val="bg1"/>
                </a:solidFill>
              </a:rPr>
              <a:t>and the southern areas of Congo </a:t>
            </a:r>
            <a:r>
              <a:rPr lang="en-US" altLang="en-US" sz="1200" b="1" dirty="0" smtClean="0">
                <a:solidFill>
                  <a:schemeClr val="bg1"/>
                </a:solidFill>
              </a:rPr>
              <a:t>and </a:t>
            </a:r>
            <a:r>
              <a:rPr lang="en-US" altLang="en-US" sz="1200" b="1" dirty="0" smtClean="0">
                <a:solidFill>
                  <a:schemeClr val="bg1"/>
                </a:solidFill>
              </a:rPr>
              <a:t>DRC</a:t>
            </a:r>
            <a:r>
              <a:rPr lang="en-US" altLang="en-US" sz="1200" b="1" dirty="0" smtClean="0">
                <a:solidFill>
                  <a:schemeClr val="bg1"/>
                </a:solidFill>
              </a:rPr>
              <a:t>.</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10200"/>
          </a:xfrm>
        </p:spPr>
        <p:txBody>
          <a:bodyPr/>
          <a:lstStyle/>
          <a:p>
            <a:pPr algn="just"/>
            <a:r>
              <a:rPr lang="en-US" altLang="en-US" sz="1800" b="1" dirty="0">
                <a:solidFill>
                  <a:schemeClr val="bg1"/>
                </a:solidFill>
                <a:latin typeface="Arial" panose="020B0604020202020204" pitchFamily="34" charset="0"/>
                <a:cs typeface="Arial" panose="020B0604020202020204" pitchFamily="34" charset="0"/>
              </a:rPr>
              <a:t>During the past 30 to 90 days, in West Africa, </a:t>
            </a:r>
            <a:r>
              <a:rPr lang="en-US" altLang="en-US" sz="1800" b="1" dirty="0" smtClean="0">
                <a:solidFill>
                  <a:schemeClr val="bg1"/>
                </a:solidFill>
                <a:latin typeface="Arial" panose="020B0604020202020204" pitchFamily="34" charset="0"/>
                <a:cs typeface="Arial" panose="020B0604020202020204" pitchFamily="34" charset="0"/>
              </a:rPr>
              <a:t>rainfall was above average over much of the Sahel, but as the West African monsoon retreated, seasonable dry weather prevailed over the Sahel during the past several weeks, while rainfall was below average over the northern areas of th</a:t>
            </a:r>
            <a:r>
              <a:rPr lang="en-US" altLang="en-US" sz="1800" b="1" dirty="0" smtClean="0">
                <a:solidFill>
                  <a:schemeClr val="bg1"/>
                </a:solidFill>
                <a:latin typeface="Arial" panose="020B0604020202020204" pitchFamily="34" charset="0"/>
                <a:cs typeface="Arial" panose="020B0604020202020204" pitchFamily="34" charset="0"/>
              </a:rPr>
              <a:t>e Gulf of Guinea region.  However, rainfall was above average along the coast.</a:t>
            </a:r>
            <a:r>
              <a:rPr lang="en-US" altLang="en-US" sz="1800" b="1" dirty="0" smtClean="0">
                <a:solidFill>
                  <a:schemeClr val="bg1"/>
                </a:solidFill>
                <a:latin typeface="Arial" panose="020B0604020202020204" pitchFamily="34" charset="0"/>
                <a:cs typeface="Arial" panose="020B0604020202020204" pitchFamily="34" charset="0"/>
              </a:rPr>
              <a:t>  </a:t>
            </a:r>
            <a:r>
              <a:rPr lang="en-US" altLang="en-US" sz="1800" b="1" dirty="0">
                <a:solidFill>
                  <a:schemeClr val="bg1"/>
                </a:solidFill>
                <a:latin typeface="Arial" panose="020B0604020202020204" pitchFamily="34" charset="0"/>
                <a:cs typeface="Arial" panose="020B0604020202020204" pitchFamily="34" charset="0"/>
              </a:rPr>
              <a:t>In Central Africa, rainfall was </a:t>
            </a:r>
            <a:r>
              <a:rPr lang="en-US" altLang="en-US" sz="1800" b="1" dirty="0" smtClean="0">
                <a:solidFill>
                  <a:schemeClr val="bg1"/>
                </a:solidFill>
                <a:latin typeface="Arial" panose="020B0604020202020204" pitchFamily="34" charset="0"/>
                <a:cs typeface="Arial" panose="020B0604020202020204" pitchFamily="34" charset="0"/>
              </a:rPr>
              <a:t>above average across much of the region, except for the western areas, which continued to register below average rainfall over the past several weeks.  </a:t>
            </a:r>
            <a:r>
              <a:rPr lang="en-US" altLang="en-US" sz="1800" b="1" dirty="0">
                <a:solidFill>
                  <a:schemeClr val="bg1"/>
                </a:solidFill>
                <a:latin typeface="Arial" panose="020B0604020202020204" pitchFamily="34" charset="0"/>
                <a:cs typeface="Arial" panose="020B0604020202020204" pitchFamily="34" charset="0"/>
              </a:rPr>
              <a:t>In East Africa, rainfall was above average in much of the Greater Horn of Africa, except for </a:t>
            </a:r>
            <a:r>
              <a:rPr lang="en-US" altLang="en-US" sz="1800" b="1" dirty="0" smtClean="0">
                <a:solidFill>
                  <a:schemeClr val="bg1"/>
                </a:solidFill>
                <a:latin typeface="Arial" panose="020B0604020202020204" pitchFamily="34" charset="0"/>
                <a:cs typeface="Arial" panose="020B0604020202020204" pitchFamily="34" charset="0"/>
              </a:rPr>
              <a:t>eastern Ethiopia, northern and southern Somalia, and southeastern Kenya.  </a:t>
            </a:r>
            <a:r>
              <a:rPr lang="en-US" altLang="en-US" sz="1800" b="1" dirty="0">
                <a:solidFill>
                  <a:schemeClr val="bg1"/>
                </a:solidFill>
                <a:latin typeface="Arial" panose="020B0604020202020204" pitchFamily="34" charset="0"/>
                <a:cs typeface="Arial" panose="020B0604020202020204" pitchFamily="34" charset="0"/>
              </a:rPr>
              <a:t>Rainfall was </a:t>
            </a:r>
            <a:r>
              <a:rPr lang="en-US" altLang="en-US" sz="1800" b="1" dirty="0" smtClean="0">
                <a:solidFill>
                  <a:schemeClr val="bg1"/>
                </a:solidFill>
                <a:latin typeface="Arial" panose="020B0604020202020204" pitchFamily="34" charset="0"/>
                <a:cs typeface="Arial" panose="020B0604020202020204" pitchFamily="34" charset="0"/>
              </a:rPr>
              <a:t>much above </a:t>
            </a:r>
            <a:r>
              <a:rPr lang="en-US" altLang="en-US" sz="1800" b="1" dirty="0">
                <a:solidFill>
                  <a:schemeClr val="bg1"/>
                </a:solidFill>
                <a:latin typeface="Arial" panose="020B0604020202020204" pitchFamily="34" charset="0"/>
                <a:cs typeface="Arial" panose="020B0604020202020204" pitchFamily="34" charset="0"/>
              </a:rPr>
              <a:t>average </a:t>
            </a:r>
            <a:r>
              <a:rPr lang="en-US" altLang="en-US" sz="1800" b="1" dirty="0" smtClean="0">
                <a:solidFill>
                  <a:schemeClr val="bg1"/>
                </a:solidFill>
                <a:latin typeface="Arial" panose="020B0604020202020204" pitchFamily="34" charset="0"/>
                <a:cs typeface="Arial" panose="020B0604020202020204" pitchFamily="34" charset="0"/>
              </a:rPr>
              <a:t>over the northern areas of southern Africa, but below average over the southern areas of Mozambique and Madagascar.</a:t>
            </a:r>
            <a:endParaRPr lang="en-US" altLang="en-US" sz="1800" b="1" dirty="0">
              <a:solidFill>
                <a:schemeClr val="bg1"/>
              </a:solidFill>
              <a:latin typeface="Arial" panose="020B0604020202020204" pitchFamily="34" charset="0"/>
              <a:cs typeface="Arial" panose="020B0604020202020204" pitchFamily="34" charset="0"/>
            </a:endParaRPr>
          </a:p>
          <a:p>
            <a:pPr algn="just"/>
            <a:endParaRPr lang="en-US" altLang="en-US" sz="800" b="1" dirty="0">
              <a:solidFill>
                <a:schemeClr val="bg1"/>
              </a:solidFill>
              <a:latin typeface="Arial" panose="020B0604020202020204" pitchFamily="34" charset="0"/>
              <a:cs typeface="Arial" panose="020B0604020202020204" pitchFamily="34" charset="0"/>
            </a:endParaRPr>
          </a:p>
          <a:p>
            <a:pPr algn="just"/>
            <a:r>
              <a:rPr lang="en-US" altLang="en-US" sz="1800" b="1" kern="1200" dirty="0" smtClean="0">
                <a:solidFill>
                  <a:srgbClr val="FFFFFF"/>
                </a:solidFill>
                <a:latin typeface="Arial" panose="020B0604020202020204" pitchFamily="34" charset="0"/>
                <a:cs typeface="Arial" panose="020B0604020202020204" pitchFamily="34" charset="0"/>
              </a:rPr>
              <a:t>Over the past 7 days, moderate to heavy rains brought relief to the abnormal dryness over southern Somalia and eastern Kenya, while sizable rainfall amounts fell over Tanzania.  Rainfall was also extremely heavy in portions of Botswana, Zambia, and Zimbabwe, while dry conditions prevailed over southern Mozambique.</a:t>
            </a:r>
            <a:endParaRPr lang="en-US" altLang="en-US" sz="1800" b="1" kern="1200" dirty="0">
              <a:solidFill>
                <a:srgbClr val="FFFFFF"/>
              </a:solidFill>
              <a:latin typeface="Arial" panose="020B0604020202020204" pitchFamily="34" charset="0"/>
              <a:cs typeface="Arial" panose="020B0604020202020204" pitchFamily="34" charset="0"/>
            </a:endParaRPr>
          </a:p>
          <a:p>
            <a:pPr algn="just"/>
            <a:endParaRPr lang="en-US" altLang="en-US" sz="800" b="1" kern="1200" dirty="0">
              <a:solidFill>
                <a:srgbClr val="FFFFFF"/>
              </a:solidFill>
              <a:latin typeface="Arial" panose="020B0604020202020204" pitchFamily="34" charset="0"/>
              <a:cs typeface="Arial" panose="020B0604020202020204" pitchFamily="34" charset="0"/>
            </a:endParaRPr>
          </a:p>
          <a:p>
            <a:pPr algn="just"/>
            <a:r>
              <a:rPr lang="en-US" altLang="en-US" sz="1800" b="1" dirty="0">
                <a:solidFill>
                  <a:schemeClr val="bg1"/>
                </a:solidFill>
                <a:latin typeface="Arial" panose="020B0604020202020204" pitchFamily="34" charset="0"/>
                <a:cs typeface="Arial" panose="020B0604020202020204" pitchFamily="34" charset="0"/>
              </a:rPr>
              <a:t>The </a:t>
            </a:r>
            <a:r>
              <a:rPr lang="en-US" altLang="en-US" sz="1800" b="1" dirty="0" smtClean="0">
                <a:solidFill>
                  <a:schemeClr val="bg1"/>
                </a:solidFill>
                <a:latin typeface="Arial" panose="020B0604020202020204" pitchFamily="34" charset="0"/>
                <a:cs typeface="Arial" panose="020B0604020202020204" pitchFamily="34" charset="0"/>
              </a:rPr>
              <a:t>GEFS indicates </a:t>
            </a:r>
            <a:r>
              <a:rPr lang="en-US" altLang="en-US" sz="1800" b="1" dirty="0">
                <a:solidFill>
                  <a:schemeClr val="bg1"/>
                </a:solidFill>
                <a:latin typeface="Arial" panose="020B0604020202020204" pitchFamily="34" charset="0"/>
                <a:cs typeface="Arial" panose="020B0604020202020204" pitchFamily="34" charset="0"/>
              </a:rPr>
              <a:t>a moderate to high chance for rainfall to exceed 50 mm over </a:t>
            </a:r>
            <a:r>
              <a:rPr lang="en-US" altLang="en-US" sz="1800" b="1" dirty="0" smtClean="0">
                <a:solidFill>
                  <a:schemeClr val="bg1"/>
                </a:solidFill>
                <a:latin typeface="Arial" panose="020B0604020202020204" pitchFamily="34" charset="0"/>
                <a:cs typeface="Arial" panose="020B0604020202020204" pitchFamily="34" charset="0"/>
              </a:rPr>
              <a:t>parts of Central </a:t>
            </a:r>
            <a:r>
              <a:rPr lang="en-US" altLang="en-US" sz="1800" b="1" dirty="0">
                <a:solidFill>
                  <a:schemeClr val="bg1"/>
                </a:solidFill>
                <a:latin typeface="Arial" panose="020B0604020202020204" pitchFamily="34" charset="0"/>
                <a:cs typeface="Arial" panose="020B0604020202020204" pitchFamily="34" charset="0"/>
              </a:rPr>
              <a:t>Africa and pockets in equatorial East Africa.  </a:t>
            </a:r>
            <a:endParaRPr lang="en-US" sz="1800"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181598</TotalTime>
  <Words>1212</Words>
  <Application>Microsoft Office PowerPoint</Application>
  <PresentationFormat>On-screen Show (4:3)</PresentationFormat>
  <Paragraphs>41</Paragraphs>
  <Slides>9</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9275</cp:revision>
  <cp:lastPrinted>2018-07-09T15:13:07Z</cp:lastPrinted>
  <dcterms:created xsi:type="dcterms:W3CDTF">2001-08-31T10:39:36Z</dcterms:created>
  <dcterms:modified xsi:type="dcterms:W3CDTF">2020-11-16T14:37:29Z</dcterms:modified>
</cp:coreProperties>
</file>