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509" r:id="rId2"/>
    <p:sldId id="326" r:id="rId3"/>
    <p:sldId id="485" r:id="rId4"/>
    <p:sldId id="502" r:id="rId5"/>
    <p:sldId id="501" r:id="rId6"/>
    <p:sldId id="512" r:id="rId7"/>
    <p:sldId id="482" r:id="rId8"/>
    <p:sldId id="506" r:id="rId9"/>
    <p:sldId id="511" r:id="rId10"/>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7" autoAdjust="0"/>
    <p:restoredTop sz="90813" autoAdjust="0"/>
  </p:normalViewPr>
  <p:slideViewPr>
    <p:cSldViewPr>
      <p:cViewPr varScale="1">
        <p:scale>
          <a:sx n="67" d="100"/>
          <a:sy n="67" d="100"/>
        </p:scale>
        <p:origin x="1188"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11/9/2020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8</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738"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09 November </a:t>
            </a:r>
            <a:r>
              <a:rPr lang="en-US" altLang="en-US" sz="2800" b="1" dirty="0">
                <a:solidFill>
                  <a:schemeClr val="bg1"/>
                </a:solidFill>
              </a:rPr>
              <a:t>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Dry </a:t>
            </a:r>
            <a:r>
              <a:rPr lang="en-US" altLang="en-US" b="1" dirty="0">
                <a:solidFill>
                  <a:schemeClr val="bg1"/>
                </a:solidFill>
              </a:rPr>
              <a:t>conditions sustained moisture deficits in southeastern Kenya and locally over southeastern </a:t>
            </a:r>
            <a:r>
              <a:rPr lang="en-US" altLang="en-US" b="1" dirty="0" smtClean="0">
                <a:solidFill>
                  <a:schemeClr val="bg1"/>
                </a:solidFill>
              </a:rPr>
              <a:t>Somalia.</a:t>
            </a:r>
            <a:r>
              <a:rPr lang="en-US" altLang="en-US" b="1" dirty="0">
                <a:solidFill>
                  <a:schemeClr val="bg1"/>
                </a:solidFill>
              </a:rPr>
              <a:t> </a:t>
            </a:r>
            <a:r>
              <a:rPr lang="en-US" altLang="en-US" b="1" dirty="0" smtClean="0">
                <a:solidFill>
                  <a:schemeClr val="bg1"/>
                </a:solidFill>
              </a:rPr>
              <a:t>Heavy downpours soaked </a:t>
            </a:r>
            <a:r>
              <a:rPr lang="en-US" altLang="en-US" b="1" dirty="0">
                <a:solidFill>
                  <a:schemeClr val="bg1"/>
                </a:solidFill>
              </a:rPr>
              <a:t>local areas in southwestern, central, and eastern Kenya, and southern Somalia. </a:t>
            </a:r>
            <a:r>
              <a:rPr lang="en-US" altLang="en-US" b="1" dirty="0" smtClean="0">
                <a:solidFill>
                  <a:schemeClr val="bg1"/>
                </a:solidFill>
              </a:rPr>
              <a:t> Zimbabwe </a:t>
            </a:r>
            <a:r>
              <a:rPr lang="en-US" altLang="en-US" b="1" dirty="0">
                <a:solidFill>
                  <a:schemeClr val="bg1"/>
                </a:solidFill>
              </a:rPr>
              <a:t>and northern </a:t>
            </a:r>
            <a:r>
              <a:rPr lang="en-US" altLang="en-US" b="1" dirty="0" smtClean="0">
                <a:solidFill>
                  <a:schemeClr val="bg1"/>
                </a:solidFill>
              </a:rPr>
              <a:t>Botswana received sizable rainfall amounts that could result in flooding.</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The week-1 outlooks indicate a </a:t>
            </a:r>
            <a:r>
              <a:rPr lang="en-US" altLang="en-US" b="1" dirty="0" smtClean="0">
                <a:solidFill>
                  <a:schemeClr val="bg1"/>
                </a:solidFill>
              </a:rPr>
              <a:t>moderate to high </a:t>
            </a:r>
            <a:r>
              <a:rPr lang="en-US" altLang="en-US" b="1" dirty="0">
                <a:solidFill>
                  <a:schemeClr val="bg1"/>
                </a:solidFill>
              </a:rPr>
              <a:t>chance for </a:t>
            </a:r>
            <a:r>
              <a:rPr lang="en-US" altLang="en-US" b="1" dirty="0" smtClean="0">
                <a:solidFill>
                  <a:schemeClr val="bg1"/>
                </a:solidFill>
              </a:rPr>
              <a:t>rainfall </a:t>
            </a:r>
            <a:r>
              <a:rPr lang="en-US" altLang="en-US" b="1" dirty="0">
                <a:solidFill>
                  <a:schemeClr val="bg1"/>
                </a:solidFill>
              </a:rPr>
              <a:t>to exceed 50 mm over Central Africa and pockets in equatorial East Africa.  For </a:t>
            </a:r>
            <a:r>
              <a:rPr lang="en-US" altLang="en-US" b="1" dirty="0" smtClean="0">
                <a:solidFill>
                  <a:schemeClr val="bg1"/>
                </a:solidFill>
              </a:rPr>
              <a:t>week-2, </a:t>
            </a:r>
            <a:r>
              <a:rPr lang="en-US" altLang="en-US" b="1" dirty="0">
                <a:solidFill>
                  <a:schemeClr val="bg1"/>
                </a:solidFill>
              </a:rPr>
              <a:t>the chance for rainfall to exceed 50 mm is </a:t>
            </a:r>
            <a:r>
              <a:rPr lang="en-US" altLang="en-US" b="1" dirty="0" smtClean="0">
                <a:solidFill>
                  <a:schemeClr val="bg1"/>
                </a:solidFill>
              </a:rPr>
              <a:t>limited </a:t>
            </a:r>
            <a:r>
              <a:rPr lang="en-US" altLang="en-US" b="1" dirty="0">
                <a:solidFill>
                  <a:schemeClr val="bg1"/>
                </a:solidFill>
              </a:rPr>
              <a:t>to Gabon, Congo, and </a:t>
            </a:r>
            <a:r>
              <a:rPr lang="en-US" altLang="en-US" b="1" dirty="0">
                <a:solidFill>
                  <a:schemeClr val="bg1"/>
                </a:solidFill>
              </a:rPr>
              <a:t>south-central </a:t>
            </a:r>
            <a:r>
              <a:rPr lang="en-US" altLang="en-US" b="1" dirty="0">
                <a:solidFill>
                  <a:schemeClr val="bg1"/>
                </a:solidFill>
              </a:rPr>
              <a:t>DRC</a:t>
            </a:r>
            <a:r>
              <a:rPr lang="en-US" altLang="en-US" b="1" dirty="0" smtClean="0">
                <a:solidFill>
                  <a:schemeClr val="bg1"/>
                </a:solidFill>
              </a:rPr>
              <a:t>.</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6" name="Text Box 8"/>
          <p:cNvSpPr txBox="1">
            <a:spLocks noChangeArrowheads="1"/>
          </p:cNvSpPr>
          <p:nvPr/>
        </p:nvSpPr>
        <p:spPr bwMode="auto">
          <a:xfrm>
            <a:off x="79248" y="510540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Over </a:t>
            </a:r>
            <a:r>
              <a:rPr lang="en-US" altLang="en-US" sz="1140" b="1" dirty="0">
                <a:solidFill>
                  <a:schemeClr val="bg1"/>
                </a:solidFill>
              </a:rPr>
              <a:t>the past 90 days, in West Africa, above-average rainfall was observed across much of the Sahel from Senegal eastward to Chad.  </a:t>
            </a:r>
            <a:r>
              <a:rPr lang="en-US" altLang="en-US" sz="1140" b="1" dirty="0" smtClean="0">
                <a:solidFill>
                  <a:schemeClr val="bg1"/>
                </a:solidFill>
              </a:rPr>
              <a:t>Rainfall was also above-average from Guinea to much of Cote D’Ivoire.  In </a:t>
            </a:r>
            <a:r>
              <a:rPr lang="en-US" altLang="en-US" sz="1140" b="1" dirty="0">
                <a:solidFill>
                  <a:schemeClr val="bg1"/>
                </a:solidFill>
              </a:rPr>
              <a:t>contrast, rainfall was below-average over the southern areas of the Gulf of Guinea </a:t>
            </a:r>
            <a:r>
              <a:rPr lang="en-US" altLang="en-US" sz="1140" b="1" dirty="0" smtClean="0">
                <a:solidFill>
                  <a:schemeClr val="bg1"/>
                </a:solidFill>
              </a:rPr>
              <a:t>region from northeastern Cote d’Ivoire eastward to Nigeria.  The </a:t>
            </a:r>
            <a:r>
              <a:rPr lang="en-US" altLang="en-US" sz="1140" b="1" dirty="0">
                <a:solidFill>
                  <a:schemeClr val="bg1"/>
                </a:solidFill>
              </a:rPr>
              <a:t>moisture deficits extended to western Central Africa in the area encompassing Cameroon, Gabon and southeastern Congo.  Rainfall was much above-average in the remainder of Central Africa from southern Chad to the northern two third of DRC.  Rainfall was locally below average in southeastern DRC.  In East Africa, the heaviest amounts </a:t>
            </a:r>
            <a:r>
              <a:rPr lang="en-US" altLang="en-US" sz="1140" b="1" dirty="0" smtClean="0">
                <a:solidFill>
                  <a:schemeClr val="bg1"/>
                </a:solidFill>
              </a:rPr>
              <a:t>500 </a:t>
            </a:r>
            <a:r>
              <a:rPr lang="en-US" altLang="en-US" sz="1140" b="1" dirty="0">
                <a:solidFill>
                  <a:schemeClr val="bg1"/>
                </a:solidFill>
              </a:rPr>
              <a:t>to 1500 mm </a:t>
            </a:r>
            <a:r>
              <a:rPr lang="en-US" altLang="en-US" sz="1140" b="1" dirty="0" smtClean="0">
                <a:solidFill>
                  <a:schemeClr val="bg1"/>
                </a:solidFill>
              </a:rPr>
              <a:t>(200 – 500 </a:t>
            </a:r>
            <a:r>
              <a:rPr lang="en-US" altLang="en-US" sz="1140" b="1" dirty="0">
                <a:solidFill>
                  <a:schemeClr val="bg1"/>
                </a:solidFill>
              </a:rPr>
              <a:t>mm above the mean) occurred over the Ethiopian Highlands and locally over southern Sudan.  Well above-average rainfall (over 300 mm above the mean) was also observed over south Sudan and Uganda.  Rainfall was below-average over eastern Kenya and southern Somalia.  In southern Africa, moisture surpluses prevailed over Zambia, Zimbabwe, and the northern tip of Madagascar.  Rainfall was below-average </a:t>
            </a:r>
            <a:r>
              <a:rPr lang="en-US" altLang="en-US" sz="1140" b="1" dirty="0" smtClean="0">
                <a:solidFill>
                  <a:schemeClr val="bg1"/>
                </a:solidFill>
              </a:rPr>
              <a:t>from northcentral Angola to eastern </a:t>
            </a:r>
            <a:r>
              <a:rPr lang="en-US" altLang="en-US" sz="1140" b="1" dirty="0">
                <a:solidFill>
                  <a:schemeClr val="bg1"/>
                </a:solidFill>
              </a:rPr>
              <a:t>South </a:t>
            </a:r>
            <a:r>
              <a:rPr lang="en-US" altLang="en-US" sz="1140" b="1" dirty="0" smtClean="0">
                <a:solidFill>
                  <a:schemeClr val="bg1"/>
                </a:solidFill>
              </a:rPr>
              <a:t>Africa and the southern two third of Madagascar.</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6" name="Text Box 8"/>
          <p:cNvSpPr txBox="1">
            <a:spLocks noChangeArrowheads="1"/>
          </p:cNvSpPr>
          <p:nvPr/>
        </p:nvSpPr>
        <p:spPr bwMode="auto">
          <a:xfrm>
            <a:off x="79248" y="5257800"/>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rainfall totals diminished over West Africa as the West African Monsoon has been retreating over the past several weeks. </a:t>
            </a:r>
            <a:r>
              <a:rPr lang="en-US" altLang="en-US" sz="1140" b="1" dirty="0" smtClean="0">
                <a:solidFill>
                  <a:schemeClr val="bg1"/>
                </a:solidFill>
              </a:rPr>
              <a:t>Rainfall </a:t>
            </a:r>
            <a:r>
              <a:rPr lang="en-US" altLang="en-US" sz="1140" b="1" dirty="0" smtClean="0">
                <a:solidFill>
                  <a:schemeClr val="bg1"/>
                </a:solidFill>
              </a:rPr>
              <a:t>was </a:t>
            </a:r>
            <a:r>
              <a:rPr lang="en-US" altLang="en-US" sz="1140" b="1" dirty="0" smtClean="0">
                <a:solidFill>
                  <a:schemeClr val="bg1"/>
                </a:solidFill>
              </a:rPr>
              <a:t>below-average </a:t>
            </a:r>
            <a:r>
              <a:rPr lang="en-US" altLang="en-US" sz="1140" b="1" dirty="0" smtClean="0">
                <a:solidFill>
                  <a:schemeClr val="bg1"/>
                </a:solidFill>
              </a:rPr>
              <a:t>over portions of the Sahel and across much of </a:t>
            </a:r>
            <a:r>
              <a:rPr lang="en-US" altLang="en-US" sz="1140" b="1" dirty="0" smtClean="0">
                <a:solidFill>
                  <a:schemeClr val="bg1"/>
                </a:solidFill>
              </a:rPr>
              <a:t>central areas of the </a:t>
            </a:r>
            <a:r>
              <a:rPr lang="en-US" altLang="en-US" sz="1140" b="1" dirty="0" smtClean="0">
                <a:solidFill>
                  <a:schemeClr val="bg1"/>
                </a:solidFill>
              </a:rPr>
              <a:t>Gulf of Guinea region.  </a:t>
            </a:r>
            <a:r>
              <a:rPr lang="en-US" altLang="en-US" sz="1140" b="1" dirty="0" smtClean="0">
                <a:solidFill>
                  <a:schemeClr val="bg1"/>
                </a:solidFill>
              </a:rPr>
              <a:t>In contrast, rainfall was above average along coast Guinea.  In </a:t>
            </a:r>
            <a:r>
              <a:rPr lang="en-US" altLang="en-US" sz="1140" b="1" dirty="0">
                <a:solidFill>
                  <a:schemeClr val="bg1"/>
                </a:solidFill>
              </a:rPr>
              <a:t>Central Africa, rainfall was below average along the coastal areas and </a:t>
            </a:r>
            <a:r>
              <a:rPr lang="en-US" altLang="en-US" sz="1140" b="1" dirty="0" smtClean="0">
                <a:solidFill>
                  <a:schemeClr val="bg1"/>
                </a:solidFill>
              </a:rPr>
              <a:t>over south eastern CAR and pockets in northern DRC.  </a:t>
            </a:r>
            <a:r>
              <a:rPr lang="en-US" altLang="en-US" sz="1140" b="1" dirty="0">
                <a:solidFill>
                  <a:schemeClr val="bg1"/>
                </a:solidFill>
              </a:rPr>
              <a:t>Rainfall was above average </a:t>
            </a:r>
            <a:r>
              <a:rPr lang="en-US" altLang="en-US" sz="1140" b="1" dirty="0" smtClean="0">
                <a:solidFill>
                  <a:schemeClr val="bg1"/>
                </a:solidFill>
              </a:rPr>
              <a:t>over </a:t>
            </a:r>
            <a:r>
              <a:rPr lang="en-US" altLang="en-US" sz="1140" b="1" dirty="0" smtClean="0">
                <a:solidFill>
                  <a:schemeClr val="bg1"/>
                </a:solidFill>
              </a:rPr>
              <a:t>eastern </a:t>
            </a:r>
            <a:r>
              <a:rPr lang="en-US" altLang="en-US" sz="1140" b="1" dirty="0" smtClean="0">
                <a:solidFill>
                  <a:schemeClr val="bg1"/>
                </a:solidFill>
              </a:rPr>
              <a:t>Congo, </a:t>
            </a:r>
            <a:r>
              <a:rPr lang="en-US" altLang="en-US" sz="1140" b="1" dirty="0" smtClean="0">
                <a:solidFill>
                  <a:schemeClr val="bg1"/>
                </a:solidFill>
              </a:rPr>
              <a:t>much of DRC</a:t>
            </a:r>
            <a:r>
              <a:rPr lang="en-US" altLang="en-US" sz="1140" b="1" dirty="0" smtClean="0">
                <a:solidFill>
                  <a:schemeClr val="bg1"/>
                </a:solidFill>
              </a:rPr>
              <a:t>.  </a:t>
            </a:r>
            <a:r>
              <a:rPr lang="en-US" altLang="en-US" sz="1140" b="1" dirty="0">
                <a:solidFill>
                  <a:schemeClr val="bg1"/>
                </a:solidFill>
              </a:rPr>
              <a:t>In East Africa, moisture surpluses prevailed over the Ethiopian Highlands and </a:t>
            </a:r>
            <a:r>
              <a:rPr lang="en-US" altLang="en-US" sz="1140" b="1" dirty="0" smtClean="0">
                <a:solidFill>
                  <a:schemeClr val="bg1"/>
                </a:solidFill>
              </a:rPr>
              <a:t>over southern Sudan along the border with South Sudan.  </a:t>
            </a:r>
            <a:r>
              <a:rPr lang="en-US" altLang="en-US" sz="1140" b="1" dirty="0">
                <a:solidFill>
                  <a:schemeClr val="bg1"/>
                </a:solidFill>
              </a:rPr>
              <a:t>Above average rainfall was also observed over </a:t>
            </a:r>
            <a:r>
              <a:rPr lang="en-US" altLang="en-US" sz="1140" b="1" dirty="0" smtClean="0">
                <a:solidFill>
                  <a:schemeClr val="bg1"/>
                </a:solidFill>
              </a:rPr>
              <a:t>parts of South Sudan, northern Uganda, and western Kenya.  </a:t>
            </a:r>
            <a:r>
              <a:rPr lang="en-US" altLang="en-US" sz="1140" b="1" dirty="0">
                <a:solidFill>
                  <a:schemeClr val="bg1"/>
                </a:solidFill>
              </a:rPr>
              <a:t>In contrast, rainfall was below average over eastern Kenya and southern Somalia.  In Southern Africa, rainfall was above average over Zambia, </a:t>
            </a:r>
            <a:r>
              <a:rPr lang="en-US" altLang="en-US" sz="1140" b="1" dirty="0" smtClean="0">
                <a:solidFill>
                  <a:schemeClr val="bg1"/>
                </a:solidFill>
              </a:rPr>
              <a:t>Zimbabwe</a:t>
            </a:r>
            <a:r>
              <a:rPr lang="en-US" altLang="en-US" sz="1140" b="1" dirty="0">
                <a:solidFill>
                  <a:schemeClr val="bg1"/>
                </a:solidFill>
              </a:rPr>
              <a:t>, and </a:t>
            </a:r>
            <a:r>
              <a:rPr lang="en-US" altLang="en-US" sz="1140" b="1" dirty="0" smtClean="0">
                <a:solidFill>
                  <a:schemeClr val="bg1"/>
                </a:solidFill>
              </a:rPr>
              <a:t>southern Malawi</a:t>
            </a:r>
            <a:r>
              <a:rPr lang="en-US" altLang="en-US" sz="1140" b="1" dirty="0">
                <a:solidFill>
                  <a:schemeClr val="bg1"/>
                </a:solidFill>
              </a:rPr>
              <a:t>.  Rainfall was below average </a:t>
            </a:r>
            <a:r>
              <a:rPr lang="en-US" altLang="en-US" sz="1140" b="1" dirty="0" smtClean="0">
                <a:solidFill>
                  <a:schemeClr val="bg1"/>
                </a:solidFill>
              </a:rPr>
              <a:t>across Madagascar</a:t>
            </a:r>
            <a:r>
              <a:rPr lang="en-US" altLang="en-US" sz="1140" b="1" dirty="0" smtClean="0">
                <a:solidFill>
                  <a:schemeClr val="bg1"/>
                </a:solidFill>
              </a:rPr>
              <a:t>.</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 Box 8"/>
          <p:cNvSpPr txBox="1">
            <a:spLocks noChangeArrowheads="1"/>
          </p:cNvSpPr>
          <p:nvPr/>
        </p:nvSpPr>
        <p:spPr bwMode="auto">
          <a:xfrm>
            <a:off x="79248" y="5181600"/>
            <a:ext cx="8991600" cy="1670970"/>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7 days, </a:t>
            </a:r>
            <a:r>
              <a:rPr lang="en-US" altLang="en-US" sz="1140" b="1" dirty="0" smtClean="0">
                <a:solidFill>
                  <a:schemeClr val="bg1"/>
                </a:solidFill>
              </a:rPr>
              <a:t>in East Africa, dry conditions sustained moisture deficits in southeastern Kenya and locally over southeastern Somalia.  Seasonably dry weather prevailed over much of Tanzania.  However, light rains less than 10 mm resulted in moisture deficits in western Tanzania.  Rainfall was also below average over northern Uganda.  Moderate to heavy downpours (50-150 mm; 25-50 mm above the mean) soaked </a:t>
            </a:r>
            <a:r>
              <a:rPr lang="en-US" altLang="en-US" sz="1140" b="1" dirty="0" smtClean="0">
                <a:solidFill>
                  <a:schemeClr val="bg1"/>
                </a:solidFill>
              </a:rPr>
              <a:t>local areas in southwestern, central, and eastern Kenya, and southern Somalia.  Average </a:t>
            </a:r>
            <a:r>
              <a:rPr lang="en-US" altLang="en-US" sz="1140" b="1" dirty="0">
                <a:solidFill>
                  <a:schemeClr val="bg1"/>
                </a:solidFill>
              </a:rPr>
              <a:t>rains with totals ranging between 10 and 75 mm were observed </a:t>
            </a:r>
            <a:r>
              <a:rPr lang="en-US" altLang="en-US" sz="1140" b="1" dirty="0" smtClean="0">
                <a:solidFill>
                  <a:schemeClr val="bg1"/>
                </a:solidFill>
              </a:rPr>
              <a:t>over the southern areas of Ethiopia and Sudan.  </a:t>
            </a:r>
            <a:r>
              <a:rPr lang="en-US" altLang="en-US" sz="1140" b="1" dirty="0">
                <a:solidFill>
                  <a:schemeClr val="bg1"/>
                </a:solidFill>
              </a:rPr>
              <a:t>In Southern Africa, </a:t>
            </a:r>
            <a:r>
              <a:rPr lang="en-US" altLang="en-US" sz="1140" b="1" dirty="0" smtClean="0">
                <a:solidFill>
                  <a:schemeClr val="bg1"/>
                </a:solidFill>
              </a:rPr>
              <a:t>heavy rains (75-150 mm; 50-100 mm above the mean fell over portions of Zimbabwe and northern Botswana.  Rainfall was slightly below average across Madagascar.  In Central Africa, rainfall was below average over eastern DRC and southern Gabon.  Moisture surpluses prevailed in local areas over western DRC and Congo.  In West Africa, light to moderate rains resulted in moisture deficits over much of the Gulf of Guinea Region, except for coastal Cote d’Ivoire, where amounts were about 25-50 mm above the mean.  </a:t>
            </a:r>
            <a:endParaRPr lang="en-US" altLang="en-US" sz="114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An anomalous </a:t>
            </a:r>
            <a:r>
              <a:rPr lang="en-US" altLang="en-US" sz="1200" b="1" dirty="0">
                <a:solidFill>
                  <a:schemeClr val="bg1"/>
                </a:solidFill>
              </a:rPr>
              <a:t>lower-level </a:t>
            </a:r>
            <a:r>
              <a:rPr lang="en-US" altLang="en-US" sz="1200" b="1" dirty="0" smtClean="0">
                <a:solidFill>
                  <a:schemeClr val="bg1"/>
                </a:solidFill>
              </a:rPr>
              <a:t>southwest – northeast flow </a:t>
            </a:r>
            <a:r>
              <a:rPr lang="en-US" altLang="en-US" sz="1200" b="1" dirty="0" smtClean="0">
                <a:solidFill>
                  <a:schemeClr val="bg1"/>
                </a:solidFill>
              </a:rPr>
              <a:t>(left panel) was </a:t>
            </a:r>
            <a:r>
              <a:rPr lang="en-US" altLang="en-US" sz="1200" b="1" dirty="0">
                <a:solidFill>
                  <a:schemeClr val="bg1"/>
                </a:solidFill>
              </a:rPr>
              <a:t>observed </a:t>
            </a:r>
            <a:r>
              <a:rPr lang="en-US" altLang="en-US" sz="1200" b="1" dirty="0" smtClean="0">
                <a:solidFill>
                  <a:schemeClr val="bg1"/>
                </a:solidFill>
              </a:rPr>
              <a:t>across northern Africa south of the Sahara. </a:t>
            </a:r>
            <a:r>
              <a:rPr lang="en-US" altLang="en-US" sz="1200" b="1" dirty="0" smtClean="0">
                <a:solidFill>
                  <a:schemeClr val="bg1"/>
                </a:solidFill>
              </a:rPr>
              <a:t>At upper level (right panel), an anomalous </a:t>
            </a:r>
            <a:r>
              <a:rPr lang="en-US" altLang="en-US" sz="1200" b="1" dirty="0" smtClean="0">
                <a:solidFill>
                  <a:schemeClr val="bg1"/>
                </a:solidFill>
              </a:rPr>
              <a:t>cyclonic </a:t>
            </a:r>
            <a:r>
              <a:rPr lang="en-US" altLang="en-US" sz="1200" b="1" dirty="0" smtClean="0">
                <a:solidFill>
                  <a:schemeClr val="bg1"/>
                </a:solidFill>
              </a:rPr>
              <a:t>flow prevailed across southern Africa, while an anomalous </a:t>
            </a:r>
            <a:r>
              <a:rPr lang="en-US" altLang="en-US" sz="1200" b="1" dirty="0" smtClean="0">
                <a:solidFill>
                  <a:schemeClr val="bg1"/>
                </a:solidFill>
              </a:rPr>
              <a:t>northeasterly </a:t>
            </a:r>
            <a:r>
              <a:rPr lang="en-US" altLang="en-US" sz="1200" b="1" dirty="0" smtClean="0">
                <a:solidFill>
                  <a:schemeClr val="bg1"/>
                </a:solidFill>
              </a:rPr>
              <a:t>flow </a:t>
            </a:r>
            <a:r>
              <a:rPr lang="en-US" altLang="en-US" sz="1200" b="1" dirty="0" smtClean="0">
                <a:solidFill>
                  <a:schemeClr val="bg1"/>
                </a:solidFill>
              </a:rPr>
              <a:t>was observed from the Arabian Peninsula into Ethiopia.</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5576" y="1828800"/>
            <a:ext cx="4267196" cy="32003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4" name="TextBox 2"/>
          <p:cNvSpPr txBox="1">
            <a:spLocks noChangeArrowheads="1"/>
          </p:cNvSpPr>
          <p:nvPr/>
        </p:nvSpPr>
        <p:spPr bwMode="auto">
          <a:xfrm>
            <a:off x="389791" y="1524000"/>
            <a:ext cx="3797065"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smtClean="0">
                <a:solidFill>
                  <a:srgbClr val="FFFF00"/>
                </a:solidFill>
              </a:rPr>
              <a:t>10 – 16 </a:t>
            </a:r>
            <a:r>
              <a:rPr lang="en-US" altLang="en-US" b="1" dirty="0">
                <a:solidFill>
                  <a:srgbClr val="FFFF00"/>
                </a:solidFill>
              </a:rPr>
              <a:t>November, 2020</a:t>
            </a:r>
            <a:endParaRPr lang="en-US" altLang="en-US" dirty="0"/>
          </a:p>
        </p:txBody>
      </p:sp>
      <p:sp>
        <p:nvSpPr>
          <p:cNvPr id="22535" name="TextBox 10"/>
          <p:cNvSpPr txBox="1">
            <a:spLocks noChangeArrowheads="1"/>
          </p:cNvSpPr>
          <p:nvPr/>
        </p:nvSpPr>
        <p:spPr bwMode="auto">
          <a:xfrm>
            <a:off x="4706721" y="1524000"/>
            <a:ext cx="3865995"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17 </a:t>
            </a:r>
            <a:r>
              <a:rPr lang="en-US" altLang="en-US" b="1" dirty="0">
                <a:solidFill>
                  <a:srgbClr val="FFFF00"/>
                </a:solidFill>
              </a:rPr>
              <a:t>– </a:t>
            </a:r>
            <a:r>
              <a:rPr lang="en-US" altLang="en-US" b="1" dirty="0" smtClean="0">
                <a:solidFill>
                  <a:srgbClr val="FFFF00"/>
                </a:solidFill>
              </a:rPr>
              <a:t>23 November, </a:t>
            </a:r>
            <a:r>
              <a:rPr lang="en-US" altLang="en-US" b="1" dirty="0">
                <a:solidFill>
                  <a:srgbClr val="FFFF00"/>
                </a:solidFill>
              </a:rPr>
              <a:t>2020</a:t>
            </a:r>
            <a:endParaRPr lang="en-US" altLang="en-US" dirty="0"/>
          </a:p>
        </p:txBody>
      </p:sp>
      <p:sp>
        <p:nvSpPr>
          <p:cNvPr id="9" name="Text Box 8"/>
          <p:cNvSpPr txBox="1">
            <a:spLocks noChangeArrowheads="1"/>
          </p:cNvSpPr>
          <p:nvPr/>
        </p:nvSpPr>
        <p:spPr bwMode="auto">
          <a:xfrm>
            <a:off x="79248" y="5606276"/>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Central Africa and pockets in equatorial East Africa.  For week-2 (right panel), the chance for rainfall to exceed 50 mm is confined to Gabon, southern Congo, and </a:t>
            </a:r>
            <a:r>
              <a:rPr lang="en-US" altLang="en-US" sz="1200" b="1" dirty="0" smtClean="0">
                <a:solidFill>
                  <a:schemeClr val="bg1"/>
                </a:solidFill>
              </a:rPr>
              <a:t>south-central </a:t>
            </a:r>
            <a:r>
              <a:rPr lang="en-US" altLang="en-US" sz="1200" b="1" dirty="0" smtClean="0">
                <a:solidFill>
                  <a:schemeClr val="bg1"/>
                </a:solidFill>
              </a:rPr>
              <a:t>DRC.</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839200" cy="5410200"/>
          </a:xfrm>
        </p:spPr>
        <p:txBody>
          <a:bodyPr/>
          <a:lstStyle/>
          <a:p>
            <a:pPr algn="just"/>
            <a:r>
              <a:rPr lang="en-US" altLang="en-US" sz="1600" b="1" dirty="0">
                <a:solidFill>
                  <a:schemeClr val="bg1"/>
                </a:solidFill>
                <a:latin typeface="Arial" panose="020B0604020202020204" pitchFamily="34" charset="0"/>
                <a:cs typeface="Arial" panose="020B0604020202020204" pitchFamily="34" charset="0"/>
              </a:rPr>
              <a:t>During the past 30 to 90 days, in West Africa, above-average rainfall was observed across much of the Sahel.  </a:t>
            </a:r>
            <a:r>
              <a:rPr lang="en-US" altLang="en-US" sz="1600" b="1" dirty="0" smtClean="0">
                <a:solidFill>
                  <a:schemeClr val="bg1"/>
                </a:solidFill>
                <a:latin typeface="Arial" panose="020B0604020202020204" pitchFamily="34" charset="0"/>
                <a:cs typeface="Arial" panose="020B0604020202020204" pitchFamily="34" charset="0"/>
              </a:rPr>
              <a:t>However, </a:t>
            </a:r>
            <a:r>
              <a:rPr lang="en-US" altLang="en-US" sz="1600" b="1" dirty="0" smtClean="0">
                <a:solidFill>
                  <a:schemeClr val="bg1"/>
                </a:solidFill>
                <a:latin typeface="Arial" panose="020B0604020202020204" pitchFamily="34" charset="0"/>
                <a:cs typeface="Arial" panose="020B0604020202020204" pitchFamily="34" charset="0"/>
              </a:rPr>
              <a:t>light rains from the past several weeks resulted in moisture deficits.  The Central areas of the Gulf of Guinea received below average rains.  However rainfall was above average along the coast. </a:t>
            </a:r>
            <a:r>
              <a:rPr lang="en-US" altLang="en-US" sz="1600" b="1" dirty="0" smtClean="0">
                <a:solidFill>
                  <a:schemeClr val="bg1"/>
                </a:solidFill>
                <a:latin typeface="Arial" panose="020B0604020202020204" pitchFamily="34" charset="0"/>
                <a:cs typeface="Arial" panose="020B0604020202020204" pitchFamily="34" charset="0"/>
              </a:rPr>
              <a:t>In </a:t>
            </a:r>
            <a:r>
              <a:rPr lang="en-US" altLang="en-US" sz="1600" b="1" dirty="0">
                <a:solidFill>
                  <a:schemeClr val="bg1"/>
                </a:solidFill>
                <a:latin typeface="Arial" panose="020B0604020202020204" pitchFamily="34" charset="0"/>
                <a:cs typeface="Arial" panose="020B0604020202020204" pitchFamily="34" charset="0"/>
              </a:rPr>
              <a:t>Central Africa, rainfall was </a:t>
            </a:r>
            <a:r>
              <a:rPr lang="en-US" altLang="en-US" sz="1600" b="1" dirty="0" smtClean="0">
                <a:solidFill>
                  <a:schemeClr val="bg1"/>
                </a:solidFill>
                <a:latin typeface="Arial" panose="020B0604020202020204" pitchFamily="34" charset="0"/>
                <a:cs typeface="Arial" panose="020B0604020202020204" pitchFamily="34" charset="0"/>
              </a:rPr>
              <a:t>above average across much of the region, except for the western areas, where sustained moisture deficits were observed.  In </a:t>
            </a:r>
            <a:r>
              <a:rPr lang="en-US" altLang="en-US" sz="1600" b="1" dirty="0">
                <a:solidFill>
                  <a:schemeClr val="bg1"/>
                </a:solidFill>
                <a:latin typeface="Arial" panose="020B0604020202020204" pitchFamily="34" charset="0"/>
                <a:cs typeface="Arial" panose="020B0604020202020204" pitchFamily="34" charset="0"/>
              </a:rPr>
              <a:t>East Africa, rainfall was </a:t>
            </a:r>
            <a:r>
              <a:rPr lang="en-US" altLang="en-US" sz="1600" b="1" dirty="0" smtClean="0">
                <a:solidFill>
                  <a:schemeClr val="bg1"/>
                </a:solidFill>
                <a:latin typeface="Arial" panose="020B0604020202020204" pitchFamily="34" charset="0"/>
                <a:cs typeface="Arial" panose="020B0604020202020204" pitchFamily="34" charset="0"/>
              </a:rPr>
              <a:t>below average in the eastern areas and above average in the west..</a:t>
            </a:r>
            <a:endParaRPr lang="en-US" altLang="en-US" sz="1600" b="1" dirty="0">
              <a:solidFill>
                <a:schemeClr val="bg1"/>
              </a:solidFill>
              <a:latin typeface="Arial" panose="020B0604020202020204" pitchFamily="34" charset="0"/>
              <a:cs typeface="Arial" panose="020B0604020202020204" pitchFamily="34" charset="0"/>
            </a:endParaRPr>
          </a:p>
          <a:p>
            <a:pPr algn="just"/>
            <a:endParaRPr lang="en-US" altLang="en-US" sz="800" b="1" dirty="0">
              <a:solidFill>
                <a:schemeClr val="bg1"/>
              </a:solidFill>
              <a:latin typeface="Arial" panose="020B0604020202020204" pitchFamily="34" charset="0"/>
              <a:cs typeface="Arial" panose="020B0604020202020204" pitchFamily="34" charset="0"/>
            </a:endParaRPr>
          </a:p>
          <a:p>
            <a:pPr algn="just"/>
            <a:r>
              <a:rPr lang="en-US" altLang="en-US" sz="1600" b="1" kern="1200" dirty="0" smtClean="0">
                <a:solidFill>
                  <a:srgbClr val="FFFFFF"/>
                </a:solidFill>
                <a:latin typeface="Arial" panose="020B0604020202020204" pitchFamily="34" charset="0"/>
                <a:cs typeface="Arial" panose="020B0604020202020204" pitchFamily="34" charset="0"/>
              </a:rPr>
              <a:t>Over </a:t>
            </a:r>
            <a:r>
              <a:rPr lang="en-US" altLang="en-US" sz="1600" b="1" kern="1200" dirty="0">
                <a:solidFill>
                  <a:srgbClr val="FFFFFF"/>
                </a:solidFill>
                <a:latin typeface="Arial" panose="020B0604020202020204" pitchFamily="34" charset="0"/>
                <a:cs typeface="Arial" panose="020B0604020202020204" pitchFamily="34" charset="0"/>
              </a:rPr>
              <a:t>the past 7 days, in East Africa, dry conditions sustained moisture deficits in southeastern Kenya and locally over southeastern Somalia. </a:t>
            </a:r>
            <a:r>
              <a:rPr lang="en-US" altLang="en-US" sz="1600" b="1" kern="1200" dirty="0" smtClean="0">
                <a:solidFill>
                  <a:srgbClr val="FFFFFF"/>
                </a:solidFill>
                <a:latin typeface="Arial" panose="020B0604020202020204" pitchFamily="34" charset="0"/>
                <a:cs typeface="Arial" panose="020B0604020202020204" pitchFamily="34" charset="0"/>
              </a:rPr>
              <a:t>Light </a:t>
            </a:r>
            <a:r>
              <a:rPr lang="en-US" altLang="en-US" sz="1600" b="1" kern="1200" dirty="0">
                <a:solidFill>
                  <a:srgbClr val="FFFFFF"/>
                </a:solidFill>
                <a:latin typeface="Arial" panose="020B0604020202020204" pitchFamily="34" charset="0"/>
                <a:cs typeface="Arial" panose="020B0604020202020204" pitchFamily="34" charset="0"/>
              </a:rPr>
              <a:t>rains less than 10 mm resulted in moisture deficits in western Tanzania.  Rainfall was also below average over northern Uganda. </a:t>
            </a:r>
            <a:r>
              <a:rPr lang="en-US" altLang="en-US" sz="1600" b="1" kern="1200" dirty="0" smtClean="0">
                <a:solidFill>
                  <a:srgbClr val="FFFFFF"/>
                </a:solidFill>
                <a:latin typeface="Arial" panose="020B0604020202020204" pitchFamily="34" charset="0"/>
                <a:cs typeface="Arial" panose="020B0604020202020204" pitchFamily="34" charset="0"/>
              </a:rPr>
              <a:t>Heavy </a:t>
            </a:r>
            <a:r>
              <a:rPr lang="en-US" altLang="en-US" sz="1600" b="1" kern="1200" dirty="0">
                <a:solidFill>
                  <a:srgbClr val="FFFFFF"/>
                </a:solidFill>
                <a:latin typeface="Arial" panose="020B0604020202020204" pitchFamily="34" charset="0"/>
                <a:cs typeface="Arial" panose="020B0604020202020204" pitchFamily="34" charset="0"/>
              </a:rPr>
              <a:t>downpours </a:t>
            </a:r>
            <a:r>
              <a:rPr lang="en-US" altLang="en-US" sz="1600" b="1" kern="1200" dirty="0" smtClean="0">
                <a:solidFill>
                  <a:srgbClr val="FFFFFF"/>
                </a:solidFill>
                <a:latin typeface="Arial" panose="020B0604020202020204" pitchFamily="34" charset="0"/>
                <a:cs typeface="Arial" panose="020B0604020202020204" pitchFamily="34" charset="0"/>
              </a:rPr>
              <a:t>soaked </a:t>
            </a:r>
            <a:r>
              <a:rPr lang="en-US" altLang="en-US" sz="1600" b="1" kern="1200" dirty="0">
                <a:solidFill>
                  <a:srgbClr val="FFFFFF"/>
                </a:solidFill>
                <a:latin typeface="Arial" panose="020B0604020202020204" pitchFamily="34" charset="0"/>
                <a:cs typeface="Arial" panose="020B0604020202020204" pitchFamily="34" charset="0"/>
              </a:rPr>
              <a:t>local areas in </a:t>
            </a:r>
            <a:r>
              <a:rPr lang="en-US" altLang="en-US" sz="1600" b="1" kern="1200" dirty="0" smtClean="0">
                <a:solidFill>
                  <a:srgbClr val="FFFFFF"/>
                </a:solidFill>
                <a:latin typeface="Arial" panose="020B0604020202020204" pitchFamily="34" charset="0"/>
                <a:cs typeface="Arial" panose="020B0604020202020204" pitchFamily="34" charset="0"/>
              </a:rPr>
              <a:t>central Kenya</a:t>
            </a:r>
            <a:r>
              <a:rPr lang="en-US" altLang="en-US" sz="1600" b="1" kern="1200" dirty="0">
                <a:solidFill>
                  <a:srgbClr val="FFFFFF"/>
                </a:solidFill>
                <a:latin typeface="Arial" panose="020B0604020202020204" pitchFamily="34" charset="0"/>
                <a:cs typeface="Arial" panose="020B0604020202020204" pitchFamily="34" charset="0"/>
              </a:rPr>
              <a:t>, and southern Somalia. </a:t>
            </a:r>
            <a:r>
              <a:rPr lang="en-US" altLang="en-US" sz="1600" b="1" kern="1200" dirty="0" smtClean="0">
                <a:solidFill>
                  <a:srgbClr val="FFFFFF"/>
                </a:solidFill>
                <a:latin typeface="Arial" panose="020B0604020202020204" pitchFamily="34" charset="0"/>
                <a:cs typeface="Arial" panose="020B0604020202020204" pitchFamily="34" charset="0"/>
              </a:rPr>
              <a:t>In </a:t>
            </a:r>
            <a:r>
              <a:rPr lang="en-US" altLang="en-US" sz="1600" b="1" kern="1200" dirty="0">
                <a:solidFill>
                  <a:srgbClr val="FFFFFF"/>
                </a:solidFill>
                <a:latin typeface="Arial" panose="020B0604020202020204" pitchFamily="34" charset="0"/>
                <a:cs typeface="Arial" panose="020B0604020202020204" pitchFamily="34" charset="0"/>
              </a:rPr>
              <a:t>Southern Africa, heavy rains </a:t>
            </a:r>
            <a:r>
              <a:rPr lang="en-US" altLang="en-US" sz="1600" b="1" kern="1200" dirty="0" smtClean="0">
                <a:solidFill>
                  <a:srgbClr val="FFFFFF"/>
                </a:solidFill>
                <a:latin typeface="Arial" panose="020B0604020202020204" pitchFamily="34" charset="0"/>
                <a:cs typeface="Arial" panose="020B0604020202020204" pitchFamily="34" charset="0"/>
              </a:rPr>
              <a:t>fell </a:t>
            </a:r>
            <a:r>
              <a:rPr lang="en-US" altLang="en-US" sz="1600" b="1" kern="1200" dirty="0">
                <a:solidFill>
                  <a:srgbClr val="FFFFFF"/>
                </a:solidFill>
                <a:latin typeface="Arial" panose="020B0604020202020204" pitchFamily="34" charset="0"/>
                <a:cs typeface="Arial" panose="020B0604020202020204" pitchFamily="34" charset="0"/>
              </a:rPr>
              <a:t>over portions of Zimbabwe and northern Botswana.  Rainfall was slightly below average across Madagascar.  In Central Africa, </a:t>
            </a:r>
            <a:r>
              <a:rPr lang="en-US" altLang="en-US" sz="1600" b="1" kern="1200" dirty="0" smtClean="0">
                <a:solidFill>
                  <a:srgbClr val="FFFFFF"/>
                </a:solidFill>
                <a:latin typeface="Arial" panose="020B0604020202020204" pitchFamily="34" charset="0"/>
                <a:cs typeface="Arial" panose="020B0604020202020204" pitchFamily="34" charset="0"/>
              </a:rPr>
              <a:t>rainfall was </a:t>
            </a:r>
            <a:r>
              <a:rPr lang="en-US" altLang="en-US" sz="1600" b="1" kern="1200" dirty="0">
                <a:solidFill>
                  <a:srgbClr val="FFFFFF"/>
                </a:solidFill>
                <a:latin typeface="Arial" panose="020B0604020202020204" pitchFamily="34" charset="0"/>
                <a:cs typeface="Arial" panose="020B0604020202020204" pitchFamily="34" charset="0"/>
              </a:rPr>
              <a:t>below average over eastern DRC and southern Gabon.  Moisture surpluses prevailed in local areas over western DRC and Congo.  In West Africa, light to moderate rains resulted in moisture deficits over much of the Gulf of Guinea </a:t>
            </a:r>
            <a:r>
              <a:rPr lang="en-US" altLang="en-US" sz="1600" b="1" kern="1200" dirty="0" smtClean="0">
                <a:solidFill>
                  <a:srgbClr val="FFFFFF"/>
                </a:solidFill>
                <a:latin typeface="Arial" panose="020B0604020202020204" pitchFamily="34" charset="0"/>
                <a:cs typeface="Arial" panose="020B0604020202020204" pitchFamily="34" charset="0"/>
              </a:rPr>
              <a:t>Region.</a:t>
            </a:r>
            <a:endParaRPr lang="en-US" altLang="en-US" sz="1600" b="1" kern="1200" dirty="0">
              <a:solidFill>
                <a:srgbClr val="FFFFFF"/>
              </a:solidFill>
              <a:latin typeface="Arial" panose="020B0604020202020204" pitchFamily="34" charset="0"/>
              <a:cs typeface="Arial" panose="020B0604020202020204" pitchFamily="34" charset="0"/>
            </a:endParaRPr>
          </a:p>
          <a:p>
            <a:pPr algn="just"/>
            <a:endParaRPr lang="en-US" altLang="en-US" sz="800" b="1" kern="1200" dirty="0">
              <a:solidFill>
                <a:srgbClr val="FFFFFF"/>
              </a:solidFill>
              <a:latin typeface="Arial" panose="020B0604020202020204" pitchFamily="34" charset="0"/>
              <a:cs typeface="Arial" panose="020B0604020202020204" pitchFamily="34" charset="0"/>
            </a:endParaRPr>
          </a:p>
          <a:p>
            <a:pPr algn="just"/>
            <a:r>
              <a:rPr lang="en-US" altLang="en-US" sz="1600" b="1" dirty="0">
                <a:solidFill>
                  <a:schemeClr val="bg1"/>
                </a:solidFill>
                <a:latin typeface="Arial" panose="020B0604020202020204" pitchFamily="34" charset="0"/>
                <a:cs typeface="Arial" panose="020B0604020202020204" pitchFamily="34" charset="0"/>
              </a:rPr>
              <a:t>The </a:t>
            </a:r>
            <a:r>
              <a:rPr lang="en-US" altLang="en-US" sz="1600" b="1" dirty="0" smtClean="0">
                <a:solidFill>
                  <a:schemeClr val="bg1"/>
                </a:solidFill>
                <a:latin typeface="Arial" panose="020B0604020202020204" pitchFamily="34" charset="0"/>
                <a:cs typeface="Arial" panose="020B0604020202020204" pitchFamily="34" charset="0"/>
              </a:rPr>
              <a:t>GEFS indicates </a:t>
            </a:r>
            <a:r>
              <a:rPr lang="en-US" altLang="en-US" sz="1600" b="1" dirty="0">
                <a:solidFill>
                  <a:schemeClr val="bg1"/>
                </a:solidFill>
                <a:latin typeface="Arial" panose="020B0604020202020204" pitchFamily="34" charset="0"/>
                <a:cs typeface="Arial" panose="020B0604020202020204" pitchFamily="34" charset="0"/>
              </a:rPr>
              <a:t>a moderate to high chance for rainfall to exceed 50 mm over </a:t>
            </a:r>
            <a:r>
              <a:rPr lang="en-US" altLang="en-US" sz="1600" b="1" dirty="0" smtClean="0">
                <a:solidFill>
                  <a:schemeClr val="bg1"/>
                </a:solidFill>
                <a:latin typeface="Arial" panose="020B0604020202020204" pitchFamily="34" charset="0"/>
                <a:cs typeface="Arial" panose="020B0604020202020204" pitchFamily="34" charset="0"/>
              </a:rPr>
              <a:t>parts of Central </a:t>
            </a:r>
            <a:r>
              <a:rPr lang="en-US" altLang="en-US" sz="1600" b="1" dirty="0">
                <a:solidFill>
                  <a:schemeClr val="bg1"/>
                </a:solidFill>
                <a:latin typeface="Arial" panose="020B0604020202020204" pitchFamily="34" charset="0"/>
                <a:cs typeface="Arial" panose="020B0604020202020204" pitchFamily="34" charset="0"/>
              </a:rPr>
              <a:t>Africa and pockets in equatorial East Africa.</a:t>
            </a:r>
            <a:r>
              <a:rPr lang="en-US" altLang="en-US" sz="1800" b="1" dirty="0">
                <a:solidFill>
                  <a:schemeClr val="bg1"/>
                </a:solidFill>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181579</TotalTime>
  <Words>1170</Words>
  <Application>Microsoft Office PowerPoint</Application>
  <PresentationFormat>On-screen Show (4:3)</PresentationFormat>
  <Paragraphs>41</Paragraphs>
  <Slides>9</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Wassila Thiaw</cp:lastModifiedBy>
  <cp:revision>9268</cp:revision>
  <cp:lastPrinted>2018-07-09T15:13:07Z</cp:lastPrinted>
  <dcterms:created xsi:type="dcterms:W3CDTF">2001-08-31T10:39:36Z</dcterms:created>
  <dcterms:modified xsi:type="dcterms:W3CDTF">2020-11-09T14:52:42Z</dcterms:modified>
</cp:coreProperties>
</file>