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477" r:id="rId7"/>
    <p:sldId id="482" r:id="rId8"/>
    <p:sldId id="496" r:id="rId9"/>
    <p:sldId id="506" r:id="rId10"/>
    <p:sldId id="512"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6" autoAdjust="0"/>
    <p:restoredTop sz="90813" autoAdjust="0"/>
  </p:normalViewPr>
  <p:slideViewPr>
    <p:cSldViewPr>
      <p:cViewPr varScale="1">
        <p:scale>
          <a:sx n="67" d="100"/>
          <a:sy n="67" d="100"/>
        </p:scale>
        <p:origin x="112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9/21/2020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62376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11"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a:solidFill>
                  <a:schemeClr val="bg1"/>
                </a:solidFill>
              </a:rPr>
              <a:t>21 September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
        <p:nvSpPr>
          <p:cNvPr id="5" name="Content Placeholder 2"/>
          <p:cNvSpPr>
            <a:spLocks noGrp="1"/>
          </p:cNvSpPr>
          <p:nvPr>
            <p:ph idx="1"/>
          </p:nvPr>
        </p:nvSpPr>
        <p:spPr>
          <a:xfrm>
            <a:off x="304800" y="1371600"/>
            <a:ext cx="8610600" cy="5105400"/>
          </a:xfrm>
        </p:spPr>
        <p:txBody>
          <a:bodyPr/>
          <a:lstStyle/>
          <a:p>
            <a:pPr algn="just"/>
            <a:r>
              <a:rPr lang="en-US" altLang="en-US" sz="1600" b="1" kern="1200" dirty="0" smtClean="0">
                <a:solidFill>
                  <a:srgbClr val="FFFFFF"/>
                </a:solidFill>
                <a:latin typeface="Arial" panose="020B0604020202020204" pitchFamily="34" charset="0"/>
                <a:cs typeface="Arial" panose="020B0604020202020204" pitchFamily="34" charset="0"/>
              </a:rPr>
              <a:t>Over the past 30 to 90 days rainfall has consistently been above-average over the Sahel, resulting in widespread flooding.  In contrast, overall, below average rainfall prevailed over the Gulf of Guinea region.  In East Africa, the western Ethiopian Highlands received much above-average rainfall.  </a:t>
            </a:r>
            <a:r>
              <a:rPr lang="en-US" altLang="en-US" sz="1600" b="1" kern="1200" dirty="0">
                <a:solidFill>
                  <a:srgbClr val="FFFFFF"/>
                </a:solidFill>
                <a:latin typeface="Arial" panose="020B0604020202020204" pitchFamily="34" charset="0"/>
                <a:cs typeface="Arial" panose="020B0604020202020204" pitchFamily="34" charset="0"/>
              </a:rPr>
              <a:t>Well above-average rainfall </a:t>
            </a:r>
            <a:r>
              <a:rPr lang="en-US" altLang="en-US" sz="1600" b="1" kern="1200" dirty="0" smtClean="0">
                <a:solidFill>
                  <a:srgbClr val="FFFFFF"/>
                </a:solidFill>
                <a:latin typeface="Arial" panose="020B0604020202020204" pitchFamily="34" charset="0"/>
                <a:cs typeface="Arial" panose="020B0604020202020204" pitchFamily="34" charset="0"/>
              </a:rPr>
              <a:t>prevailed over </a:t>
            </a:r>
            <a:r>
              <a:rPr lang="en-US" altLang="en-US" sz="1600" b="1" kern="1200" dirty="0">
                <a:solidFill>
                  <a:srgbClr val="FFFFFF"/>
                </a:solidFill>
                <a:latin typeface="Arial" panose="020B0604020202020204" pitchFamily="34" charset="0"/>
                <a:cs typeface="Arial" panose="020B0604020202020204" pitchFamily="34" charset="0"/>
              </a:rPr>
              <a:t>Central </a:t>
            </a:r>
            <a:r>
              <a:rPr lang="en-US" altLang="en-US" sz="1600" b="1" kern="1200" dirty="0" smtClean="0">
                <a:solidFill>
                  <a:srgbClr val="FFFFFF"/>
                </a:solidFill>
                <a:latin typeface="Arial" panose="020B0604020202020204" pitchFamily="34" charset="0"/>
                <a:cs typeface="Arial" panose="020B0604020202020204" pitchFamily="34" charset="0"/>
              </a:rPr>
              <a:t>Africa, except for northern Cameroon, where rainfall was below-average. </a:t>
            </a:r>
          </a:p>
          <a:p>
            <a:pPr algn="just"/>
            <a:endParaRPr lang="en-US" altLang="en-US" sz="1600" b="1" kern="1200" dirty="0" smtClean="0">
              <a:solidFill>
                <a:srgbClr val="FFFFFF"/>
              </a:solidFill>
              <a:latin typeface="Arial" panose="020B0604020202020204" pitchFamily="34" charset="0"/>
              <a:cs typeface="Arial" panose="020B0604020202020204" pitchFamily="34" charset="0"/>
            </a:endParaRPr>
          </a:p>
          <a:p>
            <a:pPr algn="just"/>
            <a:r>
              <a:rPr lang="en-US" altLang="en-US" sz="1600" b="1" kern="1200" dirty="0" smtClean="0">
                <a:solidFill>
                  <a:srgbClr val="FFFFFF"/>
                </a:solidFill>
                <a:latin typeface="Arial" panose="020B0604020202020204" pitchFamily="34" charset="0"/>
                <a:cs typeface="Arial" panose="020B0604020202020204" pitchFamily="34" charset="0"/>
              </a:rPr>
              <a:t>Over the </a:t>
            </a:r>
            <a:r>
              <a:rPr lang="en-US" altLang="en-US" sz="1600" b="1" kern="1200" dirty="0">
                <a:solidFill>
                  <a:srgbClr val="FFFFFF"/>
                </a:solidFill>
                <a:latin typeface="Arial" panose="020B0604020202020204" pitchFamily="34" charset="0"/>
                <a:cs typeface="Arial" panose="020B0604020202020204" pitchFamily="34" charset="0"/>
              </a:rPr>
              <a:t>past 7 days, </a:t>
            </a:r>
            <a:r>
              <a:rPr lang="en-US" altLang="en-US" sz="1600" b="1" kern="1200" dirty="0" smtClean="0">
                <a:solidFill>
                  <a:srgbClr val="FFFFFF"/>
                </a:solidFill>
                <a:latin typeface="Arial" panose="020B0604020202020204" pitchFamily="34" charset="0"/>
                <a:cs typeface="Arial" panose="020B0604020202020204" pitchFamily="34" charset="0"/>
              </a:rPr>
              <a:t>little rainfall eased flooding in parts of the Sahel, while areas in the Gulf of Guinea region received above-average rainfall. In </a:t>
            </a:r>
            <a:r>
              <a:rPr lang="en-US" altLang="en-US" sz="1600" b="1" kern="1200" dirty="0">
                <a:solidFill>
                  <a:srgbClr val="FFFFFF"/>
                </a:solidFill>
                <a:latin typeface="Arial" panose="020B0604020202020204" pitchFamily="34" charset="0"/>
                <a:cs typeface="Arial" panose="020B0604020202020204" pitchFamily="34" charset="0"/>
              </a:rPr>
              <a:t>East Africa, heavy downpours </a:t>
            </a:r>
            <a:r>
              <a:rPr lang="en-US" altLang="en-US" sz="1600" b="1" kern="1200" dirty="0" smtClean="0">
                <a:solidFill>
                  <a:srgbClr val="FFFFFF"/>
                </a:solidFill>
                <a:latin typeface="Arial" panose="020B0604020202020204" pitchFamily="34" charset="0"/>
                <a:cs typeface="Arial" panose="020B0604020202020204" pitchFamily="34" charset="0"/>
              </a:rPr>
              <a:t>continued </a:t>
            </a:r>
            <a:r>
              <a:rPr lang="en-US" altLang="en-US" sz="1600" b="1" kern="1200" dirty="0">
                <a:solidFill>
                  <a:srgbClr val="FFFFFF"/>
                </a:solidFill>
                <a:latin typeface="Arial" panose="020B0604020202020204" pitchFamily="34" charset="0"/>
                <a:cs typeface="Arial" panose="020B0604020202020204" pitchFamily="34" charset="0"/>
              </a:rPr>
              <a:t>to soak the western Ethiopian Highlands.  </a:t>
            </a:r>
            <a:r>
              <a:rPr lang="en-US" altLang="en-US" sz="1600" b="1" kern="1200" dirty="0" smtClean="0">
                <a:solidFill>
                  <a:srgbClr val="FFFFFF"/>
                </a:solidFill>
                <a:latin typeface="Arial" panose="020B0604020202020204" pitchFamily="34" charset="0"/>
                <a:cs typeface="Arial" panose="020B0604020202020204" pitchFamily="34" charset="0"/>
              </a:rPr>
              <a:t>Portions of </a:t>
            </a:r>
            <a:r>
              <a:rPr lang="en-US" altLang="en-US" sz="1600" b="1" kern="1200" dirty="0">
                <a:solidFill>
                  <a:srgbClr val="FFFFFF"/>
                </a:solidFill>
                <a:latin typeface="Arial" panose="020B0604020202020204" pitchFamily="34" charset="0"/>
                <a:cs typeface="Arial" panose="020B0604020202020204" pitchFamily="34" charset="0"/>
              </a:rPr>
              <a:t>Central </a:t>
            </a:r>
            <a:r>
              <a:rPr lang="en-US" altLang="en-US" sz="1600" b="1" kern="1200" dirty="0" smtClean="0">
                <a:solidFill>
                  <a:srgbClr val="FFFFFF"/>
                </a:solidFill>
                <a:latin typeface="Arial" panose="020B0604020202020204" pitchFamily="34" charset="0"/>
                <a:cs typeface="Arial" panose="020B0604020202020204" pitchFamily="34" charset="0"/>
              </a:rPr>
              <a:t>Africa received above-average rainfall.</a:t>
            </a:r>
            <a:endParaRPr lang="en-US" altLang="en-US" sz="1600" b="1" kern="1200" dirty="0">
              <a:solidFill>
                <a:srgbClr val="FFFFFF"/>
              </a:solidFill>
              <a:latin typeface="Arial" panose="020B0604020202020204" pitchFamily="34" charset="0"/>
              <a:cs typeface="Arial" panose="020B0604020202020204" pitchFamily="34" charset="0"/>
            </a:endParaRPr>
          </a:p>
          <a:p>
            <a:pPr algn="just"/>
            <a:endParaRPr lang="en-US" altLang="en-US" sz="1600" b="1" kern="1200" dirty="0">
              <a:solidFill>
                <a:srgbClr val="FFFFFF"/>
              </a:solidFill>
              <a:latin typeface="Arial" panose="020B0604020202020204" pitchFamily="34" charset="0"/>
              <a:cs typeface="Arial" panose="020B0604020202020204" pitchFamily="34" charset="0"/>
            </a:endParaRPr>
          </a:p>
          <a:p>
            <a:pPr algn="just"/>
            <a:r>
              <a:rPr lang="en-US" altLang="en-US" sz="1600" b="1" kern="1200" dirty="0" smtClean="0">
                <a:solidFill>
                  <a:srgbClr val="FFFFFF"/>
                </a:solidFill>
                <a:latin typeface="Arial" panose="020B0604020202020204" pitchFamily="34" charset="0"/>
                <a:cs typeface="Arial" panose="020B0604020202020204" pitchFamily="34" charset="0"/>
              </a:rPr>
              <a:t>The week-1 and week-2 forecasts call for an increased chanc</a:t>
            </a:r>
            <a:r>
              <a:rPr lang="en-US" altLang="en-US" sz="1600" b="1" kern="1200" dirty="0" smtClean="0">
                <a:solidFill>
                  <a:srgbClr val="FFFFFF"/>
                </a:solidFill>
                <a:latin typeface="Arial" panose="020B0604020202020204" pitchFamily="34" charset="0"/>
                <a:cs typeface="Arial" panose="020B0604020202020204" pitchFamily="34" charset="0"/>
              </a:rPr>
              <a:t>e for above-average rainfall over the northern areas of the Gulf of Guinea region and parts of Central Africa.</a:t>
            </a:r>
            <a:endParaRPr lang="en-US" altLang="en-US" sz="1800" b="1" kern="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8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3434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a:t>
            </a:r>
            <a:r>
              <a:rPr lang="en-US" altLang="en-US" b="1" dirty="0">
                <a:solidFill>
                  <a:schemeClr val="bg1"/>
                </a:solidFill>
                <a:latin typeface="Arial" panose="020B0604020202020204" pitchFamily="34" charset="0"/>
                <a:cs typeface="Arial" panose="020B0604020202020204" pitchFamily="34" charset="0"/>
              </a:rPr>
              <a:t>northern areas of Senegal and Burkina Faso received substantial rains </a:t>
            </a:r>
            <a:r>
              <a:rPr lang="en-US" altLang="en-US" b="1" dirty="0" smtClean="0">
                <a:solidFill>
                  <a:schemeClr val="bg1"/>
                </a:solidFill>
                <a:latin typeface="Arial" panose="020B0604020202020204" pitchFamily="34" charset="0"/>
                <a:cs typeface="Arial" panose="020B0604020202020204" pitchFamily="34" charset="0"/>
              </a:rPr>
              <a:t>sustaining local flooding.  However, much of the Sahel broke from the heavy rains observed over the past several weeks.  In </a:t>
            </a:r>
            <a:r>
              <a:rPr lang="en-US" altLang="en-US" b="1" dirty="0">
                <a:solidFill>
                  <a:schemeClr val="bg1"/>
                </a:solidFill>
                <a:latin typeface="Arial" panose="020B0604020202020204" pitchFamily="34" charset="0"/>
                <a:cs typeface="Arial" panose="020B0604020202020204" pitchFamily="34" charset="0"/>
              </a:rPr>
              <a:t>East Africa, heavy </a:t>
            </a:r>
            <a:r>
              <a:rPr lang="en-US" altLang="en-US" b="1" dirty="0" smtClean="0">
                <a:solidFill>
                  <a:schemeClr val="bg1"/>
                </a:solidFill>
                <a:latin typeface="Arial" panose="020B0604020202020204" pitchFamily="34" charset="0"/>
                <a:cs typeface="Arial" panose="020B0604020202020204" pitchFamily="34" charset="0"/>
              </a:rPr>
              <a:t>rains continued to pound the </a:t>
            </a:r>
            <a:r>
              <a:rPr lang="en-US" altLang="en-US" b="1" dirty="0">
                <a:solidFill>
                  <a:schemeClr val="bg1"/>
                </a:solidFill>
                <a:latin typeface="Arial" panose="020B0604020202020204" pitchFamily="34" charset="0"/>
                <a:cs typeface="Arial" panose="020B0604020202020204" pitchFamily="34" charset="0"/>
              </a:rPr>
              <a:t>western Ethiopian Highlands. </a:t>
            </a:r>
            <a:r>
              <a:rPr lang="en-US" altLang="en-US" b="1" dirty="0" smtClean="0">
                <a:solidFill>
                  <a:schemeClr val="bg1"/>
                </a:solidFill>
                <a:latin typeface="Arial" panose="020B0604020202020204" pitchFamily="34" charset="0"/>
                <a:cs typeface="Arial" panose="020B0604020202020204" pitchFamily="34" charset="0"/>
              </a:rPr>
              <a:t>Rainfall </a:t>
            </a:r>
            <a:r>
              <a:rPr lang="en-US" altLang="en-US" b="1" dirty="0">
                <a:solidFill>
                  <a:schemeClr val="bg1"/>
                </a:solidFill>
                <a:latin typeface="Arial" panose="020B0604020202020204" pitchFamily="34" charset="0"/>
                <a:cs typeface="Arial" panose="020B0604020202020204" pitchFamily="34" charset="0"/>
              </a:rPr>
              <a:t>was </a:t>
            </a:r>
            <a:r>
              <a:rPr lang="en-US" altLang="en-US" b="1" dirty="0" smtClean="0">
                <a:solidFill>
                  <a:schemeClr val="bg1"/>
                </a:solidFill>
                <a:latin typeface="Arial" panose="020B0604020202020204" pitchFamily="34" charset="0"/>
                <a:cs typeface="Arial" panose="020B0604020202020204" pitchFamily="34" charset="0"/>
              </a:rPr>
              <a:t>also well above-average </a:t>
            </a:r>
            <a:r>
              <a:rPr lang="en-US" altLang="en-US" b="1" dirty="0">
                <a:solidFill>
                  <a:schemeClr val="bg1"/>
                </a:solidFill>
                <a:latin typeface="Arial" panose="020B0604020202020204" pitchFamily="34" charset="0"/>
                <a:cs typeface="Arial" panose="020B0604020202020204" pitchFamily="34" charset="0"/>
              </a:rPr>
              <a:t>in </a:t>
            </a:r>
            <a:r>
              <a:rPr lang="en-US" altLang="en-US" b="1" dirty="0" smtClean="0">
                <a:solidFill>
                  <a:schemeClr val="bg1"/>
                </a:solidFill>
                <a:latin typeface="Arial" panose="020B0604020202020204" pitchFamily="34" charset="0"/>
                <a:cs typeface="Arial" panose="020B0604020202020204" pitchFamily="34" charset="0"/>
              </a:rPr>
              <a:t>portions of Central Africa.</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latin typeface="Arial" panose="020B0604020202020204" pitchFamily="34" charset="0"/>
              </a:rPr>
              <a:t>Week-1 </a:t>
            </a:r>
            <a:r>
              <a:rPr lang="en-US" altLang="en-US" b="1" dirty="0" smtClean="0">
                <a:solidFill>
                  <a:schemeClr val="bg1"/>
                </a:solidFill>
                <a:latin typeface="Arial" panose="020B0604020202020204" pitchFamily="34" charset="0"/>
              </a:rPr>
              <a:t>and week-2 outlooks </a:t>
            </a:r>
            <a:r>
              <a:rPr lang="en-US" altLang="en-US" b="1" dirty="0">
                <a:solidFill>
                  <a:schemeClr val="bg1"/>
                </a:solidFill>
                <a:latin typeface="Arial" panose="020B0604020202020204" pitchFamily="34" charset="0"/>
              </a:rPr>
              <a:t>call for an increased chance for above-average rainfall</a:t>
            </a:r>
            <a:r>
              <a:rPr lang="en-US" altLang="en-US" b="1" dirty="0">
                <a:solidFill>
                  <a:schemeClr val="bg1"/>
                </a:solidFill>
              </a:rPr>
              <a:t> </a:t>
            </a:r>
            <a:r>
              <a:rPr lang="en-US" altLang="en-US" b="1" dirty="0" smtClean="0">
                <a:solidFill>
                  <a:schemeClr val="bg1"/>
                </a:solidFill>
              </a:rPr>
              <a:t>over the Gulf of Guinea region and portions </a:t>
            </a:r>
            <a:r>
              <a:rPr lang="en-US" altLang="en-US" b="1" dirty="0">
                <a:solidFill>
                  <a:schemeClr val="bg1"/>
                </a:solidFill>
              </a:rPr>
              <a:t>of central Africa.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05400"/>
            <a:ext cx="8991600" cy="1421928"/>
          </a:xfrm>
          <a:prstGeom prst="rect">
            <a:avLst/>
          </a:prstGeom>
          <a:noFill/>
          <a:ln w="9525">
            <a:noFill/>
            <a:miter lim="800000"/>
            <a:headEnd/>
            <a:tailEnd/>
          </a:ln>
        </p:spPr>
        <p:txBody>
          <a:bodyPr wrap="square">
            <a:spAutoFit/>
          </a:bodyPr>
          <a:lstStyle/>
          <a:p>
            <a:pPr algn="just" eaLnBrk="1" hangingPunct="1">
              <a:lnSpc>
                <a:spcPct val="90000"/>
              </a:lnSpc>
              <a:spcBef>
                <a:spcPct val="50000"/>
              </a:spcBef>
              <a:buFontTx/>
              <a:buNone/>
            </a:pPr>
            <a:r>
              <a:rPr lang="en-US" altLang="en-US" sz="1200" b="1" dirty="0">
                <a:solidFill>
                  <a:schemeClr val="bg1"/>
                </a:solidFill>
                <a:latin typeface="Arial" panose="020B0604020202020204" pitchFamily="34" charset="0"/>
              </a:rPr>
              <a:t>During the past 90 days, </a:t>
            </a:r>
            <a:r>
              <a:rPr lang="en-US" altLang="en-US" sz="1200" b="1" dirty="0" smtClean="0">
                <a:solidFill>
                  <a:schemeClr val="bg1"/>
                </a:solidFill>
                <a:latin typeface="Arial" panose="020B0604020202020204" pitchFamily="34" charset="0"/>
              </a:rPr>
              <a:t>in West Africa, above-average </a:t>
            </a:r>
            <a:r>
              <a:rPr lang="en-US" altLang="en-US" sz="1200" b="1" dirty="0">
                <a:solidFill>
                  <a:schemeClr val="bg1"/>
                </a:solidFill>
                <a:latin typeface="Arial" panose="020B0604020202020204" pitchFamily="34" charset="0"/>
              </a:rPr>
              <a:t>rainfall was observed </a:t>
            </a:r>
            <a:r>
              <a:rPr lang="en-US" altLang="en-US" sz="1200" b="1" dirty="0" smtClean="0">
                <a:solidFill>
                  <a:schemeClr val="bg1"/>
                </a:solidFill>
                <a:latin typeface="Arial" panose="020B0604020202020204" pitchFamily="34" charset="0"/>
              </a:rPr>
              <a:t>across much of the Sahel from Senegal eastward to Chad</a:t>
            </a:r>
            <a:r>
              <a:rPr lang="en-US" altLang="en-US" sz="1200" b="1" dirty="0">
                <a:solidFill>
                  <a:schemeClr val="bg1"/>
                </a:solidFill>
                <a:latin typeface="Arial" panose="020B0604020202020204" pitchFamily="34" charset="0"/>
              </a:rPr>
              <a:t>. The border between Mali and Guinea registered rainfall amounts in the range between 700 and 1000 mm (300 mm above the mean).  In contrast, rainfall was </a:t>
            </a:r>
            <a:r>
              <a:rPr lang="en-US" altLang="en-US" sz="1200" b="1" dirty="0" smtClean="0">
                <a:solidFill>
                  <a:schemeClr val="bg1"/>
                </a:solidFill>
                <a:latin typeface="Arial" panose="020B0604020202020204" pitchFamily="34" charset="0"/>
              </a:rPr>
              <a:t>below-average </a:t>
            </a:r>
            <a:r>
              <a:rPr lang="en-US" altLang="en-US" sz="1200" b="1" dirty="0">
                <a:solidFill>
                  <a:schemeClr val="bg1"/>
                </a:solidFill>
                <a:latin typeface="Arial" panose="020B0604020202020204" pitchFamily="34" charset="0"/>
              </a:rPr>
              <a:t>over the southern areas of the Gulf of Guinea region with </a:t>
            </a:r>
            <a:r>
              <a:rPr lang="en-US" altLang="en-US" sz="1200" b="1" dirty="0" smtClean="0">
                <a:solidFill>
                  <a:schemeClr val="bg1"/>
                </a:solidFill>
                <a:latin typeface="Arial" panose="020B0604020202020204" pitchFamily="34" charset="0"/>
              </a:rPr>
              <a:t>totals </a:t>
            </a:r>
            <a:r>
              <a:rPr lang="en-US" altLang="en-US" sz="1200" b="1" dirty="0">
                <a:solidFill>
                  <a:schemeClr val="bg1"/>
                </a:solidFill>
                <a:latin typeface="Arial" panose="020B0604020202020204" pitchFamily="34" charset="0"/>
              </a:rPr>
              <a:t>ranging between 100 and 300 mm (50 to 200 mm below the mean). </a:t>
            </a:r>
            <a:r>
              <a:rPr lang="en-US" altLang="en-US" sz="1200" b="1" dirty="0" smtClean="0">
                <a:solidFill>
                  <a:schemeClr val="bg1"/>
                </a:solidFill>
                <a:latin typeface="Arial" panose="020B0604020202020204" pitchFamily="34" charset="0"/>
              </a:rPr>
              <a:t> In East Africa, the </a:t>
            </a:r>
            <a:r>
              <a:rPr lang="en-US" altLang="en-US" sz="1200" b="1" dirty="0" smtClean="0">
                <a:solidFill>
                  <a:schemeClr val="bg1"/>
                </a:solidFill>
                <a:latin typeface="Arial" panose="020B0604020202020204" pitchFamily="34" charset="0"/>
              </a:rPr>
              <a:t>heaviest amounts 1000 to 1500 mm (over 500 mm </a:t>
            </a:r>
            <a:r>
              <a:rPr lang="en-US" altLang="en-US" sz="1200" b="1" dirty="0" smtClean="0">
                <a:solidFill>
                  <a:schemeClr val="bg1"/>
                </a:solidFill>
                <a:latin typeface="Arial" panose="020B0604020202020204" pitchFamily="34" charset="0"/>
              </a:rPr>
              <a:t>above the mean) occurred </a:t>
            </a:r>
            <a:r>
              <a:rPr lang="en-US" altLang="en-US" sz="1200" b="1" dirty="0">
                <a:solidFill>
                  <a:schemeClr val="bg1"/>
                </a:solidFill>
                <a:latin typeface="Arial" panose="020B0604020202020204" pitchFamily="34" charset="0"/>
              </a:rPr>
              <a:t>over the </a:t>
            </a:r>
            <a:r>
              <a:rPr lang="en-US" altLang="en-US" sz="1200" b="1" dirty="0" smtClean="0">
                <a:solidFill>
                  <a:schemeClr val="bg1"/>
                </a:solidFill>
                <a:latin typeface="Arial" panose="020B0604020202020204" pitchFamily="34" charset="0"/>
              </a:rPr>
              <a:t>Ethiopian Highlands.  Well above-average rainfall (over 300 mm above the mean) was also observed in portions of southern Sudan. Rainfall was much above-average over Central Africa from southern Chad southward to the northern two-third of DRC.  Rainfall was locally below-average over southeastern DRC.  </a:t>
            </a:r>
            <a:endParaRPr lang="en-US" altLang="en-US" sz="1200" b="1" dirty="0">
              <a:solidFill>
                <a:schemeClr val="bg1"/>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05400"/>
            <a:ext cx="8991600" cy="1255728"/>
          </a:xfrm>
          <a:prstGeom prst="rect">
            <a:avLst/>
          </a:prstGeom>
          <a:noFill/>
          <a:ln w="9525">
            <a:noFill/>
            <a:miter lim="800000"/>
            <a:headEnd/>
            <a:tailEnd/>
          </a:ln>
        </p:spPr>
        <p:txBody>
          <a:bodyPr wrap="square">
            <a:spAutoFit/>
          </a:bodyPr>
          <a:lstStyle/>
          <a:p>
            <a:pPr algn="just" eaLnBrk="1" hangingPunct="1">
              <a:lnSpc>
                <a:spcPct val="90000"/>
              </a:lnSpc>
              <a:spcBef>
                <a:spcPct val="50000"/>
              </a:spcBef>
              <a:buFontTx/>
              <a:buNone/>
            </a:pPr>
            <a:r>
              <a:rPr lang="en-US" altLang="en-US" sz="1200" b="1" dirty="0">
                <a:solidFill>
                  <a:schemeClr val="bg1"/>
                </a:solidFill>
                <a:latin typeface="Arial" panose="020B0604020202020204" pitchFamily="34" charset="0"/>
              </a:rPr>
              <a:t>During the past 30 days, above-average rainfall </a:t>
            </a:r>
            <a:r>
              <a:rPr lang="en-US" altLang="en-US" sz="1200" b="1" dirty="0" smtClean="0">
                <a:solidFill>
                  <a:schemeClr val="bg1"/>
                </a:solidFill>
                <a:latin typeface="Arial" panose="020B0604020202020204" pitchFamily="34" charset="0"/>
              </a:rPr>
              <a:t>prevailed over much of West Africa in the areas including the Sahel and the western Gulf of Guinea region, where totals exceeded 500 mm in the northern areas of Guinea.  Local areas in western Sahel registered rainfall more than 300 mm above the mean.  The exceptions were portions of the Gulf of Guinea region, where pockets in Ghana and Nigeria received about 100 mm (50 to 100 mm below the mean).  In East Africa, moisture surpluses prevailed over the Ethiopian Highlands and southern Sudan.  Rainfall was also above-average across much of Central Africa, except for northern Cameroon, where amounts were less than 300 mm (about 50 to 100 mm below the mean).</a:t>
            </a:r>
            <a:endParaRPr lang="en-US" altLang="en-US" sz="1200" b="1" dirty="0">
              <a:solidFill>
                <a:schemeClr val="bg1"/>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366748"/>
            <a:ext cx="8991600" cy="10895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latin typeface="Arial" panose="020B0604020202020204" pitchFamily="34" charset="0"/>
              </a:rPr>
              <a:t>During the past 7 days, </a:t>
            </a:r>
            <a:r>
              <a:rPr lang="en-US" altLang="en-US" sz="1200" b="1" dirty="0" smtClean="0">
                <a:solidFill>
                  <a:schemeClr val="bg1"/>
                </a:solidFill>
                <a:latin typeface="Arial" panose="020B0604020202020204" pitchFamily="34" charset="0"/>
              </a:rPr>
              <a:t>rainfall tapered off quite a bit over the Sahel and overall, average conditions prevailed.  The border between Senegal and Mali registered less than 50 mm (about 50 mm below the mean).  However, the northern areas of Senegal and Burkina Faso received substantial rains with totals exceeding 100 mm (about 50 mm above the mean).  Rainfall was near average across much of the Gulf of Guinea region.  In East Africa, heavy downpours (over 300 mm, about 50 mm above th</a:t>
            </a:r>
            <a:r>
              <a:rPr lang="en-US" altLang="en-US" sz="1200" b="1" dirty="0" smtClean="0">
                <a:solidFill>
                  <a:schemeClr val="bg1"/>
                </a:solidFill>
                <a:latin typeface="Arial" panose="020B0604020202020204" pitchFamily="34" charset="0"/>
              </a:rPr>
              <a:t>e mean) continued to soak the western Ethiopian Highlands.  In Central Africa, rainfall was above-average in the areas encompassing Cameroon and southern Chad, and below-average in eastern DRC.</a:t>
            </a:r>
            <a:endParaRPr lang="en-US" altLang="en-US" sz="12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757130"/>
          </a:xfrm>
          <a:prstGeom prst="rect">
            <a:avLst/>
          </a:prstGeom>
          <a:noFill/>
          <a:ln w="9525">
            <a:noFill/>
            <a:miter lim="800000"/>
            <a:headEnd/>
            <a:tailEnd/>
          </a:ln>
        </p:spPr>
        <p:txBody>
          <a:bodyPr wrap="square">
            <a:spAutoFit/>
          </a:bodyPr>
          <a:lstStyle/>
          <a:p>
            <a:pPr eaLnBrk="1" hangingPunct="1">
              <a:lnSpc>
                <a:spcPct val="90000"/>
              </a:lnSpc>
              <a:spcBef>
                <a:spcPct val="50000"/>
              </a:spcBef>
              <a:buFontTx/>
              <a:buNone/>
            </a:pPr>
            <a:r>
              <a:rPr lang="en-US" altLang="en-US" sz="1200" b="1" dirty="0" smtClean="0">
                <a:solidFill>
                  <a:schemeClr val="bg1"/>
                </a:solidFill>
                <a:latin typeface="Arial" panose="020B0604020202020204" pitchFamily="34" charset="0"/>
              </a:rPr>
              <a:t>At low-level, easterly wind anomalies across the Sahel converged with westerly wind anomalies from the East Atlantic onto coastal West Africa.  Northeasterly wind anomalies prevailed over East Africa.  At upper level, the Mascarene High Pressure System extended farther to the north to reach equatorial East Africa.  Easterly wind anomalies prevailed in West Africa north of the Sahel. </a:t>
            </a:r>
            <a:endParaRPr lang="en-US" altLang="en-US" sz="1200" b="1" dirty="0">
              <a:solidFill>
                <a:schemeClr val="bg1"/>
              </a:solidFill>
              <a:latin typeface="Arial" panose="020B0604020202020204" pitchFamily="34" charset="0"/>
            </a:endParaRPr>
          </a:p>
        </p:txBody>
      </p:sp>
      <p:sp>
        <p:nvSpPr>
          <p:cNvPr id="12" name="Oval 11">
            <a:extLst>
              <a:ext uri="{FF2B5EF4-FFF2-40B4-BE49-F238E27FC236}">
                <a16:creationId xmlns:a16="http://schemas.microsoft.com/office/drawing/2014/main" id="{5725B909-103A-084D-B676-8125A385D226}"/>
              </a:ext>
            </a:extLst>
          </p:cNvPr>
          <p:cNvSpPr/>
          <p:nvPr/>
        </p:nvSpPr>
        <p:spPr>
          <a:xfrm rot="5041233">
            <a:off x="1609124" y="2064905"/>
            <a:ext cx="596426" cy="1627799"/>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Text Box 8">
            <a:extLst>
              <a:ext uri="{FF2B5EF4-FFF2-40B4-BE49-F238E27FC236}">
                <a16:creationId xmlns:a16="http://schemas.microsoft.com/office/drawing/2014/main" id="{81C3450E-93D1-4548-B931-51CA97394003}"/>
              </a:ext>
            </a:extLst>
          </p:cNvPr>
          <p:cNvSpPr txBox="1">
            <a:spLocks noChangeArrowheads="1"/>
          </p:cNvSpPr>
          <p:nvPr/>
        </p:nvSpPr>
        <p:spPr bwMode="auto">
          <a:xfrm>
            <a:off x="0" y="6073775"/>
            <a:ext cx="905827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a:t>
            </a:r>
            <a:r>
              <a:rPr lang="en-US" altLang="en-US" sz="1200" b="1" dirty="0" smtClean="0">
                <a:solidFill>
                  <a:schemeClr val="bg1"/>
                </a:solidFill>
                <a:latin typeface="Arial" charset="0"/>
                <a:cs typeface="+mn-cs"/>
              </a:rPr>
              <a:t>indicated </a:t>
            </a:r>
            <a:r>
              <a:rPr lang="en-US" altLang="en-US" sz="1200" b="1" dirty="0" smtClean="0">
                <a:solidFill>
                  <a:schemeClr val="bg1"/>
                </a:solidFill>
                <a:latin typeface="Arial" charset="0"/>
                <a:cs typeface="+mn-cs"/>
              </a:rPr>
              <a:t>that </a:t>
            </a:r>
            <a:r>
              <a:rPr lang="en-US" altLang="en-US" sz="1200" b="1" dirty="0" smtClean="0">
                <a:solidFill>
                  <a:schemeClr val="bg1"/>
                </a:solidFill>
                <a:latin typeface="Arial" charset="0"/>
                <a:cs typeface="+mn-cs"/>
              </a:rPr>
              <a:t>moisture surpluses continued over </a:t>
            </a:r>
            <a:r>
              <a:rPr lang="en-US" altLang="en-US" sz="1200" b="1" dirty="0">
                <a:solidFill>
                  <a:schemeClr val="bg1"/>
                </a:solidFill>
                <a:latin typeface="Arial" charset="0"/>
                <a:cs typeface="+mn-cs"/>
              </a:rPr>
              <a:t>the far western West Africa (bottom left) </a:t>
            </a:r>
            <a:r>
              <a:rPr lang="en-US" altLang="en-US" sz="1200" b="1" dirty="0">
                <a:solidFill>
                  <a:schemeClr val="bg1"/>
                </a:solidFill>
                <a:latin typeface="Arial" charset="0"/>
              </a:rPr>
              <a:t>and Ethiopia (top right)</a:t>
            </a:r>
            <a:r>
              <a:rPr lang="en-US" altLang="en-US" sz="1200" b="1" dirty="0">
                <a:solidFill>
                  <a:schemeClr val="bg1"/>
                </a:solidFill>
                <a:latin typeface="Arial" charset="0"/>
                <a:cs typeface="+mn-cs"/>
              </a:rPr>
              <a:t>. The rainfall time series (</a:t>
            </a:r>
            <a:r>
              <a:rPr lang="en-US" altLang="en-US" sz="1200" b="1" dirty="0">
                <a:solidFill>
                  <a:schemeClr val="bg1"/>
                </a:solidFill>
                <a:latin typeface="Arial" charset="0"/>
              </a:rPr>
              <a:t>bottom right)</a:t>
            </a:r>
            <a:r>
              <a:rPr lang="en-US" altLang="en-US" sz="1200" b="1" dirty="0">
                <a:solidFill>
                  <a:schemeClr val="bg1"/>
                </a:solidFill>
                <a:latin typeface="Arial" charset="0"/>
                <a:cs typeface="+mn-cs"/>
              </a:rPr>
              <a:t> revealed </a:t>
            </a:r>
            <a:r>
              <a:rPr lang="en-US" altLang="en-US" sz="1200" b="1" dirty="0" smtClean="0">
                <a:solidFill>
                  <a:schemeClr val="bg1"/>
                </a:solidFill>
                <a:latin typeface="Arial" charset="0"/>
                <a:cs typeface="+mn-cs"/>
              </a:rPr>
              <a:t>a break in the dry spell observed during the past several weeks </a:t>
            </a:r>
            <a:r>
              <a:rPr lang="en-US" altLang="en-US" sz="1200" b="1" dirty="0">
                <a:solidFill>
                  <a:schemeClr val="bg1"/>
                </a:solidFill>
                <a:latin typeface="Arial" charset="0"/>
                <a:cs typeface="+mn-cs"/>
              </a:rPr>
              <a:t>w</a:t>
            </a:r>
            <a:r>
              <a:rPr lang="en-US" altLang="en-US" sz="1200" b="1" dirty="0" smtClean="0">
                <a:solidFill>
                  <a:schemeClr val="bg1"/>
                </a:solidFill>
                <a:latin typeface="Arial" charset="0"/>
                <a:cs typeface="+mn-cs"/>
              </a:rPr>
              <a:t>ith a return of the rains in recent days.  </a:t>
            </a:r>
            <a:endParaRPr lang="en-US" altLang="en-US" sz="1200" b="1" dirty="0">
              <a:solidFill>
                <a:schemeClr val="bg1"/>
              </a:solidFill>
              <a:latin typeface="Arial" charset="0"/>
              <a:cs typeface="+mn-cs"/>
            </a:endParaRPr>
          </a:p>
        </p:txBody>
      </p:sp>
      <p:pic>
        <p:nvPicPr>
          <p:cNvPr id="9225" name="Picture 13">
            <a:extLst>
              <a:ext uri="{FF2B5EF4-FFF2-40B4-BE49-F238E27FC236}">
                <a16:creationId xmlns:a16="http://schemas.microsoft.com/office/drawing/2014/main" id="{1AC17F70-5FC2-9744-A5BC-7DEADF9480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57200" y="3462338"/>
            <a:ext cx="344805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a:extLst>
              <a:ext uri="{FF2B5EF4-FFF2-40B4-BE49-F238E27FC236}">
                <a16:creationId xmlns:a16="http://schemas.microsoft.com/office/drawing/2014/main" id="{DE9F32B5-2027-FE41-BB3B-C98438CB30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862513" y="3462338"/>
            <a:ext cx="3386136"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7">
            <a:extLst>
              <a:ext uri="{FF2B5EF4-FFF2-40B4-BE49-F238E27FC236}">
                <a16:creationId xmlns:a16="http://schemas.microsoft.com/office/drawing/2014/main" id="{3E566A53-E54E-B04E-8587-D06E715902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862513" y="566738"/>
            <a:ext cx="3386136"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H="1">
            <a:off x="643218" y="1447800"/>
            <a:ext cx="1109381" cy="2223423"/>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a:off x="2362200" y="1676399"/>
            <a:ext cx="2838450" cy="1981201"/>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V="1">
            <a:off x="3810000" y="620710"/>
            <a:ext cx="1287556" cy="10445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2621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60551" y="1524000"/>
            <a:ext cx="385554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22 – 28 September, 2020</a:t>
            </a:r>
            <a:endParaRPr lang="en-US" altLang="en-US" dirty="0"/>
          </a:p>
        </p:txBody>
      </p:sp>
      <p:sp>
        <p:nvSpPr>
          <p:cNvPr id="22535" name="TextBox 10"/>
          <p:cNvSpPr txBox="1">
            <a:spLocks noChangeArrowheads="1"/>
          </p:cNvSpPr>
          <p:nvPr/>
        </p:nvSpPr>
        <p:spPr bwMode="auto">
          <a:xfrm>
            <a:off x="4751604" y="1524000"/>
            <a:ext cx="3776227"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29 – 05 October, 2020</a:t>
            </a:r>
            <a:endParaRPr lang="en-US" altLang="en-US" dirty="0"/>
          </a:p>
        </p:txBody>
      </p:sp>
      <p:sp>
        <p:nvSpPr>
          <p:cNvPr id="2" name="Rectangle 1">
            <a:extLst>
              <a:ext uri="{FF2B5EF4-FFF2-40B4-BE49-F238E27FC236}">
                <a16:creationId xmlns:a16="http://schemas.microsoft.com/office/drawing/2014/main" id="{50D29836-97F4-1E4F-920A-FF425BE1C7EA}"/>
              </a:ext>
            </a:extLst>
          </p:cNvPr>
          <p:cNvSpPr/>
          <p:nvPr/>
        </p:nvSpPr>
        <p:spPr>
          <a:xfrm>
            <a:off x="76200" y="5257800"/>
            <a:ext cx="8991600" cy="646331"/>
          </a:xfrm>
          <a:prstGeom prst="rect">
            <a:avLst/>
          </a:prstGeom>
        </p:spPr>
        <p:txBody>
          <a:bodyPr wrap="square">
            <a:spAutoFit/>
          </a:bodyPr>
          <a:lstStyle/>
          <a:p>
            <a:pPr eaLnBrk="1" hangingPunct="1"/>
            <a:r>
              <a:rPr lang="en-US" altLang="en-US" sz="1200" b="1" dirty="0">
                <a:solidFill>
                  <a:schemeClr val="bg1"/>
                </a:solidFill>
                <a:latin typeface="Arial" panose="020B0604020202020204" pitchFamily="34" charset="0"/>
              </a:rPr>
              <a:t>For week-1 (left panel), and week-2 (right panel),</a:t>
            </a:r>
            <a:r>
              <a:rPr lang="en-US" altLang="en-US" sz="1200" b="1" dirty="0">
                <a:solidFill>
                  <a:schemeClr val="bg1"/>
                </a:solidFill>
              </a:rPr>
              <a:t> the NCEP GEFS</a:t>
            </a:r>
            <a:r>
              <a:rPr lang="en-US" altLang="en-US" sz="1200" b="1" dirty="0">
                <a:solidFill>
                  <a:schemeClr val="bg1"/>
                </a:solidFill>
                <a:latin typeface="Arial" panose="020B0604020202020204" pitchFamily="34" charset="0"/>
              </a:rPr>
              <a:t> forecasts suggest an increased chance for weekly rainfall totals to exceed 50mm across portions of the Gulf of Guinea, parts of </a:t>
            </a:r>
            <a:r>
              <a:rPr lang="en-US" altLang="en-US" sz="1200" b="1" dirty="0">
                <a:solidFill>
                  <a:schemeClr val="bg1"/>
                </a:solidFill>
              </a:rPr>
              <a:t>Central Africa</a:t>
            </a:r>
            <a:r>
              <a:rPr lang="en-US" altLang="en-US" sz="1200" b="1" dirty="0">
                <a:solidFill>
                  <a:schemeClr val="bg1"/>
                </a:solidFill>
                <a:latin typeface="Arial" panose="020B0604020202020204" pitchFamily="34" charset="0"/>
              </a:rPr>
              <a:t>, and local areas in western Ethiopia.</a:t>
            </a:r>
          </a:p>
        </p:txBody>
      </p: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181450</TotalTime>
  <Words>937</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9267</cp:revision>
  <cp:lastPrinted>2018-07-09T15:13:07Z</cp:lastPrinted>
  <dcterms:created xsi:type="dcterms:W3CDTF">2001-08-31T10:39:36Z</dcterms:created>
  <dcterms:modified xsi:type="dcterms:W3CDTF">2020-09-21T12:23:55Z</dcterms:modified>
</cp:coreProperties>
</file>