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8" autoAdjust="0"/>
    <p:restoredTop sz="90814" autoAdjust="0"/>
  </p:normalViewPr>
  <p:slideViewPr>
    <p:cSldViewPr>
      <p:cViewPr>
        <p:scale>
          <a:sx n="100" d="100"/>
          <a:sy n="100" d="100"/>
        </p:scale>
        <p:origin x="399" y="-15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8/17/2020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204"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17 </a:t>
            </a:r>
            <a:r>
              <a:rPr lang="en-US" altLang="en-US" sz="2800" b="1" dirty="0" smtClean="0">
                <a:solidFill>
                  <a:schemeClr val="bg1"/>
                </a:solidFill>
              </a:rPr>
              <a:t>August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18 </a:t>
            </a:r>
            <a:r>
              <a:rPr lang="en-US" altLang="en-US" b="1" dirty="0">
                <a:solidFill>
                  <a:srgbClr val="FFFF00"/>
                </a:solidFill>
              </a:rPr>
              <a:t>– </a:t>
            </a:r>
            <a:r>
              <a:rPr lang="en-US" altLang="en-US" b="1" dirty="0" smtClean="0">
                <a:solidFill>
                  <a:srgbClr val="FFFF00"/>
                </a:solidFill>
              </a:rPr>
              <a:t>24 </a:t>
            </a:r>
            <a:r>
              <a:rPr lang="en-US" altLang="en-US" b="1" dirty="0">
                <a:solidFill>
                  <a:srgbClr val="FFFF00"/>
                </a:solidFill>
              </a:rPr>
              <a:t>August, 2020</a:t>
            </a:r>
          </a:p>
        </p:txBody>
      </p:sp>
      <p:sp>
        <p:nvSpPr>
          <p:cNvPr id="8" name="Text Box 8"/>
          <p:cNvSpPr txBox="1">
            <a:spLocks noChangeArrowheads="1"/>
          </p:cNvSpPr>
          <p:nvPr/>
        </p:nvSpPr>
        <p:spPr bwMode="auto">
          <a:xfrm>
            <a:off x="3609975" y="1752600"/>
            <a:ext cx="5349875" cy="341632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parts of southern Mauritania, Senegal, Gambia, Guinea-Bissau, and southwestern Mali: </a:t>
            </a:r>
            <a:r>
              <a:rPr lang="en-US" altLang="en-US" sz="1200" b="1" dirty="0">
                <a:solidFill>
                  <a:schemeClr val="bg1"/>
                </a:solidFill>
                <a:latin typeface="Arial" charset="0"/>
              </a:rPr>
              <a:t>An area of anomalous upper-level convergence is expected to suppress rainfall in the region</a:t>
            </a:r>
            <a:r>
              <a:rPr lang="en-US" altLang="en-US" sz="1200" b="1" dirty="0" smtClean="0">
                <a:solidFill>
                  <a:schemeClr val="bg1"/>
                </a:solidFill>
                <a:latin typeface="Arial" charset="0"/>
              </a:rPr>
              <a:t>. </a:t>
            </a:r>
            <a:r>
              <a:rPr lang="en-US" altLang="en-US" sz="1200" b="1" dirty="0">
                <a:solidFill>
                  <a:srgbClr val="FFFF00"/>
                </a:solidFill>
                <a:latin typeface="Arial" charset="0"/>
              </a:rPr>
              <a:t>Confidence: Moderate</a:t>
            </a:r>
          </a:p>
          <a:p>
            <a:pPr algn="just">
              <a:spcBef>
                <a:spcPct val="0"/>
              </a:spcBef>
              <a:buFontTx/>
              <a:buAutoNum type="arabicPeriod"/>
              <a:defRPr/>
            </a:pPr>
            <a:endParaRPr lang="en-US" altLang="en-US" sz="1200" b="1" dirty="0">
              <a:solidFill>
                <a:srgbClr val="FFFF00"/>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Guinea, Sierra Leone, southern Mali, northern Cote d'Ivoire and Burkina Faso: </a:t>
            </a:r>
            <a:r>
              <a:rPr lang="en-US" altLang="en-US" sz="1200" b="1" dirty="0">
                <a:solidFill>
                  <a:schemeClr val="bg1"/>
                </a:solidFill>
                <a:latin typeface="Arial" charset="0"/>
              </a:rPr>
              <a:t>An area anomalous lower-level convergence and upper-level divergence is expected to enhance rainfall in the region</a:t>
            </a:r>
            <a:r>
              <a:rPr lang="en-US" altLang="en-US" sz="1200" b="1" dirty="0" smtClean="0">
                <a:solidFill>
                  <a:schemeClr val="bg1"/>
                </a:solidFill>
                <a:latin typeface="Arial" charset="0"/>
              </a:rPr>
              <a:t>. </a:t>
            </a:r>
            <a:r>
              <a:rPr lang="en-US" altLang="en-US" sz="1200" b="1" dirty="0">
                <a:solidFill>
                  <a:srgbClr val="FFFF00"/>
                </a:solidFill>
                <a:latin typeface="Arial" charset="0"/>
              </a:rPr>
              <a:t>Confidence: Moderate</a:t>
            </a:r>
          </a:p>
          <a:p>
            <a:pPr algn="just">
              <a:spcBef>
                <a:spcPct val="0"/>
              </a:spcBef>
              <a:buFontTx/>
              <a:buAutoNum type="arabicPeriod"/>
              <a:defRPr/>
            </a:pPr>
            <a:endParaRPr lang="en-US" altLang="en-US" sz="1200" b="1"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across eastern Liberia, much of Cote d'Ivoire, Ghana, Togo, Benin and southwestern Nigeria: </a:t>
            </a:r>
            <a:r>
              <a:rPr lang="en-US" altLang="en-US" sz="1200" b="1" dirty="0">
                <a:solidFill>
                  <a:schemeClr val="bg1"/>
                </a:solidFill>
                <a:latin typeface="Arial" charset="0"/>
              </a:rPr>
              <a:t>An area of anomalous upper-level convergence is expected to suppress rainfall in the region</a:t>
            </a:r>
            <a:r>
              <a:rPr lang="en-US" altLang="en-US" sz="1200" b="1" dirty="0" smtClean="0">
                <a:solidFill>
                  <a:schemeClr val="bg1"/>
                </a:solidFill>
                <a:latin typeface="Arial" charset="0"/>
              </a:rPr>
              <a:t>. </a:t>
            </a:r>
            <a:r>
              <a:rPr lang="en-US" altLang="en-US" sz="1200" b="1" dirty="0">
                <a:solidFill>
                  <a:srgbClr val="FFFF00"/>
                </a:solidFill>
                <a:latin typeface="Arial" charset="0"/>
              </a:rPr>
              <a:t>Confidence: Moderate</a:t>
            </a:r>
          </a:p>
          <a:p>
            <a:pPr algn="just">
              <a:spcBef>
                <a:spcPct val="0"/>
              </a:spcBef>
              <a:buFontTx/>
              <a:buAutoNum type="arabicPeriod"/>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25 </a:t>
            </a:r>
            <a:r>
              <a:rPr lang="en-US" altLang="en-US" b="1" dirty="0" smtClean="0">
                <a:solidFill>
                  <a:srgbClr val="FFFF00"/>
                </a:solidFill>
              </a:rPr>
              <a:t>– </a:t>
            </a:r>
            <a:r>
              <a:rPr lang="en-US" altLang="en-US" b="1" dirty="0" smtClean="0">
                <a:solidFill>
                  <a:srgbClr val="FFFF00"/>
                </a:solidFill>
              </a:rPr>
              <a:t>31 </a:t>
            </a:r>
            <a:r>
              <a:rPr lang="en-US" altLang="en-US" b="1" dirty="0" smtClean="0">
                <a:solidFill>
                  <a:srgbClr val="FFFF00"/>
                </a:solidFill>
              </a:rPr>
              <a:t>August, </a:t>
            </a:r>
            <a:r>
              <a:rPr lang="en-US" altLang="en-US" b="1" dirty="0">
                <a:solidFill>
                  <a:srgbClr val="FFFF00"/>
                </a:solidFill>
              </a:rPr>
              <a:t>2020</a:t>
            </a:r>
          </a:p>
        </p:txBody>
      </p:sp>
      <p:sp>
        <p:nvSpPr>
          <p:cNvPr id="9" name="Text Box 8"/>
          <p:cNvSpPr txBox="1">
            <a:spLocks noChangeArrowheads="1"/>
          </p:cNvSpPr>
          <p:nvPr/>
        </p:nvSpPr>
        <p:spPr bwMode="auto">
          <a:xfrm>
            <a:off x="3573462" y="1697038"/>
            <a:ext cx="5349875" cy="489364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southern Senegal, Gambia, Guinea-Bissau, Guinea, Sierra Leone, southern Mali, Burkina Faso, southern Niger, parts of northern Nigeria, Chad and western Sudan: </a:t>
            </a:r>
            <a:r>
              <a:rPr lang="en-US" altLang="en-US" sz="1200" b="1" dirty="0">
                <a:solidFill>
                  <a:schemeClr val="bg1"/>
                </a:solidFill>
                <a:latin typeface="Arial" charset="0"/>
              </a:rPr>
              <a:t>An area of anomalous lower-level convergence and upper-level divergence is expected to enhance rainfall in the region. </a:t>
            </a:r>
            <a:r>
              <a:rPr lang="en-US" altLang="en-US" sz="1200" b="1" dirty="0">
                <a:solidFill>
                  <a:srgbClr val="FFFF00"/>
                </a:solidFill>
                <a:latin typeface="Arial" charset="0"/>
              </a:rPr>
              <a:t>Confidence: Moderate</a:t>
            </a:r>
            <a:endParaRPr lang="en-US" altLang="en-US" sz="1200" b="1" dirty="0" smtClean="0">
              <a:solidFill>
                <a:schemeClr val="bg1"/>
              </a:solidFill>
              <a:latin typeface="Arial" charset="0"/>
            </a:endParaRPr>
          </a:p>
          <a:p>
            <a:pPr algn="just">
              <a:spcBef>
                <a:spcPct val="0"/>
              </a:spcBef>
              <a:buFontTx/>
              <a:buAutoNum type="arabicPeriod"/>
              <a:defRPr/>
            </a:pPr>
            <a:endParaRPr lang="en-US" altLang="en-US" sz="1200" b="1" dirty="0">
              <a:solidFill>
                <a:srgbClr val="FFFF00"/>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eastern Liberia, Cote d'Ivoire, southern Ghana, southern Togo and southern Benin: </a:t>
            </a:r>
            <a:r>
              <a:rPr lang="en-US" altLang="en-US" sz="1200" b="1" dirty="0">
                <a:solidFill>
                  <a:schemeClr val="bg1"/>
                </a:solidFill>
                <a:latin typeface="Arial" charset="0"/>
              </a:rPr>
              <a:t>An area of anomalous upper-level convergence is expected to suppress rainfall in the region</a:t>
            </a:r>
            <a:r>
              <a:rPr lang="en-US" altLang="en-US" sz="1200" b="1" dirty="0" smtClean="0">
                <a:solidFill>
                  <a:schemeClr val="bg1"/>
                </a:solidFill>
                <a:latin typeface="Arial" charset="0"/>
              </a:rPr>
              <a:t>.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p>
          <a:p>
            <a:pPr algn="just">
              <a:spcBef>
                <a:spcPct val="0"/>
              </a:spcBef>
              <a:buFontTx/>
              <a:buAutoNum type="arabicPeriod"/>
              <a:defRPr/>
            </a:pPr>
            <a:endParaRPr lang="en-US" altLang="en-US" sz="1200" b="1" dirty="0">
              <a:solidFill>
                <a:srgbClr val="FFFF00"/>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eastern Nigeria, parts of Cameroon, western CAR, Equatorial Guinea, Gabon and northern Congo: </a:t>
            </a:r>
            <a:r>
              <a:rPr lang="en-US" altLang="en-US" sz="1200" b="1" dirty="0">
                <a:solidFill>
                  <a:schemeClr val="bg1"/>
                </a:solidFill>
                <a:latin typeface="Arial" charset="0"/>
              </a:rPr>
              <a:t>An area of anomalous upper-level divergence combined with the projected phase of the MJO is expected to enhance rainfall in the </a:t>
            </a:r>
            <a:r>
              <a:rPr lang="en-US" altLang="en-US" sz="1200" b="1" dirty="0" smtClean="0">
                <a:solidFill>
                  <a:schemeClr val="bg1"/>
                </a:solidFill>
                <a:latin typeface="Arial" charset="0"/>
              </a:rPr>
              <a:t>region.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p>
          <a:p>
            <a:pPr algn="just">
              <a:spcBef>
                <a:spcPct val="0"/>
              </a:spcBef>
              <a:buFontTx/>
              <a:buAutoNum type="arabicPeriod"/>
              <a:defRPr/>
            </a:pPr>
            <a:endParaRPr lang="en-US" altLang="en-US" sz="1200" b="1" dirty="0">
              <a:solidFill>
                <a:srgbClr val="FFFF00"/>
              </a:solidFill>
              <a:latin typeface="Arial" charset="0"/>
            </a:endParaRPr>
          </a:p>
          <a:p>
            <a:pPr algn="just">
              <a:spcBef>
                <a:spcPct val="0"/>
              </a:spcBef>
              <a:buFontTx/>
              <a:buAutoNum type="arabicPeriod"/>
              <a:defRPr/>
            </a:pPr>
            <a:r>
              <a:rPr lang="en-US" altLang="en-US" sz="1200" b="1" dirty="0">
                <a:solidFill>
                  <a:srgbClr val="FFFF00"/>
                </a:solidFill>
                <a:latin typeface="Arial" charset="0"/>
              </a:rPr>
              <a:t>There is an increased chance for above-average rainfall across eastern Nigeria, southern Chad, northern Cameroon, CAR, northern DRC, southwestern Sudan and western South Sudan: </a:t>
            </a:r>
            <a:r>
              <a:rPr lang="en-US" altLang="en-US" sz="1200" b="1" dirty="0">
                <a:solidFill>
                  <a:schemeClr val="bg1"/>
                </a:solidFill>
                <a:latin typeface="Arial" charset="0"/>
              </a:rPr>
              <a:t>An area of anomalous lower-level convergence and upper-level divergence is expected to enhance rainfall in the region. </a:t>
            </a:r>
            <a:r>
              <a:rPr lang="en-US" altLang="en-US" sz="1200" b="1" dirty="0">
                <a:solidFill>
                  <a:srgbClr val="FFFF00"/>
                </a:solidFill>
                <a:latin typeface="Arial" charset="0"/>
              </a:rPr>
              <a:t>Confidence: Moderate</a:t>
            </a:r>
          </a:p>
          <a:p>
            <a:pPr algn="just">
              <a:spcBef>
                <a:spcPct val="0"/>
              </a:spcBef>
              <a:buFontTx/>
              <a:buAutoNum type="arabicPeriod"/>
              <a:defRPr/>
            </a:pPr>
            <a:endParaRPr lang="en-US" altLang="en-US" sz="1200" b="1" dirty="0">
              <a:solidFill>
                <a:schemeClr val="bg1"/>
              </a:solidFill>
              <a:latin typeface="Arial" charset="0"/>
            </a:endParaRPr>
          </a:p>
          <a:p>
            <a:pPr algn="just">
              <a:spcBef>
                <a:spcPct val="0"/>
              </a:spcBef>
              <a:buFontTx/>
              <a:buAutoNum type="arabicPeriod"/>
              <a:defRPr/>
            </a:pPr>
            <a:endParaRPr lang="en-US" altLang="en-US" sz="12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320041"/>
            <a:ext cx="8839200" cy="4752198"/>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local areas in Mauritania and Senegal, western Mali, northern Guinea, Burkina Faso, local areas in northern Nigeria and Niger, many parts of Chad, central and eastern CAR, southern Sudan, northern DRC, many parts of South Sudan, Uganda, southwestern Kenya, and southern Ethiopia</a:t>
            </a:r>
            <a:r>
              <a:rPr lang="en-US" altLang="en-US" sz="1200" b="1" dirty="0" smtClean="0">
                <a:solidFill>
                  <a:schemeClr val="bg1"/>
                </a:solidFill>
              </a:rPr>
              <a:t>. Below-average </a:t>
            </a:r>
            <a:r>
              <a:rPr lang="en-US" altLang="en-US" sz="1200" b="1" dirty="0">
                <a:solidFill>
                  <a:schemeClr val="bg1"/>
                </a:solidFill>
              </a:rPr>
              <a:t>rainfall was observed over southern Mauritania, much of Senegal, local areas in Guinea, Sierra Leone, Liberia, central Mali, Cote d’Ivoire, Ghana, western and southern Niger, much of Nigeria, Cameroon, western CAR, central Chad, and northeastern Ethiopia.</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local areas in Mauritania, Senegal, Guinea, Mali, parts of Burkina Faso, local areas in Niger, northern Nigeria, much of Chad, local areas in northern Cameroon, much of CAR, Sudan, South Sudan, northern DRC, Eritrea, and many parts of Ethiopia</a:t>
            </a:r>
            <a:r>
              <a:rPr lang="en-US" altLang="en-US" sz="1180" b="1" dirty="0" smtClean="0">
                <a:solidFill>
                  <a:schemeClr val="bg1"/>
                </a:solidFill>
              </a:rPr>
              <a:t>. Rainfall </a:t>
            </a:r>
            <a:r>
              <a:rPr lang="en-US" altLang="en-US" sz="1180" b="1" dirty="0">
                <a:solidFill>
                  <a:schemeClr val="bg1"/>
                </a:solidFill>
              </a:rPr>
              <a:t>was below-average over local areas in Mauritania, northern Senegal, local areas in Guinea and Mali, Sierra Leone, Burkina Faso, Togo, Benin, parts of Niger, southern Nigeria, parts of Cameroon, local areas in Chad and CAR, parts of western Ethiopia, and local areas in DRC.</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much of West, Central and  the Greater Horn of Africa. </a:t>
            </a:r>
            <a:r>
              <a:rPr lang="en-US" altLang="en-US" sz="1180" b="1" dirty="0" smtClean="0">
                <a:solidFill>
                  <a:schemeClr val="bg1"/>
                </a:solidFill>
              </a:rPr>
              <a:t>Below-average </a:t>
            </a:r>
            <a:r>
              <a:rPr lang="en-US" altLang="en-US" sz="1180" b="1" dirty="0">
                <a:solidFill>
                  <a:schemeClr val="bg1"/>
                </a:solidFill>
              </a:rPr>
              <a:t>rainfall was observed over local areas in Mauritania and Mali, parts of Cote d’Ivoire, local areas in Niger, southern Ethiopia, parts of Kenya, southern Somalia, parts of Tanzania, South Africa, Mozambique and Madagascar</a:t>
            </a:r>
            <a:r>
              <a:rPr lang="en-US" altLang="en-US" sz="1180" b="1" dirty="0" smtClean="0">
                <a:solidFill>
                  <a:schemeClr val="bg1"/>
                </a:solidFill>
              </a:rPr>
              <a:t>.</a:t>
            </a:r>
          </a:p>
          <a:p>
            <a:pPr marL="171450" indent="-171450" algn="just" eaLnBrk="1" hangingPunct="1">
              <a:lnSpc>
                <a:spcPct val="90000"/>
              </a:lnSpc>
              <a:spcBef>
                <a:spcPct val="50000"/>
              </a:spcBef>
              <a:buFontTx/>
              <a:buChar char="•"/>
            </a:pPr>
            <a:r>
              <a:rPr lang="en-US" altLang="en-US" sz="1200" b="1" dirty="0" smtClean="0">
                <a:solidFill>
                  <a:schemeClr val="bg1"/>
                </a:solidFill>
                <a:latin typeface="Arial" panose="020B0604020202020204" pitchFamily="34" charset="0"/>
                <a:cs typeface="Arial" panose="020B0604020202020204" pitchFamily="34" charset="0"/>
              </a:rPr>
              <a:t>Week-1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Guinea, Sierra Leone, southern Mali, northern Cote d'Ivoire, Burkina Faso, eastern Nigeria, southern Chad, northern Cameroon, CAR, northern DRC, southwestern Sudan and western South Sudan. In contrast, there is an increased chance for below-average rainfall over parts of southern Mauritania, Senegal, Gambia, Guinea-Bissau, southwestern Mali eastern Liberia, central and southern Cote d'Ivoire, Ghana, Togo, Benin and southwestern Nigeria.</a:t>
            </a:r>
          </a:p>
          <a:p>
            <a:pPr marL="171450" indent="-171450" algn="just" eaLnBrk="1" hangingPunct="1">
              <a:lnSpc>
                <a:spcPct val="90000"/>
              </a:lnSpc>
              <a:spcBef>
                <a:spcPct val="50000"/>
              </a:spcBef>
              <a:buFontTx/>
              <a:buChar char="•"/>
            </a:pPr>
            <a:r>
              <a:rPr lang="en-US" altLang="en-US" sz="1200" b="1" dirty="0" smtClean="0">
                <a:solidFill>
                  <a:schemeClr val="bg1"/>
                </a:solidFill>
                <a:latin typeface="Arial" panose="020B0604020202020204" pitchFamily="34" charset="0"/>
                <a:cs typeface="Arial" panose="020B0604020202020204" pitchFamily="34" charset="0"/>
              </a:rPr>
              <a:t>Week-2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southern Senegal, Gambia, Guinea-Bissau, Guinea, Sierra Leone, southern Mali, Burkina Faso, southern Niger, parts of northern and eastern Nigeria, Cameroon, western CAR, Equatorial Guinea, Gabon, northern Congo, Chad and western Sudan. In contrast, there is an increased chance for below-average rainfall over eastern Liberia, Cote d'Ivoire, southern Ghana, southern Togo and southern Benin.</a:t>
            </a:r>
            <a:endParaRPr lang="en-US" altLang="en-US" sz="12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rPr>
              <a:t>Rainfall was below average over </a:t>
            </a:r>
            <a:r>
              <a:rPr lang="en-US" altLang="en-US" b="1" dirty="0" smtClean="0">
                <a:solidFill>
                  <a:schemeClr val="bg1"/>
                </a:solidFill>
              </a:rPr>
              <a:t>many places in </a:t>
            </a:r>
            <a:r>
              <a:rPr lang="en-US" altLang="en-US" b="1" dirty="0" smtClean="0">
                <a:solidFill>
                  <a:schemeClr val="bg1"/>
                </a:solidFill>
              </a:rPr>
              <a:t>the Gulf of Guinea region, while </a:t>
            </a:r>
            <a:r>
              <a:rPr lang="en-US" altLang="en-US" b="1" dirty="0" smtClean="0">
                <a:solidFill>
                  <a:schemeClr val="bg1"/>
                </a:solidFill>
              </a:rPr>
              <a:t>moderate to locally heavy rainfall sustained moisture surpluses across much of Central and the Greater Horn of Africa.</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Week-1 </a:t>
            </a:r>
            <a:r>
              <a:rPr lang="en-US" altLang="en-US" b="1" dirty="0">
                <a:solidFill>
                  <a:schemeClr val="bg1"/>
                </a:solidFill>
                <a:latin typeface="Arial" panose="020B0604020202020204" pitchFamily="34" charset="0"/>
                <a:cs typeface="Arial" panose="020B0604020202020204" pitchFamily="34" charset="0"/>
              </a:rPr>
              <a:t>outlooks call for an increased chance for </a:t>
            </a:r>
            <a:r>
              <a:rPr lang="en-US" altLang="en-US" b="1" dirty="0" smtClean="0">
                <a:solidFill>
                  <a:schemeClr val="bg1"/>
                </a:solidFill>
                <a:latin typeface="Arial" panose="020B0604020202020204" pitchFamily="34" charset="0"/>
                <a:cs typeface="Arial" panose="020B0604020202020204" pitchFamily="34" charset="0"/>
              </a:rPr>
              <a:t>above-average rainfall over </a:t>
            </a:r>
            <a:r>
              <a:rPr lang="en-US" b="1" dirty="0">
                <a:solidFill>
                  <a:schemeClr val="bg1"/>
                </a:solidFill>
                <a:latin typeface="Arial" panose="020B0604020202020204" pitchFamily="34" charset="0"/>
                <a:cs typeface="Arial" panose="020B0604020202020204" pitchFamily="34" charset="0"/>
              </a:rPr>
              <a:t>Guinea, Sierra Leone, southern Mali, northern Cote </a:t>
            </a:r>
            <a:r>
              <a:rPr lang="en-US" b="1" dirty="0">
                <a:solidFill>
                  <a:schemeClr val="bg1"/>
                </a:solidFill>
                <a:latin typeface="Arial" panose="020B0604020202020204" pitchFamily="34" charset="0"/>
                <a:cs typeface="Arial" panose="020B0604020202020204" pitchFamily="34" charset="0"/>
              </a:rPr>
              <a:t>d'Ivoire, Burkina Faso, </a:t>
            </a:r>
            <a:r>
              <a:rPr lang="en-US" b="1" dirty="0">
                <a:solidFill>
                  <a:schemeClr val="bg1"/>
                </a:solidFill>
                <a:latin typeface="Arial" panose="020B0604020202020204" pitchFamily="34" charset="0"/>
                <a:cs typeface="Arial" panose="020B0604020202020204" pitchFamily="34" charset="0"/>
              </a:rPr>
              <a:t>eastern Nigeria, southern Chad, northern Cameroon, CAR, northern DRC, southwestern Sudan and western South Sudan</a:t>
            </a:r>
            <a:r>
              <a:rPr lang="en-US" altLang="en-US" b="1" dirty="0">
                <a:solidFill>
                  <a:schemeClr val="bg1"/>
                </a:solidFill>
                <a:latin typeface="Arial" panose="020B0604020202020204" pitchFamily="34" charset="0"/>
                <a:cs typeface="Arial" panose="020B0604020202020204" pitchFamily="34" charset="0"/>
              </a:rPr>
              <a:t>. </a:t>
            </a:r>
            <a:r>
              <a:rPr lang="en-US" altLang="en-US" b="1" dirty="0">
                <a:solidFill>
                  <a:schemeClr val="bg1"/>
                </a:solidFill>
                <a:latin typeface="Arial" panose="020B0604020202020204" pitchFamily="34" charset="0"/>
                <a:cs typeface="Arial" panose="020B0604020202020204" pitchFamily="34" charset="0"/>
              </a:rPr>
              <a:t>In contrast, there is an increased chance for below-average rainfall </a:t>
            </a:r>
            <a:r>
              <a:rPr lang="en-US" altLang="en-US" b="1" dirty="0">
                <a:solidFill>
                  <a:schemeClr val="bg1"/>
                </a:solidFill>
                <a:latin typeface="Arial" panose="020B0604020202020204" pitchFamily="34" charset="0"/>
                <a:cs typeface="Arial" panose="020B0604020202020204" pitchFamily="34" charset="0"/>
              </a:rPr>
              <a:t>over </a:t>
            </a:r>
            <a:r>
              <a:rPr lang="en-US" b="1" dirty="0">
                <a:solidFill>
                  <a:schemeClr val="bg1"/>
                </a:solidFill>
                <a:latin typeface="Arial" panose="020B0604020202020204" pitchFamily="34" charset="0"/>
                <a:cs typeface="Arial" panose="020B0604020202020204" pitchFamily="34" charset="0"/>
              </a:rPr>
              <a:t>parts </a:t>
            </a:r>
            <a:r>
              <a:rPr lang="en-US" b="1" dirty="0">
                <a:solidFill>
                  <a:schemeClr val="bg1"/>
                </a:solidFill>
                <a:latin typeface="Arial" panose="020B0604020202020204" pitchFamily="34" charset="0"/>
                <a:cs typeface="Arial" panose="020B0604020202020204" pitchFamily="34" charset="0"/>
              </a:rPr>
              <a:t>of southern Mauritania, Senegal, Gambia, Guinea-Bissau, </a:t>
            </a:r>
            <a:r>
              <a:rPr lang="en-US" b="1" dirty="0">
                <a:solidFill>
                  <a:schemeClr val="bg1"/>
                </a:solidFill>
                <a:latin typeface="Arial" panose="020B0604020202020204" pitchFamily="34" charset="0"/>
                <a:cs typeface="Arial" panose="020B0604020202020204" pitchFamily="34" charset="0"/>
              </a:rPr>
              <a:t>southwestern </a:t>
            </a:r>
            <a:r>
              <a:rPr lang="en-US" b="1" dirty="0" smtClean="0">
                <a:solidFill>
                  <a:schemeClr val="bg1"/>
                </a:solidFill>
                <a:latin typeface="Arial" panose="020B0604020202020204" pitchFamily="34" charset="0"/>
                <a:cs typeface="Arial" panose="020B0604020202020204" pitchFamily="34" charset="0"/>
              </a:rPr>
              <a:t>Mali, </a:t>
            </a:r>
            <a:r>
              <a:rPr lang="en-US" b="1" dirty="0">
                <a:solidFill>
                  <a:schemeClr val="bg1"/>
                </a:solidFill>
                <a:latin typeface="Arial" panose="020B0604020202020204" pitchFamily="34" charset="0"/>
                <a:cs typeface="Arial" panose="020B0604020202020204" pitchFamily="34" charset="0"/>
              </a:rPr>
              <a:t>eastern Liberia, </a:t>
            </a:r>
            <a:r>
              <a:rPr lang="en-US" b="1" dirty="0">
                <a:solidFill>
                  <a:schemeClr val="bg1"/>
                </a:solidFill>
                <a:latin typeface="Arial" panose="020B0604020202020204" pitchFamily="34" charset="0"/>
                <a:cs typeface="Arial" panose="020B0604020202020204" pitchFamily="34" charset="0"/>
              </a:rPr>
              <a:t>central and southern Cote </a:t>
            </a:r>
            <a:r>
              <a:rPr lang="en-US" b="1" dirty="0">
                <a:solidFill>
                  <a:schemeClr val="bg1"/>
                </a:solidFill>
                <a:latin typeface="Arial" panose="020B0604020202020204" pitchFamily="34" charset="0"/>
                <a:cs typeface="Arial" panose="020B0604020202020204" pitchFamily="34" charset="0"/>
              </a:rPr>
              <a:t>d'Ivoire, Ghana, Togo, Benin and southwestern Nigeria</a:t>
            </a:r>
            <a:r>
              <a:rPr lang="en-US" altLang="en-US" b="1" dirty="0">
                <a:solidFill>
                  <a:schemeClr val="bg1"/>
                </a:solidFill>
                <a:latin typeface="Arial" panose="020B0604020202020204" pitchFamily="34" charset="0"/>
                <a:cs typeface="Arial" panose="020B0604020202020204" pitchFamily="34" charset="0"/>
              </a:rPr>
              <a:t>.</a:t>
            </a: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Week-2 </a:t>
            </a:r>
            <a:r>
              <a:rPr lang="en-US" altLang="en-US" b="1" dirty="0">
                <a:solidFill>
                  <a:schemeClr val="bg1"/>
                </a:solidFill>
                <a:latin typeface="Arial" panose="020B0604020202020204" pitchFamily="34" charset="0"/>
                <a:cs typeface="Arial" panose="020B0604020202020204" pitchFamily="34" charset="0"/>
              </a:rPr>
              <a:t>outlooks call for an increased chance for above-average rainfall over </a:t>
            </a:r>
            <a:r>
              <a:rPr lang="en-US" b="1" dirty="0">
                <a:solidFill>
                  <a:schemeClr val="bg1"/>
                </a:solidFill>
                <a:latin typeface="Arial" panose="020B0604020202020204" pitchFamily="34" charset="0"/>
                <a:cs typeface="Arial" panose="020B0604020202020204" pitchFamily="34" charset="0"/>
              </a:rPr>
              <a:t>southern Senegal, Gambia, Guinea-Bissau, Guinea, </a:t>
            </a:r>
            <a:r>
              <a:rPr lang="en-US" b="1" dirty="0">
                <a:solidFill>
                  <a:schemeClr val="bg1"/>
                </a:solidFill>
                <a:latin typeface="Arial" panose="020B0604020202020204" pitchFamily="34" charset="0"/>
                <a:cs typeface="Arial" panose="020B0604020202020204" pitchFamily="34" charset="0"/>
              </a:rPr>
              <a:t>Sierra Leone, southern Mali, Burkina Faso, southern Niger, parts of northern </a:t>
            </a:r>
            <a:r>
              <a:rPr lang="en-US" b="1" dirty="0">
                <a:solidFill>
                  <a:schemeClr val="bg1"/>
                </a:solidFill>
                <a:latin typeface="Arial" panose="020B0604020202020204" pitchFamily="34" charset="0"/>
                <a:cs typeface="Arial" panose="020B0604020202020204" pitchFamily="34" charset="0"/>
              </a:rPr>
              <a:t>and eastern Nigeria, C</a:t>
            </a:r>
            <a:r>
              <a:rPr lang="en-US" altLang="en-US" b="1" dirty="0">
                <a:solidFill>
                  <a:schemeClr val="bg1"/>
                </a:solidFill>
                <a:latin typeface="Arial" panose="020B0604020202020204" pitchFamily="34" charset="0"/>
                <a:cs typeface="Arial" panose="020B0604020202020204" pitchFamily="34" charset="0"/>
              </a:rPr>
              <a:t>ameroon</a:t>
            </a:r>
            <a:r>
              <a:rPr lang="en-US" altLang="en-US" b="1" dirty="0">
                <a:solidFill>
                  <a:schemeClr val="bg1"/>
                </a:solidFill>
                <a:latin typeface="Arial" panose="020B0604020202020204" pitchFamily="34" charset="0"/>
                <a:cs typeface="Arial" panose="020B0604020202020204" pitchFamily="34" charset="0"/>
              </a:rPr>
              <a:t>, western CAR, Equatorial Guinea, </a:t>
            </a:r>
            <a:r>
              <a:rPr lang="en-US" altLang="en-US" b="1" dirty="0">
                <a:solidFill>
                  <a:schemeClr val="bg1"/>
                </a:solidFill>
                <a:latin typeface="Arial" panose="020B0604020202020204" pitchFamily="34" charset="0"/>
                <a:cs typeface="Arial" panose="020B0604020202020204" pitchFamily="34" charset="0"/>
              </a:rPr>
              <a:t>Gabon, </a:t>
            </a:r>
            <a:r>
              <a:rPr lang="en-US" altLang="en-US" b="1" dirty="0">
                <a:solidFill>
                  <a:schemeClr val="bg1"/>
                </a:solidFill>
                <a:latin typeface="Arial" panose="020B0604020202020204" pitchFamily="34" charset="0"/>
                <a:cs typeface="Arial" panose="020B0604020202020204" pitchFamily="34" charset="0"/>
              </a:rPr>
              <a:t>northern </a:t>
            </a:r>
            <a:r>
              <a:rPr lang="en-US" altLang="en-US" b="1" dirty="0">
                <a:solidFill>
                  <a:schemeClr val="bg1"/>
                </a:solidFill>
                <a:latin typeface="Arial" panose="020B0604020202020204" pitchFamily="34" charset="0"/>
                <a:cs typeface="Arial" panose="020B0604020202020204" pitchFamily="34" charset="0"/>
              </a:rPr>
              <a:t>Congo, </a:t>
            </a:r>
            <a:r>
              <a:rPr lang="en-US" b="1" dirty="0">
                <a:solidFill>
                  <a:schemeClr val="bg1"/>
                </a:solidFill>
                <a:latin typeface="Arial" panose="020B0604020202020204" pitchFamily="34" charset="0"/>
                <a:cs typeface="Arial" panose="020B0604020202020204" pitchFamily="34" charset="0"/>
              </a:rPr>
              <a:t>Chad </a:t>
            </a:r>
            <a:r>
              <a:rPr lang="en-US" b="1" dirty="0">
                <a:solidFill>
                  <a:schemeClr val="bg1"/>
                </a:solidFill>
                <a:latin typeface="Arial" panose="020B0604020202020204" pitchFamily="34" charset="0"/>
                <a:cs typeface="Arial" panose="020B0604020202020204" pitchFamily="34" charset="0"/>
              </a:rPr>
              <a:t>and western Sudan</a:t>
            </a:r>
            <a:r>
              <a:rPr lang="en-US" altLang="en-US" b="1" dirty="0">
                <a:solidFill>
                  <a:schemeClr val="bg1"/>
                </a:solidFill>
                <a:latin typeface="Arial" panose="020B0604020202020204" pitchFamily="34" charset="0"/>
                <a:cs typeface="Arial" panose="020B0604020202020204" pitchFamily="34" charset="0"/>
              </a:rPr>
              <a:t>. </a:t>
            </a:r>
            <a:r>
              <a:rPr lang="en-US" altLang="en-US" b="1" dirty="0">
                <a:solidFill>
                  <a:schemeClr val="bg1"/>
                </a:solidFill>
                <a:latin typeface="Arial" panose="020B0604020202020204" pitchFamily="34" charset="0"/>
                <a:cs typeface="Arial" panose="020B0604020202020204" pitchFamily="34" charset="0"/>
              </a:rPr>
              <a:t>In contrast, </a:t>
            </a:r>
            <a:r>
              <a:rPr lang="en-US" altLang="en-US" b="1" dirty="0">
                <a:solidFill>
                  <a:schemeClr val="bg1"/>
                </a:solidFill>
                <a:latin typeface="Arial" panose="020B0604020202020204" pitchFamily="34" charset="0"/>
                <a:cs typeface="Arial" panose="020B0604020202020204" pitchFamily="34" charset="0"/>
              </a:rPr>
              <a:t>there </a:t>
            </a:r>
            <a:r>
              <a:rPr lang="en-US" altLang="en-US" b="1" dirty="0">
                <a:solidFill>
                  <a:schemeClr val="bg1"/>
                </a:solidFill>
                <a:latin typeface="Arial" panose="020B0604020202020204" pitchFamily="34" charset="0"/>
                <a:cs typeface="Arial" panose="020B0604020202020204" pitchFamily="34" charset="0"/>
              </a:rPr>
              <a:t>is an increased chance for below-average </a:t>
            </a:r>
            <a:r>
              <a:rPr lang="en-US" altLang="en-US" b="1" dirty="0">
                <a:solidFill>
                  <a:schemeClr val="bg1"/>
                </a:solidFill>
                <a:latin typeface="Arial" panose="020B0604020202020204" pitchFamily="34" charset="0"/>
                <a:cs typeface="Arial" panose="020B0604020202020204" pitchFamily="34" charset="0"/>
              </a:rPr>
              <a:t>rainfall </a:t>
            </a:r>
            <a:r>
              <a:rPr lang="en-US" altLang="en-US" b="1" dirty="0" smtClean="0">
                <a:solidFill>
                  <a:schemeClr val="bg1"/>
                </a:solidFill>
                <a:latin typeface="Arial" panose="020B0604020202020204" pitchFamily="34" charset="0"/>
                <a:cs typeface="Arial" panose="020B0604020202020204" pitchFamily="34" charset="0"/>
              </a:rPr>
              <a:t>over </a:t>
            </a:r>
            <a:r>
              <a:rPr lang="en-US" altLang="en-US" b="1" dirty="0">
                <a:solidFill>
                  <a:schemeClr val="bg1"/>
                </a:solidFill>
                <a:latin typeface="Arial" panose="020B0604020202020204" pitchFamily="34" charset="0"/>
                <a:cs typeface="Arial" panose="020B0604020202020204" pitchFamily="34" charset="0"/>
              </a:rPr>
              <a:t>eastern Liberia, Cote d'Ivoire, southern Ghana, southern Togo and southern </a:t>
            </a:r>
            <a:r>
              <a:rPr lang="en-US" altLang="en-US" b="1" dirty="0" smtClean="0">
                <a:solidFill>
                  <a:schemeClr val="bg1"/>
                </a:solidFill>
                <a:latin typeface="Arial" panose="020B0604020202020204" pitchFamily="34" charset="0"/>
                <a:cs typeface="Arial" panose="020B0604020202020204" pitchFamily="34" charset="0"/>
              </a:rPr>
              <a:t>Benin.</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11272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local areas in </a:t>
            </a:r>
            <a:r>
              <a:rPr lang="en-US" altLang="en-US" sz="1140" b="1" dirty="0" smtClean="0">
                <a:solidFill>
                  <a:schemeClr val="bg1"/>
                </a:solidFill>
              </a:rPr>
              <a:t>Mauritania and Senegal, western Mali</a:t>
            </a:r>
            <a:r>
              <a:rPr lang="en-US" altLang="en-US" sz="1140" b="1" dirty="0" smtClean="0">
                <a:solidFill>
                  <a:schemeClr val="bg1"/>
                </a:solidFill>
              </a:rPr>
              <a:t>, </a:t>
            </a:r>
            <a:r>
              <a:rPr lang="en-US" altLang="en-US" sz="1140" b="1" dirty="0" smtClean="0">
                <a:solidFill>
                  <a:schemeClr val="bg1"/>
                </a:solidFill>
              </a:rPr>
              <a:t>northern Guinea, Burkina Faso, local areas in northern Nigeria and Niger, many parts of Chad, central and eastern CAR, southern Sudan, northern DRC, many parts of South Sudan, Uganda, southwestern Kenya, and southern Ethiopia.</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rainfall was observed over </a:t>
            </a:r>
            <a:r>
              <a:rPr lang="en-US" altLang="en-US" sz="1140" b="1" dirty="0" smtClean="0">
                <a:solidFill>
                  <a:schemeClr val="bg1"/>
                </a:solidFill>
              </a:rPr>
              <a:t>southern Mauritania, much of Senegal, local areas in Guinea, Sierra Leone, Liberia, central Mali, Cote d’Ivoire, Ghana, western and southern Niger, much of Nigeria, Cameroon, western CAR, central Chad, and northeastern Ethiopia.</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332105" y="5105400"/>
            <a:ext cx="8842375" cy="113646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a:t>
            </a:r>
            <a:r>
              <a:rPr lang="en-US" altLang="en-US" sz="1150" b="1" dirty="0" smtClean="0">
                <a:solidFill>
                  <a:schemeClr val="bg1"/>
                </a:solidFill>
              </a:rPr>
              <a:t>local areas in Mauritania, Senegal, Guinea, Mali, parts of Burkina Faso, local areas in Niger, northern Nigeria, much of Chad, local areas in northern Cameroon, much of CAR, Sudan, South Sudan, northern </a:t>
            </a:r>
            <a:r>
              <a:rPr lang="en-US" altLang="en-US" sz="1150" b="1" dirty="0">
                <a:solidFill>
                  <a:schemeClr val="bg1"/>
                </a:solidFill>
              </a:rPr>
              <a:t>D</a:t>
            </a:r>
            <a:r>
              <a:rPr lang="en-US" altLang="en-US" sz="1150" b="1" dirty="0" smtClean="0">
                <a:solidFill>
                  <a:schemeClr val="bg1"/>
                </a:solidFill>
              </a:rPr>
              <a:t>RC, Eritrea, and many parts of Ethiopia.</a:t>
            </a:r>
            <a:endParaRPr lang="en-US" altLang="en-US" sz="1150" b="1" dirty="0" smtClean="0">
              <a:solidFill>
                <a:schemeClr val="bg1"/>
              </a:solidFill>
            </a:endParaRPr>
          </a:p>
          <a:p>
            <a:pPr algn="just" eaLnBrk="1" hangingPunct="1">
              <a:lnSpc>
                <a:spcPct val="90000"/>
              </a:lnSpc>
              <a:spcBef>
                <a:spcPct val="50000"/>
              </a:spcBef>
            </a:pPr>
            <a:r>
              <a:rPr lang="en-US" altLang="en-US" sz="1150" b="1" dirty="0" smtClean="0">
                <a:solidFill>
                  <a:schemeClr val="bg1"/>
                </a:solidFill>
              </a:rPr>
              <a:t>Rainfall was below-average over </a:t>
            </a:r>
            <a:r>
              <a:rPr lang="en-US" altLang="en-US" sz="1150" b="1" dirty="0" smtClean="0">
                <a:solidFill>
                  <a:schemeClr val="bg1"/>
                </a:solidFill>
              </a:rPr>
              <a:t>local areas in Mauritania, northern Senegal, local areas in Guinea and Mali, Sierra Leone, Burkina Faso, Togo, Benin, parts of Niger, southern Nigeria, parts of Cameroon, local areas in Chad and CAR, parts of western Ethiopia, and local areas in DRC.</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64633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much of West, Central and  the Greater Horn of Africa. </a:t>
            </a:r>
          </a:p>
          <a:p>
            <a:pPr algn="just" eaLnBrk="1" hangingPunct="1">
              <a:lnSpc>
                <a:spcPct val="90000"/>
              </a:lnSpc>
              <a:spcBef>
                <a:spcPct val="50000"/>
              </a:spcBef>
            </a:pPr>
            <a:r>
              <a:rPr lang="en-US" altLang="en-US" sz="1125" b="1" dirty="0" smtClean="0">
                <a:solidFill>
                  <a:schemeClr val="bg1"/>
                </a:solidFill>
              </a:rPr>
              <a:t>Below-average rainfall was observed over </a:t>
            </a:r>
            <a:r>
              <a:rPr lang="en-US" altLang="en-US" sz="1125" b="1" dirty="0" smtClean="0">
                <a:solidFill>
                  <a:schemeClr val="bg1"/>
                </a:solidFill>
              </a:rPr>
              <a:t>local areas in Mauritania and Mali, parts </a:t>
            </a:r>
            <a:r>
              <a:rPr lang="en-US" altLang="en-US" sz="1125" b="1" dirty="0" smtClean="0">
                <a:solidFill>
                  <a:schemeClr val="bg1"/>
                </a:solidFill>
              </a:rPr>
              <a:t>of Cote d’Ivoire, local areas in Niger, southern Ethiopia, </a:t>
            </a:r>
            <a:r>
              <a:rPr lang="en-US" altLang="en-US" sz="1125" b="1" dirty="0" smtClean="0">
                <a:solidFill>
                  <a:schemeClr val="bg1"/>
                </a:solidFill>
              </a:rPr>
              <a:t>parts of Kenya</a:t>
            </a:r>
            <a:r>
              <a:rPr lang="en-US" altLang="en-US" sz="1125" b="1" dirty="0" smtClean="0">
                <a:solidFill>
                  <a:schemeClr val="bg1"/>
                </a:solidFill>
              </a:rPr>
              <a:t>, southern Somalia, parts of Tanzania</a:t>
            </a:r>
            <a:r>
              <a:rPr lang="en-US" altLang="en-US" sz="1125" b="1" dirty="0" smtClean="0">
                <a:solidFill>
                  <a:schemeClr val="bg1"/>
                </a:solidFill>
              </a:rPr>
              <a:t>, South </a:t>
            </a:r>
            <a:r>
              <a:rPr lang="en-US" altLang="en-US" sz="1125" b="1" dirty="0" smtClean="0">
                <a:solidFill>
                  <a:schemeClr val="bg1"/>
                </a:solidFill>
              </a:rPr>
              <a:t>Africa, Mozambique and Madagascar.</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109150"/>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a:t>
            </a:r>
            <a:r>
              <a:rPr lang="en-US" altLang="en-US" sz="1120" b="1" dirty="0">
                <a:solidFill>
                  <a:schemeClr val="bg1"/>
                </a:solidFill>
                <a:latin typeface="Arial" charset="0"/>
              </a:rPr>
              <a:t>rainfall was above-average over much of West, Central and the Greater Horn of Africa, including the northern portions of Southern Africa. Rainfall was also above-average over </a:t>
            </a:r>
            <a:r>
              <a:rPr lang="en-US" altLang="en-US" sz="1120" b="1" dirty="0" smtClean="0">
                <a:solidFill>
                  <a:schemeClr val="bg1"/>
                </a:solidFill>
                <a:latin typeface="Arial" charset="0"/>
              </a:rPr>
              <a:t>northeastern Namibia, western Botswana</a:t>
            </a:r>
            <a:r>
              <a:rPr lang="en-US" altLang="en-US" sz="1120" b="1" dirty="0">
                <a:solidFill>
                  <a:schemeClr val="bg1"/>
                </a:solidFill>
                <a:latin typeface="Arial" charset="0"/>
              </a:rPr>
              <a:t>, </a:t>
            </a:r>
            <a:r>
              <a:rPr lang="en-US" altLang="en-US" sz="1120" b="1" dirty="0" smtClean="0">
                <a:solidFill>
                  <a:schemeClr val="bg1"/>
                </a:solidFill>
                <a:latin typeface="Arial" charset="0"/>
              </a:rPr>
              <a:t>portions </a:t>
            </a:r>
            <a:r>
              <a:rPr lang="en-US" altLang="en-US" sz="1120" b="1" dirty="0">
                <a:solidFill>
                  <a:schemeClr val="bg1"/>
                </a:solidFill>
                <a:latin typeface="Arial" charset="0"/>
              </a:rPr>
              <a:t>of South </a:t>
            </a:r>
            <a:r>
              <a:rPr lang="en-US" altLang="en-US" sz="1120" b="1" dirty="0" smtClean="0">
                <a:solidFill>
                  <a:schemeClr val="bg1"/>
                </a:solidFill>
                <a:latin typeface="Arial" charset="0"/>
              </a:rPr>
              <a:t>Africa, and northern Madagascar.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portions of southwestern Angola, western and southern Namibia, western South Africa, local areas in southern Zambia, eastern Botswana, Zimbabwe, many parts of Mozambique, and central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cpc.ncep.noaa.gov/products/international/cdas/cdas_7day_af_200wind_anom.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0412"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lower-level cyclonic shear was observed across central and eastern Sahel (left panel).</a:t>
            </a:r>
            <a:endParaRPr lang="en-US" altLang="en-US" b="1" dirty="0">
              <a:solidFill>
                <a:schemeClr val="bg1"/>
              </a:solidFill>
            </a:endParaRPr>
          </a:p>
        </p:txBody>
      </p:sp>
      <p:sp>
        <p:nvSpPr>
          <p:cNvPr id="9" name="Oval 8"/>
          <p:cNvSpPr/>
          <p:nvPr/>
        </p:nvSpPr>
        <p:spPr>
          <a:xfrm rot="5041233">
            <a:off x="2476499" y="2019302"/>
            <a:ext cx="457202" cy="1752600"/>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1" y="1828800"/>
            <a:ext cx="4267198" cy="320039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576" y="1828800"/>
            <a:ext cx="4267198" cy="32003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many places in the Sahel region, and </a:t>
            </a:r>
            <a:r>
              <a:rPr lang="en-US" altLang="en-US" sz="1250" b="1" dirty="0" smtClean="0">
                <a:solidFill>
                  <a:schemeClr val="bg1"/>
                </a:solidFill>
              </a:rPr>
              <a:t>Eritrea and western Ethiopia.</a:t>
            </a:r>
            <a:endParaRPr lang="en-US" altLang="en-US" sz="1250" b="1" dirty="0">
              <a:solidFill>
                <a:schemeClr val="bg1"/>
              </a:solidFill>
            </a:endParaRPr>
          </a:p>
          <a:p>
            <a:pPr algn="just" eaLnBrk="1" hangingPunct="1"/>
            <a:endParaRPr lang="en-US" altLang="en-US" sz="1250" b="1" dirty="0" smtClean="0">
              <a:solidFill>
                <a:schemeClr val="bg1"/>
              </a:solidFill>
            </a:endParaRPr>
          </a:p>
        </p:txBody>
      </p:sp>
      <p:sp>
        <p:nvSpPr>
          <p:cNvPr id="22534" name="TextBox 2"/>
          <p:cNvSpPr txBox="1">
            <a:spLocks noChangeArrowheads="1"/>
          </p:cNvSpPr>
          <p:nvPr/>
        </p:nvSpPr>
        <p:spPr bwMode="auto">
          <a:xfrm>
            <a:off x="536208" y="1524000"/>
            <a:ext cx="3504229"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a:t>
            </a:r>
            <a:r>
              <a:rPr lang="en-US" altLang="en-US" b="1" dirty="0" smtClean="0">
                <a:solidFill>
                  <a:srgbClr val="FFFF00"/>
                </a:solidFill>
              </a:rPr>
              <a:t>18 </a:t>
            </a:r>
            <a:r>
              <a:rPr lang="en-US" altLang="en-US" b="1" dirty="0">
                <a:solidFill>
                  <a:srgbClr val="FFFF00"/>
                </a:solidFill>
              </a:rPr>
              <a:t>– </a:t>
            </a:r>
            <a:r>
              <a:rPr lang="en-US" altLang="en-US" b="1" dirty="0" smtClean="0">
                <a:solidFill>
                  <a:srgbClr val="FFFF00"/>
                </a:solidFill>
              </a:rPr>
              <a:t>24 </a:t>
            </a:r>
            <a:r>
              <a:rPr lang="en-US" altLang="en-US" b="1" dirty="0">
                <a:solidFill>
                  <a:srgbClr val="FFFF00"/>
                </a:solidFill>
              </a:rPr>
              <a:t>August, 2020</a:t>
            </a:r>
            <a:endParaRPr lang="en-US" altLang="en-US" dirty="0"/>
          </a:p>
        </p:txBody>
      </p:sp>
      <p:sp>
        <p:nvSpPr>
          <p:cNvPr id="22535" name="TextBox 10"/>
          <p:cNvSpPr txBox="1">
            <a:spLocks noChangeArrowheads="1"/>
          </p:cNvSpPr>
          <p:nvPr/>
        </p:nvSpPr>
        <p:spPr bwMode="auto">
          <a:xfrm>
            <a:off x="4853135" y="1524000"/>
            <a:ext cx="3573159"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a:t>
            </a:r>
            <a:r>
              <a:rPr lang="en-US" altLang="en-US" b="1" dirty="0" smtClean="0">
                <a:solidFill>
                  <a:srgbClr val="FFFF00"/>
                </a:solidFill>
              </a:rPr>
              <a:t>Valid </a:t>
            </a:r>
            <a:r>
              <a:rPr lang="en-US" altLang="en-US" b="1" dirty="0" smtClean="0">
                <a:solidFill>
                  <a:srgbClr val="FFFF00"/>
                </a:solidFill>
              </a:rPr>
              <a:t>25 </a:t>
            </a:r>
            <a:r>
              <a:rPr lang="en-US" altLang="en-US" b="1" dirty="0" smtClean="0">
                <a:solidFill>
                  <a:srgbClr val="FFFF00"/>
                </a:solidFill>
              </a:rPr>
              <a:t>– </a:t>
            </a:r>
            <a:r>
              <a:rPr lang="en-US" altLang="en-US" b="1" dirty="0" smtClean="0">
                <a:solidFill>
                  <a:srgbClr val="FFFF00"/>
                </a:solidFill>
              </a:rPr>
              <a:t>31 </a:t>
            </a:r>
            <a:r>
              <a:rPr lang="en-US" altLang="en-US" b="1" dirty="0" smtClean="0">
                <a:solidFill>
                  <a:srgbClr val="FFFF00"/>
                </a:solidFill>
              </a:rPr>
              <a:t>August,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178705</TotalTime>
  <Words>1622</Words>
  <Application>Microsoft Office PowerPoint</Application>
  <PresentationFormat>On-screen Show (4:3)</PresentationFormat>
  <Paragraphs>69</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9099</cp:revision>
  <cp:lastPrinted>2018-07-09T15:13:07Z</cp:lastPrinted>
  <dcterms:created xsi:type="dcterms:W3CDTF">2001-08-31T10:39:36Z</dcterms:created>
  <dcterms:modified xsi:type="dcterms:W3CDTF">2020-08-17T15:32:24Z</dcterms:modified>
</cp:coreProperties>
</file>