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25" r:id="rId2"/>
    <p:sldId id="326" r:id="rId3"/>
    <p:sldId id="485" r:id="rId4"/>
    <p:sldId id="477" r:id="rId5"/>
    <p:sldId id="501" r:id="rId6"/>
    <p:sldId id="502" r:id="rId7"/>
    <p:sldId id="503" r:id="rId8"/>
    <p:sldId id="482" r:id="rId9"/>
    <p:sldId id="506" r:id="rId10"/>
    <p:sldId id="507" r:id="rId11"/>
    <p:sldId id="508" r:id="rId12"/>
    <p:sldId id="505"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74" autoAdjust="0"/>
    <p:restoredTop sz="90814" autoAdjust="0"/>
  </p:normalViewPr>
  <p:slideViewPr>
    <p:cSldViewPr>
      <p:cViewPr>
        <p:scale>
          <a:sx n="100" d="100"/>
          <a:sy n="100" d="100"/>
        </p:scale>
        <p:origin x="357" y="-54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7/27/2020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latin typeface="Arial" panose="020B0604020202020204" pitchFamily="34" charset="0"/>
              <a:cs typeface="Arial" panose="020B0604020202020204" pitchFamily="34" charset="0"/>
            </a:endParaRPr>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5161"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27 </a:t>
            </a:r>
            <a:r>
              <a:rPr lang="en-US" altLang="en-US" sz="2800" b="1" dirty="0" smtClean="0">
                <a:solidFill>
                  <a:schemeClr val="bg1"/>
                </a:solidFill>
              </a:rPr>
              <a:t>July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28 July – </a:t>
            </a:r>
            <a:r>
              <a:rPr lang="en-US" altLang="en-US" b="1" dirty="0" smtClean="0">
                <a:solidFill>
                  <a:srgbClr val="FFFF00"/>
                </a:solidFill>
              </a:rPr>
              <a:t>3 </a:t>
            </a:r>
            <a:r>
              <a:rPr lang="en-US" altLang="en-US" b="1" dirty="0">
                <a:solidFill>
                  <a:srgbClr val="FFFF00"/>
                </a:solidFill>
              </a:rPr>
              <a:t>August, 2020</a:t>
            </a:r>
            <a:endParaRPr lang="en-US" altLang="en-US" b="1" dirty="0">
              <a:solidFill>
                <a:srgbClr val="FFFF00"/>
              </a:solidFill>
            </a:endParaRPr>
          </a:p>
        </p:txBody>
      </p:sp>
      <p:sp>
        <p:nvSpPr>
          <p:cNvPr id="8" name="Text Box 8"/>
          <p:cNvSpPr txBox="1">
            <a:spLocks noChangeArrowheads="1"/>
          </p:cNvSpPr>
          <p:nvPr/>
        </p:nvSpPr>
        <p:spPr bwMode="auto">
          <a:xfrm>
            <a:off x="3609975" y="1905000"/>
            <a:ext cx="5349875" cy="3816429"/>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southern Mauritania, much of Senegal, southwestern Mali, Guinea-Bissau, Guinea, Sierra Leone, Sierra Leone, western Liberia, northern Cote d'Ivoire and western Burkina Faso: </a:t>
            </a:r>
            <a:r>
              <a:rPr lang="en-US" altLang="en-US" sz="1100" b="1" dirty="0">
                <a:solidFill>
                  <a:schemeClr val="bg1"/>
                </a:solidFill>
                <a:latin typeface="Arial" charset="0"/>
              </a:rPr>
              <a:t>An area anomalous lower-level westerly flow with its associated </a:t>
            </a:r>
            <a:r>
              <a:rPr lang="en-US" altLang="en-US" sz="1100" b="1" dirty="0" smtClean="0">
                <a:solidFill>
                  <a:schemeClr val="bg1"/>
                </a:solidFill>
                <a:latin typeface="Arial" charset="0"/>
              </a:rPr>
              <a:t>lower-level convergence </a:t>
            </a:r>
            <a:r>
              <a:rPr lang="en-US" altLang="en-US" sz="1100" b="1" dirty="0">
                <a:solidFill>
                  <a:schemeClr val="bg1"/>
                </a:solidFill>
                <a:latin typeface="Arial" charset="0"/>
              </a:rPr>
              <a:t>is expected to enhance </a:t>
            </a:r>
            <a:r>
              <a:rPr lang="en-US" altLang="en-US" sz="1100" b="1" dirty="0" smtClean="0">
                <a:solidFill>
                  <a:schemeClr val="bg1"/>
                </a:solidFill>
                <a:latin typeface="Arial" charset="0"/>
              </a:rPr>
              <a:t>rainfall in the region.</a:t>
            </a:r>
            <a:r>
              <a:rPr lang="en-US" altLang="en-US" sz="1100" b="1" dirty="0" smtClean="0">
                <a:solidFill>
                  <a:srgbClr val="FFFF00"/>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eastern Liberia, southern Cote d'Ivoire, southern Ghana, southern Togo, southern Benin, and southwestern Nigeria: </a:t>
            </a:r>
            <a:r>
              <a:rPr lang="en-US" altLang="en-US" sz="1100" b="1" dirty="0">
                <a:solidFill>
                  <a:schemeClr val="bg1"/>
                </a:solidFill>
                <a:latin typeface="Arial" charset="0"/>
              </a:rPr>
              <a:t>An area of </a:t>
            </a:r>
            <a:r>
              <a:rPr lang="en-US" altLang="en-US" sz="1100" b="1" dirty="0" smtClean="0">
                <a:solidFill>
                  <a:schemeClr val="bg1"/>
                </a:solidFill>
                <a:latin typeface="Arial" charset="0"/>
              </a:rPr>
              <a:t>anomalous upper-level </a:t>
            </a:r>
            <a:r>
              <a:rPr lang="en-US" altLang="en-US" sz="1100" b="1" dirty="0">
                <a:solidFill>
                  <a:schemeClr val="bg1"/>
                </a:solidFill>
                <a:latin typeface="Arial" charset="0"/>
              </a:rPr>
              <a:t>convergence is expected to suppress rainfall in the region</a:t>
            </a:r>
            <a:r>
              <a:rPr lang="en-US" altLang="en-US" sz="1100" b="1"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southern Niger, northern Nigeria, central Chad and western Sudan: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smtClean="0">
                <a:solidFill>
                  <a:schemeClr val="bg1"/>
                </a:solidFill>
                <a:latin typeface="Arial" charset="0"/>
              </a:rPr>
              <a:t>.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endParaRPr lang="en-US" altLang="en-US" sz="1100" dirty="0" smtClean="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eastern Sudan, western Ethiopia, Eritrea and eastern South Sudan: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smtClean="0">
                <a:solidFill>
                  <a:schemeClr val="bg1"/>
                </a:solidFill>
                <a:latin typeface="Arial" charset="0"/>
              </a:rPr>
              <a:t>. </a:t>
            </a:r>
            <a:r>
              <a:rPr lang="en-US" altLang="en-US" sz="1100" b="1" dirty="0">
                <a:solidFill>
                  <a:srgbClr val="FFFF00"/>
                </a:solidFill>
                <a:latin typeface="Arial" charset="0"/>
              </a:rPr>
              <a:t>Confidence: </a:t>
            </a:r>
            <a:r>
              <a:rPr lang="en-US" altLang="en-US" sz="1100" b="1" dirty="0" smtClean="0">
                <a:solidFill>
                  <a:srgbClr val="FFFF00"/>
                </a:solidFill>
                <a:latin typeface="Arial" charset="0"/>
              </a:rPr>
              <a:t>Moderate</a:t>
            </a: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4 – </a:t>
            </a:r>
            <a:r>
              <a:rPr lang="en-US" altLang="en-US" b="1" dirty="0" smtClean="0">
                <a:solidFill>
                  <a:srgbClr val="FFFF00"/>
                </a:solidFill>
              </a:rPr>
              <a:t>10</a:t>
            </a:r>
            <a:r>
              <a:rPr lang="en-US" altLang="en-US" b="1" dirty="0" smtClean="0">
                <a:solidFill>
                  <a:srgbClr val="FFFF00"/>
                </a:solidFill>
              </a:rPr>
              <a:t> </a:t>
            </a:r>
            <a:r>
              <a:rPr lang="en-US" altLang="en-US" b="1" dirty="0" smtClean="0">
                <a:solidFill>
                  <a:srgbClr val="FFFF00"/>
                </a:solidFill>
              </a:rPr>
              <a:t>August, </a:t>
            </a:r>
            <a:r>
              <a:rPr lang="en-US" altLang="en-US" b="1" dirty="0">
                <a:solidFill>
                  <a:srgbClr val="FFFF00"/>
                </a:solidFill>
              </a:rPr>
              <a:t>2020</a:t>
            </a:r>
          </a:p>
        </p:txBody>
      </p:sp>
      <p:sp>
        <p:nvSpPr>
          <p:cNvPr id="9" name="Text Box 8"/>
          <p:cNvSpPr txBox="1">
            <a:spLocks noChangeArrowheads="1"/>
          </p:cNvSpPr>
          <p:nvPr/>
        </p:nvSpPr>
        <p:spPr bwMode="auto">
          <a:xfrm>
            <a:off x="3573462" y="1697038"/>
            <a:ext cx="5349875" cy="313932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much of Senegal, Guinea-Bissau, Guinea, Sierra Leone, southern Mali, Burkina Faso, southern Niger, northern Nigeria, southern Chad and western Sudan: </a:t>
            </a:r>
            <a:r>
              <a:rPr lang="en-US" altLang="en-US" sz="1100" b="1" dirty="0">
                <a:solidFill>
                  <a:schemeClr val="bg1"/>
                </a:solidFill>
                <a:latin typeface="Arial" charset="0"/>
              </a:rPr>
              <a:t>A broad area anomalous lower-level cyclonic flow and upper-level divergence is expected to enhance rainfall in the region</a:t>
            </a:r>
            <a:r>
              <a:rPr lang="en-US" altLang="en-US" sz="1100" b="1" dirty="0" smtClean="0">
                <a:solidFill>
                  <a:schemeClr val="bg1"/>
                </a:solidFill>
                <a:latin typeface="Arial" charset="0"/>
              </a:rPr>
              <a:t>. </a:t>
            </a:r>
            <a:r>
              <a:rPr lang="en-US" altLang="en-US" sz="1100" b="1" dirty="0">
                <a:solidFill>
                  <a:srgbClr val="FFFF00"/>
                </a:solidFill>
                <a:latin typeface="Arial" charset="0"/>
              </a:rPr>
              <a:t>Confidence: Moderate</a:t>
            </a:r>
            <a:endParaRPr lang="en-US" altLang="en-US" sz="1100" b="1" dirty="0" smtClean="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along the Gulf of Guinea coast: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smtClean="0">
                <a:solidFill>
                  <a:schemeClr val="bg1"/>
                </a:solidFill>
                <a:latin typeface="Arial" charset="0"/>
              </a:rPr>
              <a:t>. </a:t>
            </a:r>
            <a:r>
              <a:rPr lang="en-US" altLang="en-US" sz="1100" b="1" dirty="0">
                <a:solidFill>
                  <a:srgbClr val="FFFF00"/>
                </a:solidFill>
                <a:latin typeface="Arial" charset="0"/>
              </a:rPr>
              <a:t>Confidence: Moderate</a:t>
            </a:r>
            <a:endParaRPr lang="en-US" altLang="en-US" sz="1100" b="1" dirty="0" smtClean="0">
              <a:solidFill>
                <a:schemeClr val="bg1"/>
              </a:solidFill>
              <a:latin typeface="Arial" charset="0"/>
            </a:endParaRPr>
          </a:p>
          <a:p>
            <a:pPr algn="just">
              <a:spcBef>
                <a:spcPct val="0"/>
              </a:spcBef>
              <a:buFontTx/>
              <a:buAutoNum type="arabicPeriod"/>
              <a:defRPr/>
            </a:pPr>
            <a:endParaRPr lang="en-US" altLang="en-US" sz="1100" b="1" dirty="0">
              <a:solidFill>
                <a:schemeClr val="bg1"/>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over eastern Sudan, eastern South Sudan, and western Ethiopia: </a:t>
            </a:r>
            <a:r>
              <a:rPr lang="en-US" altLang="en-US" sz="1100" b="1" dirty="0">
                <a:solidFill>
                  <a:schemeClr val="bg1"/>
                </a:solidFill>
                <a:latin typeface="Arial" charset="0"/>
              </a:rPr>
              <a:t>An area anomalous lower-level convergence and upper-level divergence is expected to enhance rainfall in the </a:t>
            </a:r>
            <a:r>
              <a:rPr lang="en-US" altLang="en-US" sz="1100" b="1" dirty="0" smtClean="0">
                <a:solidFill>
                  <a:schemeClr val="bg1"/>
                </a:solidFill>
                <a:latin typeface="Arial" charset="0"/>
              </a:rPr>
              <a:t>region. </a:t>
            </a:r>
            <a:r>
              <a:rPr lang="en-US" altLang="en-US" sz="1100" b="1" dirty="0">
                <a:solidFill>
                  <a:srgbClr val="FFFF00"/>
                </a:solidFill>
                <a:latin typeface="Arial" charset="0"/>
              </a:rPr>
              <a:t>Confidence: Moderate</a:t>
            </a:r>
            <a:endParaRPr lang="en-US" altLang="en-US" sz="1100" b="1" dirty="0">
              <a:solidFill>
                <a:schemeClr val="bg1"/>
              </a:solidFill>
              <a:latin typeface="Arial" charset="0"/>
            </a:endParaRPr>
          </a:p>
          <a:p>
            <a:pPr algn="just">
              <a:spcBef>
                <a:spcPct val="0"/>
              </a:spcBef>
              <a:buFontTx/>
              <a:buAutoNum type="arabicPeriod"/>
              <a:defRPr/>
            </a:pPr>
            <a:endParaRPr lang="en-US" altLang="en-US" sz="1100" b="1" dirty="0" smtClean="0">
              <a:solidFill>
                <a:schemeClr val="bg1"/>
              </a:solidFill>
              <a:latin typeface="Arial" charset="0"/>
            </a:endParaRPr>
          </a:p>
          <a:p>
            <a:pPr marL="0" indent="0" algn="just">
              <a:spcBef>
                <a:spcPct val="0"/>
              </a:spcBef>
              <a:buNone/>
              <a:defRPr/>
            </a:pPr>
            <a:endParaRPr lang="en-US" altLang="en-US" sz="1100" b="1"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320041"/>
            <a:ext cx="8839200" cy="4259115"/>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 typeface="Arial" panose="020B0604020202020204" pitchFamily="34" charset="0"/>
              <a:buChar char="•"/>
            </a:pPr>
            <a:r>
              <a:rPr lang="en-US" altLang="en-US" sz="1200" b="1" dirty="0">
                <a:solidFill>
                  <a:schemeClr val="bg1"/>
                </a:solidFill>
              </a:rPr>
              <a:t>During the past 7 days, rainfall was above-average over much of Senegal, local areas in southern Mauritania, Guinea, Sierra Leone, Liberia, northern Cote d’Ivoire, southwestern Mali, northern Ghana, local areas in Burkina Faso, Cameroon, parts of Chad, Congo, local areas in CAR, northern DRC, South Sudan, portions of southern, northeastern Ethiopia and eastern Eritrea. </a:t>
            </a:r>
            <a:r>
              <a:rPr lang="en-US" altLang="en-US" sz="1200" b="1" dirty="0" smtClean="0">
                <a:solidFill>
                  <a:schemeClr val="bg1"/>
                </a:solidFill>
              </a:rPr>
              <a:t>Below-average </a:t>
            </a:r>
            <a:r>
              <a:rPr lang="en-US" altLang="en-US" sz="1200" b="1" dirty="0">
                <a:solidFill>
                  <a:schemeClr val="bg1"/>
                </a:solidFill>
              </a:rPr>
              <a:t>rainfall was observed over portions of Cote d’Ivoire, local areas in Mali, Burkina Faso, southern Ghana, southern Togo, Benin, southern Nigeria, Chad, CAR, parts of  Sudan and Ethiopia.</a:t>
            </a:r>
          </a:p>
          <a:p>
            <a:pPr marL="171450" indent="-171450" algn="just" eaLnBrk="1" hangingPunct="1">
              <a:lnSpc>
                <a:spcPct val="90000"/>
              </a:lnSpc>
              <a:spcBef>
                <a:spcPct val="50000"/>
              </a:spcBef>
              <a:buFontTx/>
              <a:buChar char="•"/>
            </a:pPr>
            <a:r>
              <a:rPr lang="en-US" altLang="en-US" sz="1180" b="1" dirty="0">
                <a:solidFill>
                  <a:schemeClr val="bg1"/>
                </a:solidFill>
              </a:rPr>
              <a:t>During the past 30 days, rainfall was above-average over many places in the Sahel region, the far western and eastern Gulf of Guinea, and Central Africa countries. Above-average rainfall was also observed over South Sudan, parts of southern and eastern and southern Sudan, Uganda, Ethiopia, and local areas in western Kenya and southern Somalia</a:t>
            </a:r>
            <a:r>
              <a:rPr lang="en-US" altLang="en-US" sz="1180" b="1" dirty="0" smtClean="0">
                <a:solidFill>
                  <a:schemeClr val="bg1"/>
                </a:solidFill>
              </a:rPr>
              <a:t>. Rainfall </a:t>
            </a:r>
            <a:r>
              <a:rPr lang="en-US" altLang="en-US" sz="1180" b="1" dirty="0">
                <a:solidFill>
                  <a:schemeClr val="bg1"/>
                </a:solidFill>
              </a:rPr>
              <a:t>was below-average over eastern Liberia, portions of Cote d’Ivoire, southwestern Ghana, local areas in Burkina Faso Nigeria</a:t>
            </a:r>
            <a:r>
              <a:rPr lang="en-US" altLang="en-US" sz="1180" b="1" dirty="0" smtClean="0">
                <a:solidFill>
                  <a:schemeClr val="bg1"/>
                </a:solidFill>
              </a:rPr>
              <a:t>, and </a:t>
            </a:r>
            <a:r>
              <a:rPr lang="en-US" altLang="en-US" sz="1180" b="1" dirty="0">
                <a:solidFill>
                  <a:schemeClr val="bg1"/>
                </a:solidFill>
              </a:rPr>
              <a:t>Niger,  and parts of Sudan Eritrea.</a:t>
            </a:r>
          </a:p>
          <a:p>
            <a:pPr marL="171450" indent="-171450" algn="just" eaLnBrk="1" hangingPunct="1">
              <a:lnSpc>
                <a:spcPct val="90000"/>
              </a:lnSpc>
              <a:spcBef>
                <a:spcPct val="50000"/>
              </a:spcBef>
              <a:buFontTx/>
              <a:buChar char="•"/>
            </a:pPr>
            <a:r>
              <a:rPr lang="en-US" altLang="en-US" sz="1180" b="1" dirty="0">
                <a:solidFill>
                  <a:schemeClr val="bg1"/>
                </a:solidFill>
              </a:rPr>
              <a:t>During the past 90 days, rainfall was above-average over much of West, Central and many places in  the Greater Horn of Africa. Below-average rainfall was observed over parts of Cote d’Ivoire, local areas in Niger, parts of Sudan, many parts of Kenya, Tanzania, and many places in Southern Africa including Madagascar.</a:t>
            </a:r>
          </a:p>
          <a:p>
            <a:pPr marL="171450" indent="-171450" algn="just" eaLnBrk="1" hangingPunct="1">
              <a:lnSpc>
                <a:spcPct val="90000"/>
              </a:lnSpc>
              <a:spcBef>
                <a:spcPct val="50000"/>
              </a:spcBef>
              <a:buFontTx/>
              <a:buChar char="•"/>
            </a:pPr>
            <a:r>
              <a:rPr lang="en-US" altLang="en-US" sz="1200" b="1" dirty="0">
                <a:solidFill>
                  <a:schemeClr val="bg1"/>
                </a:solidFill>
                <a:latin typeface="Arial" panose="020B0604020202020204" pitchFamily="34" charset="0"/>
                <a:cs typeface="Arial" panose="020B0604020202020204" pitchFamily="34" charset="0"/>
              </a:rPr>
              <a:t>Week-1 outlooks call for an increased chance for above-average rainfall over southern Mauritania, much of Senegal, southwestern Mali, Guinea-Bissau, Guinea, Sierra Leone, Sierra Leone, western Liberia, northern Cote d'Ivoire, western Burkina Faso, southern Niger, northern Nigeria, central Chad, western and eastern Sudan, western Ethiopia, and eastern South Sudan. In contrast, there is an increased chance for below-average rainfall over eastern Liberia, southern Cote d'Ivoire, southern Ghana, southern Togo, southern Benin, and southwestern Nigeria.</a:t>
            </a:r>
          </a:p>
          <a:p>
            <a:pPr marL="171450" indent="-171450" algn="just" eaLnBrk="1" hangingPunct="1">
              <a:lnSpc>
                <a:spcPct val="90000"/>
              </a:lnSpc>
              <a:spcBef>
                <a:spcPct val="50000"/>
              </a:spcBef>
              <a:buFontTx/>
              <a:buChar char="•"/>
            </a:pPr>
            <a:r>
              <a:rPr lang="en-US" altLang="en-US" sz="1200" b="1" dirty="0" smtClean="0">
                <a:solidFill>
                  <a:schemeClr val="bg1"/>
                </a:solidFill>
                <a:latin typeface="Arial" panose="020B0604020202020204" pitchFamily="34" charset="0"/>
                <a:cs typeface="Arial" panose="020B0604020202020204" pitchFamily="34" charset="0"/>
              </a:rPr>
              <a:t>Week-2 </a:t>
            </a:r>
            <a:r>
              <a:rPr lang="en-US" altLang="en-US" sz="1200" b="1" dirty="0">
                <a:solidFill>
                  <a:schemeClr val="bg1"/>
                </a:solidFill>
                <a:latin typeface="Arial" panose="020B0604020202020204" pitchFamily="34" charset="0"/>
                <a:cs typeface="Arial" panose="020B0604020202020204" pitchFamily="34" charset="0"/>
              </a:rPr>
              <a:t>outlooks call for an increased chance for above-average rainfall over much of Senegal, Guinea-Bissau, Guinea, Sierra Leone, southern Mali, Burkina Faso, southern Niger, northern Nigeria, southern Chad, western and eastern Sudan, eastern South Sudan, and western Ethiopia. In contrast, there is an increased chance for below-average rainfall along the Gulf of Guinea coast.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342900" indent="-342900" algn="just" eaLnBrk="1" hangingPunct="1">
              <a:buFontTx/>
              <a:buChar char="•"/>
              <a:tabLst>
                <a:tab pos="1885950" algn="l"/>
              </a:tabLst>
            </a:pPr>
            <a:r>
              <a:rPr lang="en-US" altLang="en-US" b="1" dirty="0" smtClean="0">
                <a:solidFill>
                  <a:schemeClr val="bg1"/>
                </a:solidFill>
              </a:rPr>
              <a:t>Weekly rainfall surpluses exceeded 100mm over local areas in Senegal, Mali, Cote d’Ivoire, Nigeria, Chad and DRC.</a:t>
            </a:r>
            <a:endParaRPr lang="en-US" altLang="en-US" b="1" dirty="0" smtClean="0">
              <a:solidFill>
                <a:schemeClr val="bg1"/>
              </a:solidFill>
            </a:endParaRPr>
          </a:p>
          <a:p>
            <a:pPr marL="342900" indent="-342900" algn="just" eaLnBrk="1" hangingPunct="1">
              <a:buFontTx/>
              <a:buChar char="•"/>
              <a:tabLst>
                <a:tab pos="1885950" algn="l"/>
              </a:tabLst>
            </a:pPr>
            <a:endParaRPr lang="en-US" altLang="en-US" b="1" dirty="0" smtClean="0">
              <a:solidFill>
                <a:schemeClr val="bg1"/>
              </a:solidFill>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Week-1 </a:t>
            </a:r>
            <a:r>
              <a:rPr lang="en-US" altLang="en-US" b="1" dirty="0">
                <a:solidFill>
                  <a:schemeClr val="bg1"/>
                </a:solidFill>
                <a:latin typeface="Arial" panose="020B0604020202020204" pitchFamily="34" charset="0"/>
                <a:cs typeface="Arial" panose="020B0604020202020204" pitchFamily="34" charset="0"/>
              </a:rPr>
              <a:t>outlooks call for an increased chance for </a:t>
            </a:r>
            <a:r>
              <a:rPr lang="en-US" altLang="en-US" b="1" dirty="0" smtClean="0">
                <a:solidFill>
                  <a:schemeClr val="bg1"/>
                </a:solidFill>
                <a:latin typeface="Arial" panose="020B0604020202020204" pitchFamily="34" charset="0"/>
                <a:cs typeface="Arial" panose="020B0604020202020204" pitchFamily="34" charset="0"/>
              </a:rPr>
              <a:t>above-average rainfall over </a:t>
            </a:r>
            <a:r>
              <a:rPr lang="en-US" b="1" dirty="0">
                <a:solidFill>
                  <a:schemeClr val="bg1"/>
                </a:solidFill>
              </a:rPr>
              <a:t>southern Mauritania, much of Senegal, southwestern Mali, Guinea-Bissau, Guinea, Sierra Leone, Sierra Leone, western Liberia, northern Cote </a:t>
            </a:r>
            <a:r>
              <a:rPr lang="en-US" b="1" dirty="0" smtClean="0">
                <a:solidFill>
                  <a:schemeClr val="bg1"/>
                </a:solidFill>
              </a:rPr>
              <a:t>d'Ivoire, western </a:t>
            </a:r>
            <a:r>
              <a:rPr lang="en-US" b="1" dirty="0">
                <a:solidFill>
                  <a:schemeClr val="bg1"/>
                </a:solidFill>
              </a:rPr>
              <a:t>Burkina </a:t>
            </a:r>
            <a:r>
              <a:rPr lang="en-US" b="1" dirty="0">
                <a:solidFill>
                  <a:schemeClr val="bg1"/>
                </a:solidFill>
              </a:rPr>
              <a:t>Faso, </a:t>
            </a:r>
            <a:r>
              <a:rPr lang="en-US" b="1" dirty="0">
                <a:solidFill>
                  <a:schemeClr val="bg1"/>
                </a:solidFill>
              </a:rPr>
              <a:t>southern Niger, northern Nigeria, central </a:t>
            </a:r>
            <a:r>
              <a:rPr lang="en-US" b="1" dirty="0">
                <a:solidFill>
                  <a:schemeClr val="bg1"/>
                </a:solidFill>
              </a:rPr>
              <a:t>Chad, western and eastern Sudan, </a:t>
            </a:r>
            <a:r>
              <a:rPr lang="en-US" b="1" dirty="0">
                <a:solidFill>
                  <a:schemeClr val="bg1"/>
                </a:solidFill>
              </a:rPr>
              <a:t>western Ethiopia, and eastern South Sudan</a:t>
            </a:r>
            <a:r>
              <a:rPr lang="en-US" altLang="en-US" b="1" dirty="0" smtClean="0">
                <a:solidFill>
                  <a:schemeClr val="bg1"/>
                </a:solidFill>
              </a:rPr>
              <a:t>. </a:t>
            </a:r>
            <a:r>
              <a:rPr lang="en-US" altLang="en-US" b="1" dirty="0">
                <a:solidFill>
                  <a:schemeClr val="bg1"/>
                </a:solidFill>
              </a:rPr>
              <a:t>In contrast, there is an increased chance for below-average rainfall over </a:t>
            </a:r>
            <a:r>
              <a:rPr lang="en-US" b="1" dirty="0">
                <a:solidFill>
                  <a:schemeClr val="bg1"/>
                </a:solidFill>
              </a:rPr>
              <a:t>eastern Liberia, southern Cote d'Ivoire, southern Ghana, southern Togo, southern Benin, and southwestern Nigeria.</a:t>
            </a:r>
            <a:endParaRPr lang="en-US" altLang="en-US" b="1" dirty="0">
              <a:solidFill>
                <a:schemeClr val="bg1"/>
              </a:solidFill>
            </a:endParaRPr>
          </a:p>
          <a:p>
            <a:pPr marL="342900" indent="-342900" algn="just" eaLnBrk="1" hangingPunct="1">
              <a:buFontTx/>
              <a:buChar char="•"/>
              <a:tabLst>
                <a:tab pos="1885950" algn="l"/>
              </a:tabLst>
            </a:pPr>
            <a:endParaRPr lang="en-US" altLang="en-US" b="1" dirty="0" smtClean="0">
              <a:solidFill>
                <a:schemeClr val="bg1"/>
              </a:solidFill>
              <a:latin typeface="Arial" panose="020B0604020202020204" pitchFamily="34" charset="0"/>
              <a:cs typeface="Arial" panose="020B0604020202020204" pitchFamily="34" charset="0"/>
            </a:endParaRPr>
          </a:p>
          <a:p>
            <a:pPr marL="342900" indent="-342900" algn="just" eaLnBrk="1" hangingPunct="1">
              <a:buFontTx/>
              <a:buChar char="•"/>
              <a:tabLst>
                <a:tab pos="1885950" algn="l"/>
              </a:tabLst>
            </a:pPr>
            <a:r>
              <a:rPr lang="en-US" altLang="en-US" b="1" dirty="0" smtClean="0">
                <a:solidFill>
                  <a:schemeClr val="bg1"/>
                </a:solidFill>
                <a:latin typeface="Arial" panose="020B0604020202020204" pitchFamily="34" charset="0"/>
                <a:cs typeface="Arial" panose="020B0604020202020204" pitchFamily="34" charset="0"/>
              </a:rPr>
              <a:t>Week-2 </a:t>
            </a:r>
            <a:r>
              <a:rPr lang="en-US" altLang="en-US" b="1" dirty="0">
                <a:solidFill>
                  <a:schemeClr val="bg1"/>
                </a:solidFill>
                <a:latin typeface="Arial" panose="020B0604020202020204" pitchFamily="34" charset="0"/>
                <a:cs typeface="Arial" panose="020B0604020202020204" pitchFamily="34" charset="0"/>
              </a:rPr>
              <a:t>outlooks call for an increased chance for above-average rainfall over </a:t>
            </a:r>
            <a:r>
              <a:rPr lang="en-US" b="1" dirty="0">
                <a:solidFill>
                  <a:schemeClr val="bg1"/>
                </a:solidFill>
              </a:rPr>
              <a:t>much of Senegal, Guinea-Bissau, Guinea, Sierra Leone, southern Mali, Burkina Faso, southern Niger, northern Nigeria, southern </a:t>
            </a:r>
            <a:r>
              <a:rPr lang="en-US" b="1" dirty="0">
                <a:solidFill>
                  <a:schemeClr val="bg1"/>
                </a:solidFill>
              </a:rPr>
              <a:t>Chad, western and </a:t>
            </a:r>
            <a:r>
              <a:rPr lang="en-US" b="1" dirty="0">
                <a:solidFill>
                  <a:schemeClr val="bg1"/>
                </a:solidFill>
              </a:rPr>
              <a:t>eastern Sudan, eastern South Sudan, and western Ethiopia</a:t>
            </a:r>
            <a:r>
              <a:rPr lang="en-US" altLang="en-US" b="1" dirty="0">
                <a:solidFill>
                  <a:schemeClr val="bg1"/>
                </a:solidFill>
              </a:rPr>
              <a:t>. </a:t>
            </a:r>
            <a:r>
              <a:rPr lang="en-US" altLang="en-US" b="1" dirty="0">
                <a:solidFill>
                  <a:schemeClr val="bg1"/>
                </a:solidFill>
              </a:rPr>
              <a:t>In </a:t>
            </a:r>
            <a:r>
              <a:rPr lang="en-US" altLang="en-US" b="1" dirty="0">
                <a:solidFill>
                  <a:schemeClr val="bg1"/>
                </a:solidFill>
                <a:latin typeface="Arial" panose="020B0604020202020204" pitchFamily="34" charset="0"/>
                <a:cs typeface="Arial" panose="020B0604020202020204" pitchFamily="34" charset="0"/>
              </a:rPr>
              <a:t>contrast, there is an increased chance for below-average rainfall </a:t>
            </a:r>
            <a:r>
              <a:rPr lang="en-US" altLang="en-US" b="1" dirty="0" smtClean="0">
                <a:solidFill>
                  <a:schemeClr val="bg1"/>
                </a:solidFill>
                <a:latin typeface="Arial" panose="020B0604020202020204" pitchFamily="34" charset="0"/>
                <a:cs typeface="Arial" panose="020B0604020202020204" pitchFamily="34" charset="0"/>
              </a:rPr>
              <a:t>along the Gulf of Guinea coast.</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s://www.cpc.ncep.noaa.gov/products/international/africa_rfe/africa_rfe_7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175"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s://www.cpc.ncep.noaa.gov/products/international/africa_rfe/africa_rfe_7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79248" y="5029200"/>
            <a:ext cx="8991600" cy="969368"/>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smtClean="0">
                <a:solidFill>
                  <a:schemeClr val="bg1"/>
                </a:solidFill>
              </a:rPr>
              <a:t>During </a:t>
            </a:r>
            <a:r>
              <a:rPr lang="en-US" altLang="en-US" sz="1140" b="1" dirty="0">
                <a:solidFill>
                  <a:schemeClr val="bg1"/>
                </a:solidFill>
              </a:rPr>
              <a:t>the past 7 </a:t>
            </a:r>
            <a:r>
              <a:rPr lang="en-US" altLang="en-US" sz="1140" b="1" dirty="0" smtClean="0">
                <a:solidFill>
                  <a:schemeClr val="bg1"/>
                </a:solidFill>
              </a:rPr>
              <a:t>days, rainfall was above-average over much of Senegal, </a:t>
            </a:r>
            <a:r>
              <a:rPr lang="en-US" altLang="en-US" sz="1140" b="1" dirty="0" smtClean="0">
                <a:solidFill>
                  <a:schemeClr val="bg1"/>
                </a:solidFill>
              </a:rPr>
              <a:t>local areas in southern </a:t>
            </a:r>
            <a:r>
              <a:rPr lang="en-US" altLang="en-US" sz="1140" b="1" dirty="0" smtClean="0">
                <a:solidFill>
                  <a:schemeClr val="bg1"/>
                </a:solidFill>
              </a:rPr>
              <a:t>Mauritania, Guinea, Sierra Leone, </a:t>
            </a:r>
            <a:r>
              <a:rPr lang="en-US" altLang="en-US" sz="1140" b="1" dirty="0" smtClean="0">
                <a:solidFill>
                  <a:schemeClr val="bg1"/>
                </a:solidFill>
              </a:rPr>
              <a:t>Liberia, </a:t>
            </a:r>
            <a:r>
              <a:rPr lang="en-US" altLang="en-US" sz="1140" b="1" dirty="0" smtClean="0">
                <a:solidFill>
                  <a:schemeClr val="bg1"/>
                </a:solidFill>
              </a:rPr>
              <a:t>northern </a:t>
            </a:r>
            <a:r>
              <a:rPr lang="en-US" altLang="en-US" sz="1140" b="1" dirty="0" smtClean="0">
                <a:solidFill>
                  <a:schemeClr val="bg1"/>
                </a:solidFill>
              </a:rPr>
              <a:t>Cote d’Ivoire, </a:t>
            </a:r>
            <a:r>
              <a:rPr lang="en-US" altLang="en-US" sz="1140" b="1" dirty="0" smtClean="0">
                <a:solidFill>
                  <a:schemeClr val="bg1"/>
                </a:solidFill>
              </a:rPr>
              <a:t>southwestern Mali</a:t>
            </a:r>
            <a:r>
              <a:rPr lang="en-US" altLang="en-US" sz="1140" b="1" dirty="0" smtClean="0">
                <a:solidFill>
                  <a:schemeClr val="bg1"/>
                </a:solidFill>
              </a:rPr>
              <a:t>, northern Ghana, </a:t>
            </a:r>
            <a:r>
              <a:rPr lang="en-US" altLang="en-US" sz="1140" b="1" dirty="0" smtClean="0">
                <a:solidFill>
                  <a:schemeClr val="bg1"/>
                </a:solidFill>
              </a:rPr>
              <a:t>local areas in Burkina </a:t>
            </a:r>
            <a:r>
              <a:rPr lang="en-US" altLang="en-US" sz="1140" b="1" dirty="0" smtClean="0">
                <a:solidFill>
                  <a:schemeClr val="bg1"/>
                </a:solidFill>
              </a:rPr>
              <a:t>Faso, </a:t>
            </a:r>
            <a:r>
              <a:rPr lang="en-US" altLang="en-US" sz="1140" b="1" dirty="0" smtClean="0">
                <a:solidFill>
                  <a:schemeClr val="bg1"/>
                </a:solidFill>
              </a:rPr>
              <a:t>Cameroon</a:t>
            </a:r>
            <a:r>
              <a:rPr lang="en-US" altLang="en-US" sz="1140" b="1" dirty="0" smtClean="0">
                <a:solidFill>
                  <a:schemeClr val="bg1"/>
                </a:solidFill>
              </a:rPr>
              <a:t>, parts of Chad, Congo, </a:t>
            </a:r>
            <a:r>
              <a:rPr lang="en-US" altLang="en-US" sz="1140" b="1" dirty="0" smtClean="0">
                <a:solidFill>
                  <a:schemeClr val="bg1"/>
                </a:solidFill>
              </a:rPr>
              <a:t>local areas in CAR</a:t>
            </a:r>
            <a:r>
              <a:rPr lang="en-US" altLang="en-US" sz="1140" b="1" dirty="0" smtClean="0">
                <a:solidFill>
                  <a:schemeClr val="bg1"/>
                </a:solidFill>
              </a:rPr>
              <a:t>, northern DRC, South Sudan, portions of </a:t>
            </a:r>
            <a:r>
              <a:rPr lang="en-US" altLang="en-US" sz="1140" b="1" dirty="0" smtClean="0">
                <a:solidFill>
                  <a:schemeClr val="bg1"/>
                </a:solidFill>
              </a:rPr>
              <a:t>southern, northeastern Ethiopia and eastern Eritrea. </a:t>
            </a:r>
            <a:endParaRPr lang="en-US" altLang="en-US" sz="1140" b="1" dirty="0" smtClean="0">
              <a:solidFill>
                <a:schemeClr val="bg1"/>
              </a:solidFill>
            </a:endParaRPr>
          </a:p>
          <a:p>
            <a:pPr algn="just" eaLnBrk="1" hangingPunct="1">
              <a:lnSpc>
                <a:spcPct val="90000"/>
              </a:lnSpc>
              <a:spcBef>
                <a:spcPct val="50000"/>
              </a:spcBef>
            </a:pPr>
            <a:r>
              <a:rPr lang="en-US" altLang="en-US" sz="1140" b="1" dirty="0" smtClean="0">
                <a:solidFill>
                  <a:schemeClr val="bg1"/>
                </a:solidFill>
              </a:rPr>
              <a:t>Below-average rainfall was observed over </a:t>
            </a:r>
            <a:r>
              <a:rPr lang="en-US" altLang="en-US" sz="1140" b="1" dirty="0" smtClean="0">
                <a:solidFill>
                  <a:schemeClr val="bg1"/>
                </a:solidFill>
              </a:rPr>
              <a:t>portions </a:t>
            </a:r>
            <a:r>
              <a:rPr lang="en-US" altLang="en-US" sz="1140" b="1" dirty="0" smtClean="0">
                <a:solidFill>
                  <a:schemeClr val="bg1"/>
                </a:solidFill>
              </a:rPr>
              <a:t>of Cote d’Ivoire, </a:t>
            </a:r>
            <a:r>
              <a:rPr lang="en-US" altLang="en-US" sz="1140" b="1" dirty="0" smtClean="0">
                <a:solidFill>
                  <a:schemeClr val="bg1"/>
                </a:solidFill>
              </a:rPr>
              <a:t>local areas in Mali, Burkina Faso, southern </a:t>
            </a:r>
            <a:r>
              <a:rPr lang="en-US" altLang="en-US" sz="1140" b="1" dirty="0" smtClean="0">
                <a:solidFill>
                  <a:schemeClr val="bg1"/>
                </a:solidFill>
              </a:rPr>
              <a:t>Ghana, southern Togo, Benin, </a:t>
            </a:r>
            <a:r>
              <a:rPr lang="en-US" altLang="en-US" sz="1140" b="1" dirty="0" smtClean="0">
                <a:solidFill>
                  <a:schemeClr val="bg1"/>
                </a:solidFill>
              </a:rPr>
              <a:t>southern </a:t>
            </a:r>
            <a:r>
              <a:rPr lang="en-US" altLang="en-US" sz="1140" b="1" dirty="0" smtClean="0">
                <a:solidFill>
                  <a:schemeClr val="bg1"/>
                </a:solidFill>
              </a:rPr>
              <a:t>Nigeria, </a:t>
            </a:r>
            <a:r>
              <a:rPr lang="en-US" altLang="en-US" sz="1140" b="1" dirty="0" smtClean="0">
                <a:solidFill>
                  <a:schemeClr val="bg1"/>
                </a:solidFill>
              </a:rPr>
              <a:t>Chad, CAR, parts </a:t>
            </a:r>
            <a:r>
              <a:rPr lang="en-US" altLang="en-US" sz="1140" b="1" dirty="0" smtClean="0">
                <a:solidFill>
                  <a:schemeClr val="bg1"/>
                </a:solidFill>
              </a:rPr>
              <a:t>of </a:t>
            </a:r>
            <a:r>
              <a:rPr lang="en-US" altLang="en-US" sz="1140" b="1" dirty="0" smtClean="0">
                <a:solidFill>
                  <a:schemeClr val="bg1"/>
                </a:solidFill>
              </a:rPr>
              <a:t> Sudan and Ethiopia</a:t>
            </a:r>
            <a:r>
              <a:rPr lang="en-US" altLang="en-US" sz="1140" b="1" dirty="0" smtClean="0">
                <a:solidFill>
                  <a:schemeClr val="bg1"/>
                </a:solidFill>
              </a:rPr>
              <a:t>.</a:t>
            </a:r>
            <a:endParaRPr lang="en-US" altLang="en-US" sz="114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www.cpc.ncep.noaa.gov/products/international/africa_rfe/africa_rfe_3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613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www.cpc.ncep.noaa.gov/products/international/africa_rfe/africa_rfe_3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977191"/>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50" b="1" dirty="0">
                <a:solidFill>
                  <a:schemeClr val="bg1"/>
                </a:solidFill>
              </a:rPr>
              <a:t>During the past 30 </a:t>
            </a:r>
            <a:r>
              <a:rPr lang="en-US" altLang="en-US" sz="1150" b="1" dirty="0" smtClean="0">
                <a:solidFill>
                  <a:schemeClr val="bg1"/>
                </a:solidFill>
              </a:rPr>
              <a:t>days, rainfall </a:t>
            </a:r>
            <a:r>
              <a:rPr lang="en-US" altLang="en-US" sz="1150" b="1" dirty="0">
                <a:solidFill>
                  <a:schemeClr val="bg1"/>
                </a:solidFill>
              </a:rPr>
              <a:t>was above-average </a:t>
            </a:r>
            <a:r>
              <a:rPr lang="en-US" altLang="en-US" sz="1150" b="1" dirty="0" smtClean="0">
                <a:solidFill>
                  <a:schemeClr val="bg1"/>
                </a:solidFill>
              </a:rPr>
              <a:t>over many places in the Sahel region, the far western and eastern Gulf of Guinea, and Central Africa countries. Above-average rainfall was also observed over South Sudan, parts of southern and eastern and southern Sudan, Uganda, Ethiopia, and local areas in western Kenya and southern Somalia. </a:t>
            </a:r>
          </a:p>
          <a:p>
            <a:pPr algn="just" eaLnBrk="1" hangingPunct="1">
              <a:lnSpc>
                <a:spcPct val="90000"/>
              </a:lnSpc>
              <a:spcBef>
                <a:spcPct val="50000"/>
              </a:spcBef>
            </a:pPr>
            <a:r>
              <a:rPr lang="en-US" altLang="en-US" sz="1150" b="1" dirty="0" smtClean="0">
                <a:solidFill>
                  <a:schemeClr val="bg1"/>
                </a:solidFill>
              </a:rPr>
              <a:t>Rainfall was below-average over eastern Liberia, </a:t>
            </a:r>
            <a:r>
              <a:rPr lang="en-US" altLang="en-US" sz="1150" b="1" dirty="0" smtClean="0">
                <a:solidFill>
                  <a:schemeClr val="bg1"/>
                </a:solidFill>
              </a:rPr>
              <a:t>portions of Cote </a:t>
            </a:r>
            <a:r>
              <a:rPr lang="en-US" altLang="en-US" sz="1150" b="1" dirty="0" smtClean="0">
                <a:solidFill>
                  <a:schemeClr val="bg1"/>
                </a:solidFill>
              </a:rPr>
              <a:t>d’Ivoire, southwestern Ghana, local areas in Burkina Faso </a:t>
            </a:r>
            <a:r>
              <a:rPr lang="en-US" altLang="en-US" sz="1150" b="1" dirty="0" smtClean="0">
                <a:solidFill>
                  <a:schemeClr val="bg1"/>
                </a:solidFill>
              </a:rPr>
              <a:t>Nigeria, and </a:t>
            </a:r>
            <a:r>
              <a:rPr lang="en-US" altLang="en-US" sz="1150" b="1" dirty="0" smtClean="0">
                <a:solidFill>
                  <a:schemeClr val="bg1"/>
                </a:solidFill>
              </a:rPr>
              <a:t>Niger,  and </a:t>
            </a:r>
            <a:r>
              <a:rPr lang="en-US" altLang="en-US" sz="1150" b="1" dirty="0" smtClean="0">
                <a:solidFill>
                  <a:schemeClr val="bg1"/>
                </a:solidFill>
              </a:rPr>
              <a:t>parts of Sudan Eritrea</a:t>
            </a:r>
            <a:r>
              <a:rPr lang="en-US" altLang="en-US" sz="1150" b="1" dirty="0" smtClean="0">
                <a:solidFill>
                  <a:schemeClr val="bg1"/>
                </a:solidFill>
              </a:rPr>
              <a:t>.</a:t>
            </a:r>
            <a:endParaRPr lang="en-US" altLang="en-US" sz="11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s://www.cpc.ncep.noaa.gov/products/international/africa_rfe/africa_rfe_90day_af_obs.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952" y="12192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s://www.cpc.ncep.noaa.gov/products/international/africa_rfe/africa_rfe_90day_af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6800"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29200"/>
            <a:ext cx="8915400" cy="559769"/>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25" b="1" dirty="0">
                <a:solidFill>
                  <a:schemeClr val="bg1"/>
                </a:solidFill>
              </a:rPr>
              <a:t>During the past 90 </a:t>
            </a:r>
            <a:r>
              <a:rPr lang="en-US" altLang="en-US" sz="1125" b="1" dirty="0" smtClean="0">
                <a:solidFill>
                  <a:schemeClr val="bg1"/>
                </a:solidFill>
              </a:rPr>
              <a:t>days, rainfall </a:t>
            </a:r>
            <a:r>
              <a:rPr lang="en-US" altLang="en-US" sz="1125" b="1" dirty="0">
                <a:solidFill>
                  <a:schemeClr val="bg1"/>
                </a:solidFill>
              </a:rPr>
              <a:t>was above-average </a:t>
            </a:r>
            <a:r>
              <a:rPr lang="en-US" altLang="en-US" sz="1125" b="1" dirty="0" smtClean="0">
                <a:solidFill>
                  <a:schemeClr val="bg1"/>
                </a:solidFill>
              </a:rPr>
              <a:t>over much of West, Central </a:t>
            </a:r>
            <a:r>
              <a:rPr lang="en-US" altLang="en-US" sz="1125" b="1" dirty="0" smtClean="0">
                <a:solidFill>
                  <a:schemeClr val="bg1"/>
                </a:solidFill>
              </a:rPr>
              <a:t>and many places in  </a:t>
            </a:r>
            <a:r>
              <a:rPr lang="en-US" altLang="en-US" sz="1125" b="1" dirty="0" smtClean="0">
                <a:solidFill>
                  <a:schemeClr val="bg1"/>
                </a:solidFill>
              </a:rPr>
              <a:t>the Greater Horn of </a:t>
            </a:r>
            <a:r>
              <a:rPr lang="en-US" altLang="en-US" sz="1125" b="1" dirty="0" smtClean="0">
                <a:solidFill>
                  <a:schemeClr val="bg1"/>
                </a:solidFill>
              </a:rPr>
              <a:t>Africa. Below-average </a:t>
            </a:r>
            <a:r>
              <a:rPr lang="en-US" altLang="en-US" sz="1125" b="1" dirty="0" smtClean="0">
                <a:solidFill>
                  <a:schemeClr val="bg1"/>
                </a:solidFill>
              </a:rPr>
              <a:t>rainfall was observed over </a:t>
            </a:r>
            <a:r>
              <a:rPr lang="en-US" altLang="en-US" sz="1125" b="1" dirty="0" smtClean="0">
                <a:solidFill>
                  <a:schemeClr val="bg1"/>
                </a:solidFill>
              </a:rPr>
              <a:t>parts of Cote d’Ivoire, local areas in </a:t>
            </a:r>
            <a:r>
              <a:rPr lang="en-US" altLang="en-US" sz="1125" b="1" dirty="0" smtClean="0">
                <a:solidFill>
                  <a:schemeClr val="bg1"/>
                </a:solidFill>
              </a:rPr>
              <a:t>Niger, </a:t>
            </a:r>
            <a:r>
              <a:rPr lang="en-US" altLang="en-US" sz="1125" b="1" dirty="0" smtClean="0">
                <a:solidFill>
                  <a:schemeClr val="bg1"/>
                </a:solidFill>
              </a:rPr>
              <a:t>parts of Sudan, many parts of Kenya, Tanzania, and </a:t>
            </a:r>
            <a:r>
              <a:rPr lang="en-US" altLang="en-US" sz="1125" b="1" dirty="0" smtClean="0">
                <a:solidFill>
                  <a:schemeClr val="bg1"/>
                </a:solidFill>
              </a:rPr>
              <a:t>many places in Southern Africa including Madagascar.</a:t>
            </a:r>
            <a:endParaRPr lang="en-US" altLang="en-US" sz="1125"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https://www.cpc.ncep.noaa.gov/products/international/africa_rfe/africa_rfe_180day_af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37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www.cpc.ncep.noaa.gov/products/international/africa_rfe/africa_rfe_180day_af_obs.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8952" y="12161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52224"/>
            <a:ext cx="8915400" cy="954044"/>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20" b="1" dirty="0">
                <a:solidFill>
                  <a:schemeClr val="bg1"/>
                </a:solidFill>
                <a:latin typeface="Arial" charset="0"/>
              </a:rPr>
              <a:t>During the past 180 days</a:t>
            </a:r>
            <a:r>
              <a:rPr lang="en-US" altLang="en-US" sz="1120" b="1" dirty="0" smtClean="0">
                <a:solidFill>
                  <a:schemeClr val="bg1"/>
                </a:solidFill>
                <a:latin typeface="Arial" charset="0"/>
              </a:rPr>
              <a:t>, </a:t>
            </a:r>
            <a:r>
              <a:rPr lang="en-US" altLang="en-US" sz="1120" b="1" dirty="0">
                <a:solidFill>
                  <a:schemeClr val="bg1"/>
                </a:solidFill>
                <a:latin typeface="Arial" charset="0"/>
              </a:rPr>
              <a:t>rainfall was above-average over much of West, Central and the Greater Horn of Africa, including the northern portions of Southern Africa. Rainfall was also above-average over </a:t>
            </a:r>
            <a:r>
              <a:rPr lang="en-US" altLang="en-US" sz="1120" b="1" dirty="0" smtClean="0">
                <a:solidFill>
                  <a:schemeClr val="bg1"/>
                </a:solidFill>
                <a:latin typeface="Arial" charset="0"/>
              </a:rPr>
              <a:t>local areas in northern Namibia, </a:t>
            </a:r>
            <a:r>
              <a:rPr lang="en-US" altLang="en-US" sz="1120" b="1" dirty="0">
                <a:solidFill>
                  <a:schemeClr val="bg1"/>
                </a:solidFill>
                <a:latin typeface="Arial" charset="0"/>
              </a:rPr>
              <a:t>Botswana, </a:t>
            </a:r>
            <a:r>
              <a:rPr lang="en-US" altLang="en-US" sz="1120" b="1" dirty="0" smtClean="0">
                <a:solidFill>
                  <a:schemeClr val="bg1"/>
                </a:solidFill>
                <a:latin typeface="Arial" charset="0"/>
              </a:rPr>
              <a:t>portions </a:t>
            </a:r>
            <a:r>
              <a:rPr lang="en-US" altLang="en-US" sz="1120" b="1" dirty="0">
                <a:solidFill>
                  <a:schemeClr val="bg1"/>
                </a:solidFill>
                <a:latin typeface="Arial" charset="0"/>
              </a:rPr>
              <a:t>of South </a:t>
            </a:r>
            <a:r>
              <a:rPr lang="en-US" altLang="en-US" sz="1120" b="1" dirty="0" smtClean="0">
                <a:solidFill>
                  <a:schemeClr val="bg1"/>
                </a:solidFill>
                <a:latin typeface="Arial" charset="0"/>
              </a:rPr>
              <a:t>Africa, and northern Madagascar. </a:t>
            </a:r>
            <a:endParaRPr lang="en-US" altLang="en-US" sz="1120" b="1" dirty="0">
              <a:solidFill>
                <a:schemeClr val="bg1"/>
              </a:solidFill>
              <a:latin typeface="Arial" charset="0"/>
            </a:endParaRPr>
          </a:p>
          <a:p>
            <a:pPr algn="just" eaLnBrk="1" hangingPunct="1">
              <a:lnSpc>
                <a:spcPct val="90000"/>
              </a:lnSpc>
              <a:spcBef>
                <a:spcPct val="50000"/>
              </a:spcBef>
              <a:buNone/>
              <a:defRPr/>
            </a:pPr>
            <a:r>
              <a:rPr lang="en-US" altLang="en-US" sz="1120" b="1" dirty="0" smtClean="0">
                <a:solidFill>
                  <a:schemeClr val="bg1"/>
                </a:solidFill>
                <a:latin typeface="Arial" charset="0"/>
              </a:rPr>
              <a:t>Below-average </a:t>
            </a:r>
            <a:r>
              <a:rPr lang="en-US" altLang="en-US" sz="1120" b="1" dirty="0">
                <a:solidFill>
                  <a:schemeClr val="bg1"/>
                </a:solidFill>
                <a:latin typeface="Arial" charset="0"/>
              </a:rPr>
              <a:t>rainfall was observed </a:t>
            </a:r>
            <a:r>
              <a:rPr lang="en-US" altLang="en-US" sz="1120" b="1" dirty="0" smtClean="0">
                <a:solidFill>
                  <a:schemeClr val="bg1"/>
                </a:solidFill>
                <a:latin typeface="Arial" charset="0"/>
              </a:rPr>
              <a:t>over portions of Gabon, local areas in Angola, many parts of Namibia, parts of South Africa, southern Zambia, much of Botswana, Zimbabwe, many parts of Mozambique, and central and southern Madagascar.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s://www.cpc.ncep.noaa.gov/products/international/cdas/cdas_7day_af_200wind_anom.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0412" y="1524000"/>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https://www.cpc.ncep.noaa.gov/products/international/cdas/cdas_7day_af_700wind_anom.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www.cpc.ncep.noaa.gov/products/international/cdas/cdas_7day_af_200wind_anom.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7552" y="1520952"/>
            <a:ext cx="3813048" cy="3813048"/>
          </a:xfrm>
          <a:prstGeom prst="rect">
            <a:avLst/>
          </a:prstGeom>
          <a:noFill/>
          <a:extLst>
            <a:ext uri="{909E8E84-426E-40DD-AFC4-6F175D3DCCD1}">
              <a14:hiddenFill xmlns:a14="http://schemas.microsoft.com/office/drawing/2010/main">
                <a:solidFill>
                  <a:srgbClr val="FFFFFF"/>
                </a:solidFill>
              </a14:hiddenFill>
            </a:ext>
          </a:extLst>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374650" y="5505450"/>
            <a:ext cx="8382000" cy="5355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Anomalous lower-level westerly flow with its associated cyclonic shear </a:t>
            </a:r>
            <a:r>
              <a:rPr lang="en-US" altLang="en-US" b="1" dirty="0" smtClean="0">
                <a:solidFill>
                  <a:schemeClr val="bg1"/>
                </a:solidFill>
              </a:rPr>
              <a:t>prevailed over </a:t>
            </a:r>
            <a:r>
              <a:rPr lang="en-US" altLang="en-US" b="1" dirty="0" smtClean="0">
                <a:solidFill>
                  <a:schemeClr val="bg1"/>
                </a:solidFill>
              </a:rPr>
              <a:t>West </a:t>
            </a:r>
            <a:r>
              <a:rPr lang="en-US" altLang="en-US" b="1" dirty="0" smtClean="0">
                <a:solidFill>
                  <a:schemeClr val="bg1"/>
                </a:solidFill>
              </a:rPr>
              <a:t>Africa (left </a:t>
            </a:r>
            <a:r>
              <a:rPr lang="en-US" altLang="en-US" b="1" dirty="0" smtClean="0">
                <a:solidFill>
                  <a:schemeClr val="bg1"/>
                </a:solidFill>
              </a:rPr>
              <a:t>panel).</a:t>
            </a:r>
            <a:endParaRPr lang="en-US" altLang="en-US" b="1" dirty="0">
              <a:solidFill>
                <a:schemeClr val="bg1"/>
              </a:solidFill>
            </a:endParaRPr>
          </a:p>
        </p:txBody>
      </p:sp>
      <p:sp>
        <p:nvSpPr>
          <p:cNvPr id="9" name="Oval 8"/>
          <p:cNvSpPr/>
          <p:nvPr/>
        </p:nvSpPr>
        <p:spPr>
          <a:xfrm rot="5212884">
            <a:off x="1629836" y="1932189"/>
            <a:ext cx="637419" cy="2206416"/>
          </a:xfrm>
          <a:prstGeom prst="ellipse">
            <a:avLst/>
          </a:prstGeom>
          <a:noFill/>
          <a:ln w="38100">
            <a:solidFill>
              <a:srgbClr val="C0000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GEFS Prec Prob: wk2 prec &gt; 50m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1"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GEFS Prec Prob: wk1 prec &gt; 50m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6" y="1828800"/>
            <a:ext cx="4267199" cy="3200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algn="just" eaLnBrk="1" hangingPunct="1"/>
            <a:r>
              <a:rPr lang="en-US" altLang="en-US" sz="1250" b="1" dirty="0">
                <a:solidFill>
                  <a:schemeClr val="bg1"/>
                </a:solidFill>
              </a:rPr>
              <a:t>For week-1 (left </a:t>
            </a:r>
            <a:r>
              <a:rPr lang="en-US" altLang="en-US" sz="1250" b="1" dirty="0" smtClean="0">
                <a:solidFill>
                  <a:schemeClr val="bg1"/>
                </a:solidFill>
              </a:rPr>
              <a:t>panel) and Week-2 (right panel), 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many places in the Sahel region, and </a:t>
            </a:r>
            <a:r>
              <a:rPr lang="en-US" altLang="en-US" sz="1250" b="1" dirty="0" smtClean="0">
                <a:solidFill>
                  <a:schemeClr val="bg1"/>
                </a:solidFill>
              </a:rPr>
              <a:t>portions of the Greater Horn of Africa.</a:t>
            </a:r>
            <a:endParaRPr lang="en-US" altLang="en-US" sz="1250" b="1" dirty="0">
              <a:solidFill>
                <a:schemeClr val="bg1"/>
              </a:solidFill>
            </a:endParaRPr>
          </a:p>
          <a:p>
            <a:pPr algn="just" eaLnBrk="1" hangingPunct="1"/>
            <a:endParaRPr lang="en-US" altLang="en-US" sz="1250" b="1" dirty="0" smtClean="0">
              <a:solidFill>
                <a:schemeClr val="bg1"/>
              </a:solidFill>
            </a:endParaRPr>
          </a:p>
        </p:txBody>
      </p:sp>
      <p:sp>
        <p:nvSpPr>
          <p:cNvPr id="22534" name="TextBox 2"/>
          <p:cNvSpPr txBox="1">
            <a:spLocks noChangeArrowheads="1"/>
          </p:cNvSpPr>
          <p:nvPr/>
        </p:nvSpPr>
        <p:spPr bwMode="auto">
          <a:xfrm>
            <a:off x="359076" y="1524000"/>
            <a:ext cx="3858493"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Week-1 Valid </a:t>
            </a:r>
            <a:r>
              <a:rPr lang="en-US" altLang="en-US" b="1" dirty="0">
                <a:solidFill>
                  <a:srgbClr val="FFFF00"/>
                </a:solidFill>
              </a:rPr>
              <a:t>28 July – 3 August, 2020</a:t>
            </a:r>
            <a:endParaRPr lang="en-US" altLang="en-US" dirty="0"/>
          </a:p>
        </p:txBody>
      </p:sp>
      <p:sp>
        <p:nvSpPr>
          <p:cNvPr id="22535" name="TextBox 10"/>
          <p:cNvSpPr txBox="1">
            <a:spLocks noChangeArrowheads="1"/>
          </p:cNvSpPr>
          <p:nvPr/>
        </p:nvSpPr>
        <p:spPr bwMode="auto">
          <a:xfrm>
            <a:off x="4910042" y="1524000"/>
            <a:ext cx="3459345"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4 – </a:t>
            </a:r>
            <a:r>
              <a:rPr lang="en-US" altLang="en-US" b="1" dirty="0" smtClean="0">
                <a:solidFill>
                  <a:srgbClr val="FFFF00"/>
                </a:solidFill>
              </a:rPr>
              <a:t>10</a:t>
            </a:r>
            <a:r>
              <a:rPr lang="en-US" altLang="en-US" b="1" dirty="0" smtClean="0">
                <a:solidFill>
                  <a:srgbClr val="FFFF00"/>
                </a:solidFill>
              </a:rPr>
              <a:t> </a:t>
            </a:r>
            <a:r>
              <a:rPr lang="en-US" altLang="en-US" b="1" dirty="0" smtClean="0">
                <a:solidFill>
                  <a:srgbClr val="FFFF00"/>
                </a:solidFill>
              </a:rPr>
              <a:t>August, 2020</a:t>
            </a:r>
            <a:endParaRPr lang="en-US"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178152</TotalTime>
  <Words>1515</Words>
  <Application>Microsoft Office PowerPoint</Application>
  <PresentationFormat>On-screen Show (4:3)</PresentationFormat>
  <Paragraphs>68</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9053</cp:revision>
  <cp:lastPrinted>2018-07-09T15:13:07Z</cp:lastPrinted>
  <dcterms:created xsi:type="dcterms:W3CDTF">2001-08-31T10:39:36Z</dcterms:created>
  <dcterms:modified xsi:type="dcterms:W3CDTF">2020-07-27T16:28:37Z</dcterms:modified>
</cp:coreProperties>
</file>