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4" autoAdjust="0"/>
    <p:restoredTop sz="90814" autoAdjust="0"/>
  </p:normalViewPr>
  <p:slideViewPr>
    <p:cSldViewPr>
      <p:cViewPr varScale="1">
        <p:scale>
          <a:sx n="63" d="100"/>
          <a:sy n="63" d="100"/>
        </p:scale>
        <p:origin x="143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7/20/2020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4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20 July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21 </a:t>
            </a:r>
            <a:r>
              <a:rPr lang="en-US" altLang="en-US" b="1" dirty="0">
                <a:solidFill>
                  <a:srgbClr val="FFFF00"/>
                </a:solidFill>
              </a:rPr>
              <a:t>– </a:t>
            </a:r>
            <a:r>
              <a:rPr lang="en-US" altLang="en-US" b="1" dirty="0" smtClean="0">
                <a:solidFill>
                  <a:srgbClr val="FFFF00"/>
                </a:solidFill>
              </a:rPr>
              <a:t>27 </a:t>
            </a:r>
            <a:r>
              <a:rPr lang="en-US" altLang="en-US" b="1" dirty="0">
                <a:solidFill>
                  <a:srgbClr val="FFFF00"/>
                </a:solidFill>
              </a:rPr>
              <a:t>July, </a:t>
            </a:r>
            <a:r>
              <a:rPr lang="en-US" altLang="en-US" b="1" dirty="0" smtClean="0">
                <a:solidFill>
                  <a:srgbClr val="FFFF00"/>
                </a:solidFill>
              </a:rPr>
              <a:t>2020</a:t>
            </a:r>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much of </a:t>
            </a:r>
            <a:r>
              <a:rPr lang="en-US" altLang="en-US" sz="1100" b="1" dirty="0">
                <a:solidFill>
                  <a:srgbClr val="FFFF00"/>
                </a:solidFill>
                <a:latin typeface="Arial" charset="0"/>
              </a:rPr>
              <a:t>Senegal, Guinea-Bissau, Guinea, Sierra Leone, western Liberia, northern Cote d'Ivoire southern Mali and western Burkina Faso: </a:t>
            </a:r>
            <a:r>
              <a:rPr lang="en-US" altLang="en-US" sz="1100" dirty="0">
                <a:solidFill>
                  <a:schemeClr val="bg1"/>
                </a:solidFill>
                <a:latin typeface="Arial" charset="0"/>
              </a:rPr>
              <a:t>An area of anomalous westerly flow, with its associated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southern Cote d'Ivoire and southern Ghana: </a:t>
            </a:r>
            <a:r>
              <a:rPr lang="en-US" altLang="en-US" sz="1100" dirty="0">
                <a:solidFill>
                  <a:schemeClr val="bg1"/>
                </a:solidFill>
                <a:latin typeface="Arial" charset="0"/>
              </a:rPr>
              <a:t>An area of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portions of Nigeria, Cameroon, western Chad and western CAR: </a:t>
            </a:r>
            <a:r>
              <a:rPr lang="en-US" altLang="en-US" sz="1100" dirty="0">
                <a:solidFill>
                  <a:schemeClr val="bg1"/>
                </a:solidFill>
                <a:latin typeface="Arial" charset="0"/>
              </a:rPr>
              <a:t>An area of anomalous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northern DRC, parts of northern Congo and southern CAR: </a:t>
            </a:r>
            <a:r>
              <a:rPr lang="en-US" altLang="en-US" sz="1100" dirty="0">
                <a:solidFill>
                  <a:schemeClr val="bg1"/>
                </a:solidFill>
                <a:latin typeface="Arial" charset="0"/>
              </a:rPr>
              <a:t>An area of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South Sudan, eastern Sudan and western Ethiopia: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b="1" dirty="0" smtClean="0">
                <a:solidFill>
                  <a:srgbClr val="FFFF00"/>
                </a:solidFill>
                <a:latin typeface="Arial" charset="0"/>
              </a:rPr>
              <a:t> 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28 July – 4 August,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many places in the Sahel region: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over southern Nigeria, Cameroon, northern Gabon, southern CAR and northern DRC: </a:t>
            </a:r>
            <a:r>
              <a:rPr lang="en-US" altLang="en-US" sz="1100" dirty="0">
                <a:solidFill>
                  <a:schemeClr val="bg1"/>
                </a:solidFill>
                <a:latin typeface="Arial" charset="0"/>
              </a:rPr>
              <a:t>An area of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over western </a:t>
            </a:r>
            <a:r>
              <a:rPr lang="en-US" altLang="en-US" sz="1100" b="1" dirty="0" smtClean="0">
                <a:solidFill>
                  <a:srgbClr val="FFFF00"/>
                </a:solidFill>
                <a:latin typeface="Arial" charset="0"/>
              </a:rPr>
              <a:t>Ethiopia: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marL="0" indent="0" algn="just">
              <a:spcBef>
                <a:spcPct val="0"/>
              </a:spcBef>
              <a:buNone/>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09015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much of Senegal, southern Mauritania, Guinea, Sierra Leone, northern Cote d’Ivoire, Mali, northern Ghana, portions of Burkina Faso, southern Niger, Cameroon, parts of Chad, Congo, CAR, northern DRC, South Sudan, portions of southern and eastern Sudan, local areas in Uganda, and western Ethiopia. </a:t>
            </a:r>
            <a:r>
              <a:rPr lang="en-US" altLang="en-US" sz="1200" b="1" dirty="0" smtClean="0">
                <a:solidFill>
                  <a:schemeClr val="bg1"/>
                </a:solidFill>
              </a:rPr>
              <a:t>Below-average </a:t>
            </a:r>
            <a:r>
              <a:rPr lang="en-US" altLang="en-US" sz="1200" b="1" dirty="0">
                <a:solidFill>
                  <a:schemeClr val="bg1"/>
                </a:solidFill>
              </a:rPr>
              <a:t>rainfall was observed over eastern Liberia, portions of Cote d’Ivoire, southern Ghana, southern Togo, Benin, southwestern Nigeria, parts of Eritrea and northeastern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Sahel region, the far western and eastern Gulf of Guinea, and Central Africa countries. Above-average rainfall was also observed over South Sudan, parts of southern and eastern and southern Sudan, Uganda, Ethiopia, and local areas in western Kenya and southern Somalia</a:t>
            </a:r>
            <a:r>
              <a:rPr lang="en-US" altLang="en-US" sz="1180" b="1" dirty="0" smtClean="0">
                <a:solidFill>
                  <a:schemeClr val="bg1"/>
                </a:solidFill>
              </a:rPr>
              <a:t>. Rainfall </a:t>
            </a:r>
            <a:r>
              <a:rPr lang="en-US" altLang="en-US" sz="1180" b="1" dirty="0">
                <a:solidFill>
                  <a:schemeClr val="bg1"/>
                </a:solidFill>
              </a:rPr>
              <a:t>was below-average over eastern Liberia, much of Cote d’Ivoire, southwestern Ghana, local areas in Burkina Faso and Niger,  and Eritrea.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local areas in South Africa. </a:t>
            </a:r>
            <a:r>
              <a:rPr lang="en-US" altLang="en-US" sz="1180" b="1" dirty="0" smtClean="0">
                <a:solidFill>
                  <a:schemeClr val="bg1"/>
                </a:solidFill>
              </a:rPr>
              <a:t>Below-average </a:t>
            </a:r>
            <a:r>
              <a:rPr lang="en-US" altLang="en-US" sz="1180" b="1" dirty="0">
                <a:solidFill>
                  <a:schemeClr val="bg1"/>
                </a:solidFill>
              </a:rPr>
              <a:t>rainfall was observed over local areas in Cote d’Ivoire and Niger, and many places in Southern Africa including Madagascar</a:t>
            </a:r>
            <a:r>
              <a:rPr lang="en-US" altLang="en-US" sz="1180" b="1" dirty="0" smtClean="0">
                <a:solidFill>
                  <a:schemeClr val="bg1"/>
                </a:solidFill>
              </a:rPr>
              <a:t>. </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much of Senegal, Guinea-Bissau, Guinea, Sierra Leone, western Liberia, northern Cote d'Ivoire southern Mali, western Burkina Faso, portions of Nigeria, Cameroon, western Chad and western CAR, eastern South Sudan, eastern Sudan and western Ethiopia. In contrast, there is an increased chance for below-average rainfall over eastern Liberia, southern Cote d'Ivoire, southern Ghana, northern DRC, parts of northern Congo and southern CAR.</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many places in the Sahel region and western Ethiopia. In contrast, there is an increased chance for below-average rainfall over southern Nigeria, Cameroon, northern Gabon, southern CAR and northern DRC.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Above-average rainfall was observed over many places in the Sahel region and </a:t>
            </a:r>
            <a:r>
              <a:rPr lang="en-US" altLang="en-US" b="1" dirty="0">
                <a:solidFill>
                  <a:schemeClr val="bg1"/>
                </a:solidFill>
              </a:rPr>
              <a:t>C</a:t>
            </a:r>
            <a:r>
              <a:rPr lang="en-US" altLang="en-US" b="1" dirty="0" smtClean="0">
                <a:solidFill>
                  <a:schemeClr val="bg1"/>
                </a:solidFill>
              </a:rPr>
              <a:t>entral Africa.</a:t>
            </a:r>
          </a:p>
          <a:p>
            <a:pPr marL="342900" indent="-342900" algn="just" eaLnBrk="1" hangingPunct="1">
              <a:buFontTx/>
              <a:buChar char="•"/>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much of </a:t>
            </a:r>
            <a:r>
              <a:rPr lang="en-US" b="1" dirty="0" smtClean="0">
                <a:solidFill>
                  <a:schemeClr val="bg1"/>
                </a:solidFill>
              </a:rPr>
              <a:t>Senegal</a:t>
            </a:r>
            <a:r>
              <a:rPr lang="en-US" b="1" dirty="0">
                <a:solidFill>
                  <a:schemeClr val="bg1"/>
                </a:solidFill>
              </a:rPr>
              <a:t>, Guinea-Bissau, Guinea, Sierra Leone, western Liberia, northern Cote d'Ivoire southern </a:t>
            </a:r>
            <a:r>
              <a:rPr lang="en-US" b="1" dirty="0" smtClean="0">
                <a:solidFill>
                  <a:schemeClr val="bg1"/>
                </a:solidFill>
              </a:rPr>
              <a:t>Mali, </a:t>
            </a:r>
            <a:r>
              <a:rPr lang="en-US" b="1" dirty="0">
                <a:solidFill>
                  <a:schemeClr val="bg1"/>
                </a:solidFill>
              </a:rPr>
              <a:t>western Burkina Faso, portions of Nigeria, Cameroon, western Chad and western CAR, eastern South Sudan, eastern Sudan and western Ethiopia</a:t>
            </a:r>
            <a:r>
              <a:rPr lang="en-US" altLang="en-US" b="1" dirty="0">
                <a:solidFill>
                  <a:schemeClr val="bg1"/>
                </a:solidFill>
              </a:rPr>
              <a:t>. In contrast, there is an increased chance for below-average rainfall over </a:t>
            </a:r>
            <a:r>
              <a:rPr lang="en-US" b="1" dirty="0">
                <a:solidFill>
                  <a:schemeClr val="bg1"/>
                </a:solidFill>
              </a:rPr>
              <a:t>eastern Liberia, southern Cote d'Ivoire, southern Ghana, northern DRC, parts of northern Congo and southern CAR.</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b="1" dirty="0">
                <a:solidFill>
                  <a:schemeClr val="bg1"/>
                </a:solidFill>
              </a:rPr>
              <a:t>many places in the Sahel region and western Ethiopia</a:t>
            </a:r>
            <a:r>
              <a:rPr lang="en-US" altLang="en-US" b="1" dirty="0">
                <a:solidFill>
                  <a:schemeClr val="bg1"/>
                </a:solidFill>
              </a:rPr>
              <a:t>. </a:t>
            </a:r>
            <a:r>
              <a:rPr lang="en-US" altLang="en-US" b="1" dirty="0">
                <a:solidFill>
                  <a:schemeClr val="bg1"/>
                </a:solidFill>
                <a:latin typeface="Arial" panose="020B0604020202020204" pitchFamily="34" charset="0"/>
                <a:cs typeface="Arial" panose="020B0604020202020204" pitchFamily="34" charset="0"/>
              </a:rPr>
              <a:t>In contrast, there is an increased chance for below-average rainfall </a:t>
            </a:r>
            <a:r>
              <a:rPr lang="en-US" altLang="en-US" b="1" dirty="0" smtClean="0">
                <a:solidFill>
                  <a:schemeClr val="bg1"/>
                </a:solidFill>
                <a:latin typeface="Arial" panose="020B0604020202020204" pitchFamily="34" charset="0"/>
                <a:cs typeface="Arial" panose="020B0604020202020204" pitchFamily="34" charset="0"/>
              </a:rPr>
              <a:t>over southern </a:t>
            </a:r>
            <a:r>
              <a:rPr lang="en-US" altLang="en-US" b="1" dirty="0">
                <a:solidFill>
                  <a:schemeClr val="bg1"/>
                </a:solidFill>
                <a:latin typeface="Arial" panose="020B0604020202020204" pitchFamily="34" charset="0"/>
                <a:cs typeface="Arial" panose="020B0604020202020204" pitchFamily="34" charset="0"/>
              </a:rPr>
              <a:t>Nigeria, Cameroon, northern Gabon, southern CAR and northern </a:t>
            </a:r>
            <a:r>
              <a:rPr lang="en-US" altLang="en-US" b="1" dirty="0" smtClean="0">
                <a:solidFill>
                  <a:schemeClr val="bg1"/>
                </a:solidFill>
                <a:latin typeface="Arial" panose="020B0604020202020204" pitchFamily="34" charset="0"/>
                <a:cs typeface="Arial" panose="020B0604020202020204" pitchFamily="34" charset="0"/>
              </a:rPr>
              <a:t>DRC.</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much of Senegal, southern Mauritania, Guinea, Sierra Leone, northern Cote d’Ivoire, Mali, northern Ghana, portions of Burkina Faso, southern Niger, Cameroon, parts of Chad, Congo, CAR, northern DRC, South Sudan, portions of southern and eastern Sudan, local areas in Uganda, and western Ethiopia. </a:t>
            </a:r>
          </a:p>
          <a:p>
            <a:pPr algn="just" eaLnBrk="1" hangingPunct="1">
              <a:lnSpc>
                <a:spcPct val="90000"/>
              </a:lnSpc>
              <a:spcBef>
                <a:spcPct val="50000"/>
              </a:spcBef>
            </a:pPr>
            <a:r>
              <a:rPr lang="en-US" altLang="en-US" sz="1140" b="1" dirty="0" smtClean="0">
                <a:solidFill>
                  <a:schemeClr val="bg1"/>
                </a:solidFill>
              </a:rPr>
              <a:t>Below-average rainfall was observed over eastern Liberia, portions of Cote d’Ivoire, southern Ghana, southern Togo, Benin, southwestern Nigeria, parts of Eritrea and northeastern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Sahel region, the far western and eastern Gulf of Guinea, and Central Africa countries. Above-average rainfall was also observed over South Sudan, parts of southern and eastern and southern Sudan, Uganda, Ethiopia, and local areas in western Kenya and southern Somalia. </a:t>
            </a:r>
          </a:p>
          <a:p>
            <a:pPr algn="just" eaLnBrk="1" hangingPunct="1">
              <a:lnSpc>
                <a:spcPct val="90000"/>
              </a:lnSpc>
              <a:spcBef>
                <a:spcPct val="50000"/>
              </a:spcBef>
            </a:pPr>
            <a:r>
              <a:rPr lang="en-US" altLang="en-US" sz="1150" b="1" dirty="0" smtClean="0">
                <a:solidFill>
                  <a:schemeClr val="bg1"/>
                </a:solidFill>
              </a:rPr>
              <a:t>Rainfall was below-average over eastern Liberia, much of Cote d’Ivoire, southwestern Ghana, local areas in Burkina Faso and Niger,  and Eritrea.</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802143"/>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local areas in South Africa. </a:t>
            </a:r>
          </a:p>
          <a:p>
            <a:pPr algn="just" eaLnBrk="1" hangingPunct="1">
              <a:lnSpc>
                <a:spcPct val="90000"/>
              </a:lnSpc>
              <a:spcBef>
                <a:spcPct val="50000"/>
              </a:spcBef>
            </a:pPr>
            <a:r>
              <a:rPr lang="en-US" altLang="en-US" sz="1125" b="1" dirty="0" smtClean="0">
                <a:solidFill>
                  <a:schemeClr val="bg1"/>
                </a:solidFill>
              </a:rPr>
              <a:t>Below-average rainfall was observed over local areas in Cote d’Ivoire and Niger, and many places in Southern Africa including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95404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local areas in northern Namibia, </a:t>
            </a:r>
            <a:r>
              <a:rPr lang="en-US" altLang="en-US" sz="1120" b="1" dirty="0">
                <a:solidFill>
                  <a:schemeClr val="bg1"/>
                </a:solidFill>
                <a:latin typeface="Arial" charset="0"/>
              </a:rPr>
              <a:t>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Gabon, local areas in Angola, many parts of Namibia, parts of South Africa, southern Zambia, much of Botswana,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02" y="1522476"/>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cpc.ncep.noaa.gov/products/international/cdas/cdas_7day_af_200wind_ano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westerly flow with its associated cyclonic shear prevailed  West Africa.(left panel).</a:t>
            </a:r>
            <a:endParaRPr lang="en-US" altLang="en-US" b="1" dirty="0">
              <a:solidFill>
                <a:schemeClr val="bg1"/>
              </a:solidFill>
            </a:endParaRPr>
          </a:p>
        </p:txBody>
      </p:sp>
      <p:sp>
        <p:nvSpPr>
          <p:cNvPr id="9" name="Oval 8"/>
          <p:cNvSpPr/>
          <p:nvPr/>
        </p:nvSpPr>
        <p:spPr>
          <a:xfrm rot="5212884">
            <a:off x="1629836" y="1932189"/>
            <a:ext cx="637419" cy="2206416"/>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western Ethiopia.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687499" y="1524000"/>
            <a:ext cx="320164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21 </a:t>
            </a:r>
            <a:r>
              <a:rPr lang="en-US" altLang="en-US" b="1" dirty="0">
                <a:solidFill>
                  <a:srgbClr val="FFFF00"/>
                </a:solidFill>
              </a:rPr>
              <a:t>– </a:t>
            </a:r>
            <a:r>
              <a:rPr lang="en-US" altLang="en-US" b="1" dirty="0" smtClean="0">
                <a:solidFill>
                  <a:srgbClr val="FFFF00"/>
                </a:solidFill>
              </a:rPr>
              <a:t>27 </a:t>
            </a:r>
            <a:r>
              <a:rPr lang="en-US" altLang="en-US" b="1" dirty="0">
                <a:solidFill>
                  <a:srgbClr val="FFFF00"/>
                </a:solidFill>
              </a:rPr>
              <a:t>July, 2020</a:t>
            </a:r>
            <a:endParaRPr lang="en-US" altLang="en-US" dirty="0"/>
          </a:p>
        </p:txBody>
      </p:sp>
      <p:sp>
        <p:nvSpPr>
          <p:cNvPr id="22535" name="TextBox 10"/>
          <p:cNvSpPr txBox="1">
            <a:spLocks noChangeArrowheads="1"/>
          </p:cNvSpPr>
          <p:nvPr/>
        </p:nvSpPr>
        <p:spPr bwMode="auto">
          <a:xfrm>
            <a:off x="4676004" y="1524000"/>
            <a:ext cx="392742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28 July – </a:t>
            </a:r>
            <a:r>
              <a:rPr lang="en-US" altLang="en-US" b="1" dirty="0">
                <a:solidFill>
                  <a:srgbClr val="FFFF00"/>
                </a:solidFill>
              </a:rPr>
              <a:t>3</a:t>
            </a:r>
            <a:r>
              <a:rPr lang="en-US" altLang="en-US" b="1" dirty="0" smtClean="0">
                <a:solidFill>
                  <a:srgbClr val="FFFF00"/>
                </a:solidFill>
              </a:rPr>
              <a:t> August,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178013</TotalTime>
  <Words>1429</Words>
  <Application>Microsoft Office PowerPoint</Application>
  <PresentationFormat>On-screen Show (4:3)</PresentationFormat>
  <Paragraphs>71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9037</cp:revision>
  <cp:lastPrinted>2018-07-09T15:13:07Z</cp:lastPrinted>
  <dcterms:created xsi:type="dcterms:W3CDTF">2001-08-31T10:39:36Z</dcterms:created>
  <dcterms:modified xsi:type="dcterms:W3CDTF">2020-07-20T16:47:20Z</dcterms:modified>
</cp:coreProperties>
</file>