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325" r:id="rId2"/>
    <p:sldId id="326" r:id="rId3"/>
    <p:sldId id="485" r:id="rId4"/>
    <p:sldId id="477" r:id="rId5"/>
    <p:sldId id="501" r:id="rId6"/>
    <p:sldId id="502" r:id="rId7"/>
    <p:sldId id="503" r:id="rId8"/>
    <p:sldId id="482" r:id="rId9"/>
    <p:sldId id="506" r:id="rId10"/>
    <p:sldId id="507" r:id="rId11"/>
    <p:sldId id="508" r:id="rId12"/>
    <p:sldId id="505" r:id="rId13"/>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41" autoAdjust="0"/>
    <p:restoredTop sz="90814" autoAdjust="0"/>
  </p:normalViewPr>
  <p:slideViewPr>
    <p:cSldViewPr>
      <p:cViewPr>
        <p:scale>
          <a:sx n="100" d="100"/>
          <a:sy n="100" d="100"/>
        </p:scale>
        <p:origin x="228" y="-156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7/13/2020</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smtClean="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10</a:t>
            </a:fld>
            <a:endParaRPr lang="en-US" altLang="en-US" sz="120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11</a:t>
            </a:fld>
            <a:endParaRPr lang="en-US" altLang="en-US" sz="120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solidFill>
                <a:schemeClr val="tx1"/>
              </a:solidFill>
              <a:latin typeface="Arial" panose="020B0604020202020204" pitchFamily="34" charset="0"/>
              <a:cs typeface="Arial" panose="020B0604020202020204" pitchFamily="34" charset="0"/>
            </a:endParaRPr>
          </a:p>
        </p:txBody>
      </p:sp>
      <p:sp>
        <p:nvSpPr>
          <p:cNvPr id="29700"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B043D7D3-5D1F-4DD0-BD34-C241F08E1840}" type="slidenum">
              <a:rPr lang="en-US" altLang="en-US" sz="1200">
                <a:latin typeface="Times New Roman" pitchFamily="18" charset="0"/>
              </a:rPr>
              <a:pPr algn="r" eaLnBrk="1" hangingPunct="1"/>
              <a:t>12</a:t>
            </a:fld>
            <a:endParaRPr lang="en-US" altLang="en-US" sz="120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6</a:t>
            </a:fld>
            <a:endParaRPr lang="en-US" altLang="en-US" sz="120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741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3FE8A4AE-9F53-4CF2-9CAD-FE2A197B4F96}" type="slidenum">
              <a:rPr lang="en-US" altLang="en-US" sz="1200">
                <a:latin typeface="Times New Roman" pitchFamily="18" charset="0"/>
              </a:rPr>
              <a:pPr algn="r" eaLnBrk="1" hangingPunct="1"/>
              <a:t>7</a:t>
            </a:fld>
            <a:endParaRPr lang="en-US" altLang="en-US" sz="120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5130" name="CorelPhotoPaint.Image.10" r:id="rId14" imgW="1625397" imgH="1625397" progId="">
                  <p:embed/>
                </p:oleObj>
              </mc:Choice>
              <mc:Fallback>
                <p:oleObj name="CorelPhotoPaint.Image.10" r:id="rId14" imgW="1625397" imgH="1625397" progId="">
                  <p:embed/>
                  <p:pic>
                    <p:nvPicPr>
                      <p:cNvPr id="0" name="Picture 3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smtClean="0">
                <a:solidFill>
                  <a:srgbClr val="FFFF00"/>
                </a:solidFill>
                <a:latin typeface="Arial" charset="0"/>
              </a:rPr>
              <a:t>The African Monsoon Recent Evolution and Current Status</a:t>
            </a:r>
            <a:br>
              <a:rPr lang="en-US" altLang="en-US" b="1" dirty="0" smtClean="0">
                <a:solidFill>
                  <a:srgbClr val="FFFF00"/>
                </a:solidFill>
                <a:latin typeface="Arial" charset="0"/>
              </a:rPr>
            </a:br>
            <a:r>
              <a:rPr lang="en-US" altLang="en-US" b="1" dirty="0" smtClean="0">
                <a:solidFill>
                  <a:srgbClr val="FFFF00"/>
                </a:solidFill>
                <a:latin typeface="Arial" charset="0"/>
              </a:rPr>
              <a:t/>
            </a:r>
            <a:br>
              <a:rPr lang="en-US" altLang="en-US" b="1" dirty="0" smtClean="0">
                <a:solidFill>
                  <a:srgbClr val="FFFF00"/>
                </a:solidFill>
                <a:latin typeface="Arial" charset="0"/>
              </a:rPr>
            </a:br>
            <a:r>
              <a:rPr lang="en-US" altLang="en-US" b="1" dirty="0" smtClean="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124460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a:solidFill>
                  <a:schemeClr val="bg1"/>
                </a:solidFill>
              </a:rPr>
              <a:t>Climate Prediction Center / NCEP</a:t>
            </a:r>
          </a:p>
          <a:p>
            <a:pPr algn="ctr" eaLnBrk="1" hangingPunct="1">
              <a:lnSpc>
                <a:spcPct val="90000"/>
              </a:lnSpc>
            </a:pPr>
            <a:r>
              <a:rPr lang="en-US" altLang="en-US" sz="2800" b="1" dirty="0" smtClean="0">
                <a:solidFill>
                  <a:schemeClr val="bg1"/>
                </a:solidFill>
              </a:rPr>
              <a:t>13 </a:t>
            </a:r>
            <a:r>
              <a:rPr lang="en-US" altLang="en-US" sz="2800" b="1" dirty="0" smtClean="0">
                <a:solidFill>
                  <a:schemeClr val="bg1"/>
                </a:solidFill>
              </a:rPr>
              <a:t>July 2020</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76200" y="1447800"/>
            <a:ext cx="3810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14</a:t>
            </a:r>
            <a:r>
              <a:rPr lang="en-US" altLang="en-US" b="1" dirty="0" smtClean="0">
                <a:solidFill>
                  <a:srgbClr val="FFFF00"/>
                </a:solidFill>
              </a:rPr>
              <a:t> </a:t>
            </a:r>
            <a:r>
              <a:rPr lang="en-US" altLang="en-US" b="1" dirty="0">
                <a:solidFill>
                  <a:srgbClr val="FFFF00"/>
                </a:solidFill>
              </a:rPr>
              <a:t>– </a:t>
            </a:r>
            <a:r>
              <a:rPr lang="en-US" altLang="en-US" b="1" dirty="0" smtClean="0">
                <a:solidFill>
                  <a:srgbClr val="FFFF00"/>
                </a:solidFill>
              </a:rPr>
              <a:t>20</a:t>
            </a:r>
            <a:r>
              <a:rPr lang="en-US" altLang="en-US" b="1" dirty="0" smtClean="0">
                <a:solidFill>
                  <a:srgbClr val="FFFF00"/>
                </a:solidFill>
              </a:rPr>
              <a:t> </a:t>
            </a:r>
            <a:r>
              <a:rPr lang="en-US" altLang="en-US" b="1" dirty="0">
                <a:solidFill>
                  <a:srgbClr val="FFFF00"/>
                </a:solidFill>
              </a:rPr>
              <a:t>July, </a:t>
            </a:r>
            <a:r>
              <a:rPr lang="en-US" altLang="en-US" b="1" dirty="0" smtClean="0">
                <a:solidFill>
                  <a:srgbClr val="FFFF00"/>
                </a:solidFill>
              </a:rPr>
              <a:t>2020</a:t>
            </a:r>
            <a:endParaRPr lang="en-US" altLang="en-US" b="1" dirty="0">
              <a:solidFill>
                <a:srgbClr val="FFFF00"/>
              </a:solidFill>
            </a:endParaRPr>
          </a:p>
        </p:txBody>
      </p:sp>
      <p:sp>
        <p:nvSpPr>
          <p:cNvPr id="11" name="Text Box 8"/>
          <p:cNvSpPr txBox="1">
            <a:spLocks noChangeArrowheads="1"/>
          </p:cNvSpPr>
          <p:nvPr/>
        </p:nvSpPr>
        <p:spPr bwMode="auto">
          <a:xfrm>
            <a:off x="3581400" y="1906756"/>
            <a:ext cx="5349875" cy="3477875"/>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over much of Guinea, Sierra Leone, southern Mali, Burkina Faso, southern Niger, northern Benin, Nigeria, Cameroon, and parts of southern Chad, western CAR and northern Congo: </a:t>
            </a:r>
            <a:r>
              <a:rPr lang="en-US" altLang="en-US" sz="1100" dirty="0">
                <a:solidFill>
                  <a:schemeClr val="bg1"/>
                </a:solidFill>
                <a:latin typeface="Arial" charset="0"/>
              </a:rPr>
              <a:t>An area of stronger than normal monsoon flow, with its associated lower-level convergence and upper-level divergence is expected to enhance rainfall in the </a:t>
            </a:r>
            <a:r>
              <a:rPr lang="en-US" altLang="en-US" sz="1100" dirty="0" smtClean="0">
                <a:solidFill>
                  <a:schemeClr val="bg1"/>
                </a:solidFill>
                <a:latin typeface="Arial" charset="0"/>
              </a:rPr>
              <a:t>region. </a:t>
            </a:r>
            <a:r>
              <a:rPr lang="en-US" altLang="en-US" sz="1100" b="1" dirty="0" smtClean="0">
                <a:solidFill>
                  <a:srgbClr val="FFFF00"/>
                </a:solidFill>
                <a:latin typeface="Arial" charset="0"/>
              </a:rPr>
              <a:t>Confidence: Moderate</a:t>
            </a:r>
            <a:r>
              <a:rPr lang="en-US" altLang="en-US" sz="1100" dirty="0" smtClean="0">
                <a:solidFill>
                  <a:schemeClr val="bg1"/>
                </a:solidFill>
                <a:latin typeface="Arial" charset="0"/>
              </a:rPr>
              <a:t> </a:t>
            </a:r>
          </a:p>
          <a:p>
            <a:pPr algn="just">
              <a:spcBef>
                <a:spcPct val="0"/>
              </a:spcBef>
              <a:buFontTx/>
              <a:buAutoNum type="arabicPeriod"/>
              <a:defRPr/>
            </a:pPr>
            <a:endParaRPr lang="en-US" altLang="en-US" sz="1100" dirty="0">
              <a:solidFill>
                <a:schemeClr val="bg1"/>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over eastern Liberia, southern Cote d'Ivoire, southern Ghana, southern Togo, southern Benin and southwestern Nigeria: </a:t>
            </a:r>
            <a:r>
              <a:rPr lang="en-US" altLang="en-US" sz="1100" dirty="0" smtClean="0">
                <a:solidFill>
                  <a:schemeClr val="bg1"/>
                </a:solidFill>
                <a:latin typeface="Arial" charset="0"/>
              </a:rPr>
              <a:t>An </a:t>
            </a:r>
            <a:r>
              <a:rPr lang="en-US" altLang="en-US" sz="1100" dirty="0">
                <a:solidFill>
                  <a:schemeClr val="bg1"/>
                </a:solidFill>
                <a:latin typeface="Arial" charset="0"/>
              </a:rPr>
              <a:t>area of anomalous </a:t>
            </a:r>
            <a:r>
              <a:rPr lang="en-US" altLang="en-US" sz="1100" dirty="0" smtClean="0">
                <a:solidFill>
                  <a:schemeClr val="bg1"/>
                </a:solidFill>
                <a:latin typeface="Arial" charset="0"/>
              </a:rPr>
              <a:t>upper-level </a:t>
            </a:r>
            <a:r>
              <a:rPr lang="en-US" altLang="en-US" sz="1100" dirty="0">
                <a:solidFill>
                  <a:schemeClr val="bg1"/>
                </a:solidFill>
                <a:latin typeface="Arial" charset="0"/>
              </a:rPr>
              <a:t>convergence is expected to suppress rainfall in the region.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p>
          <a:p>
            <a:pPr algn="just">
              <a:spcBef>
                <a:spcPct val="0"/>
              </a:spcBef>
              <a:buFontTx/>
              <a:buAutoNum type="arabicPeriod"/>
              <a:defRPr/>
            </a:pPr>
            <a:endParaRPr lang="en-US" altLang="en-US" sz="1100" dirty="0" smtClean="0">
              <a:solidFill>
                <a:schemeClr val="bg1"/>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over northeastern DRC, northern Uganda, South Sudan and western Ethiopia</a:t>
            </a:r>
            <a:r>
              <a:rPr lang="en-US" altLang="en-US" sz="1100" b="1" dirty="0" smtClean="0">
                <a:solidFill>
                  <a:srgbClr val="FFFF00"/>
                </a:solidFill>
                <a:latin typeface="Arial" charset="0"/>
              </a:rPr>
              <a:t>: </a:t>
            </a:r>
            <a:r>
              <a:rPr lang="en-US" altLang="en-US" sz="1100" dirty="0">
                <a:solidFill>
                  <a:schemeClr val="bg1"/>
                </a:solidFill>
                <a:latin typeface="Arial" charset="0"/>
              </a:rPr>
              <a:t>An area of anomalous lower-level convergence and upper-level divergence is expected to enhance rainfall in the </a:t>
            </a:r>
            <a:r>
              <a:rPr lang="en-US" altLang="en-US" sz="1100" dirty="0" smtClean="0">
                <a:solidFill>
                  <a:schemeClr val="bg1"/>
                </a:solidFill>
                <a:latin typeface="Arial" charset="0"/>
              </a:rPr>
              <a:t>region.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endParaRPr lang="en-US" altLang="en-US" sz="1100" dirty="0" smtClean="0">
              <a:solidFill>
                <a:schemeClr val="bg1"/>
              </a:solidFill>
              <a:latin typeface="Arial" charset="0"/>
            </a:endParaRPr>
          </a:p>
          <a:p>
            <a:pPr algn="just">
              <a:spcBef>
                <a:spcPct val="0"/>
              </a:spcBef>
              <a:buFontTx/>
              <a:buAutoNum type="arabicPeriod"/>
              <a:defRPr/>
            </a:pPr>
            <a:endParaRPr lang="en-US" altLang="en-US" sz="1100" dirty="0">
              <a:solidFill>
                <a:schemeClr val="bg1"/>
              </a:solidFill>
              <a:latin typeface="Arial" charset="0"/>
            </a:endParaRPr>
          </a:p>
          <a:p>
            <a:pPr algn="just">
              <a:spcBef>
                <a:spcPct val="0"/>
              </a:spcBef>
              <a:buFontTx/>
              <a:buAutoNum type="arabicPeriod"/>
              <a:defRPr/>
            </a:pPr>
            <a:endParaRPr lang="en-US" altLang="en-US" sz="1100" b="1" dirty="0">
              <a:solidFill>
                <a:schemeClr val="bg1"/>
              </a:solidFill>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a:solidFill>
                  <a:srgbClr val="FFFF00"/>
                </a:solidFill>
              </a:rPr>
              <a:t>Week-2 Precipitation Outlooks</a:t>
            </a:r>
            <a:br>
              <a:rPr lang="en-US" altLang="en-US" sz="2400" b="1">
                <a:solidFill>
                  <a:srgbClr val="FFFF00"/>
                </a:solidFill>
              </a:rPr>
            </a:br>
            <a:endParaRPr lang="en-US" altLang="en-US" sz="2400" b="1">
              <a:solidFill>
                <a:srgbClr val="FFFF00"/>
              </a:solidFill>
            </a:endParaRPr>
          </a:p>
        </p:txBody>
      </p:sp>
      <p:sp>
        <p:nvSpPr>
          <p:cNvPr id="26630" name="Text Box 7"/>
          <p:cNvSpPr txBox="1">
            <a:spLocks noChangeArrowheads="1"/>
          </p:cNvSpPr>
          <p:nvPr/>
        </p:nvSpPr>
        <p:spPr bwMode="auto">
          <a:xfrm>
            <a:off x="228600" y="1447800"/>
            <a:ext cx="3429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21 </a:t>
            </a:r>
            <a:r>
              <a:rPr lang="en-US" altLang="en-US" b="1" dirty="0" smtClean="0">
                <a:solidFill>
                  <a:srgbClr val="FFFF00"/>
                </a:solidFill>
              </a:rPr>
              <a:t>– </a:t>
            </a:r>
            <a:r>
              <a:rPr lang="en-US" altLang="en-US" b="1" dirty="0" smtClean="0">
                <a:solidFill>
                  <a:srgbClr val="FFFF00"/>
                </a:solidFill>
              </a:rPr>
              <a:t>27 </a:t>
            </a:r>
            <a:r>
              <a:rPr lang="en-US" altLang="en-US" b="1" dirty="0" smtClean="0">
                <a:solidFill>
                  <a:srgbClr val="FFFF00"/>
                </a:solidFill>
              </a:rPr>
              <a:t>July, </a:t>
            </a:r>
            <a:r>
              <a:rPr lang="en-US" altLang="en-US" b="1" dirty="0">
                <a:solidFill>
                  <a:srgbClr val="FFFF00"/>
                </a:solidFill>
              </a:rPr>
              <a:t>2020</a:t>
            </a:r>
          </a:p>
        </p:txBody>
      </p:sp>
      <p:sp>
        <p:nvSpPr>
          <p:cNvPr id="9" name="Text Box 8"/>
          <p:cNvSpPr txBox="1">
            <a:spLocks noChangeArrowheads="1"/>
          </p:cNvSpPr>
          <p:nvPr/>
        </p:nvSpPr>
        <p:spPr bwMode="auto">
          <a:xfrm>
            <a:off x="3609975" y="1905000"/>
            <a:ext cx="5349875" cy="4324261"/>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over </a:t>
            </a:r>
            <a:r>
              <a:rPr lang="en-US" altLang="en-US" sz="1100" b="1" dirty="0" smtClean="0">
                <a:solidFill>
                  <a:srgbClr val="FFFF00"/>
                </a:solidFill>
                <a:latin typeface="Arial" charset="0"/>
              </a:rPr>
              <a:t>portions of Senegal, Guinea-Bissau, Guinea</a:t>
            </a:r>
            <a:r>
              <a:rPr lang="en-US" altLang="en-US" sz="1100" b="1" dirty="0">
                <a:solidFill>
                  <a:srgbClr val="FFFF00"/>
                </a:solidFill>
                <a:latin typeface="Arial" charset="0"/>
              </a:rPr>
              <a:t>, southern Mali, Burkina Faso, northern Liberia, northern Cote d'Ivoire, northern Ghana, southern Niger, northern Benin, northern Nigeria, northern Cameroon, and southwestern Chad: </a:t>
            </a:r>
            <a:r>
              <a:rPr lang="en-US" altLang="en-US" sz="1100" dirty="0">
                <a:solidFill>
                  <a:schemeClr val="bg1"/>
                </a:solidFill>
                <a:latin typeface="Arial" charset="0"/>
              </a:rPr>
              <a:t>An area anomalous lower-level convergence and upper-level divergence is expected to enhance rainfall in the region</a:t>
            </a:r>
            <a:r>
              <a:rPr lang="en-US" altLang="en-US" sz="1100" dirty="0" smtClean="0">
                <a:solidFill>
                  <a:schemeClr val="bg1"/>
                </a:solidFill>
                <a:latin typeface="Arial" charset="0"/>
              </a:rPr>
              <a:t>. </a:t>
            </a:r>
            <a:r>
              <a:rPr lang="en-US" altLang="en-US" sz="1100" b="1" dirty="0" smtClean="0">
                <a:solidFill>
                  <a:srgbClr val="FFFF00"/>
                </a:solidFill>
                <a:latin typeface="Arial" charset="0"/>
              </a:rPr>
              <a:t>Confidence</a:t>
            </a:r>
            <a:r>
              <a:rPr lang="en-US" altLang="en-US" sz="1100" b="1" dirty="0">
                <a:solidFill>
                  <a:srgbClr val="FFFF00"/>
                </a:solidFill>
                <a:latin typeface="Arial" charset="0"/>
              </a:rPr>
              <a:t>: </a:t>
            </a:r>
            <a:r>
              <a:rPr lang="en-US" altLang="en-US" sz="1100" b="1" dirty="0" smtClean="0">
                <a:solidFill>
                  <a:srgbClr val="FFFF00"/>
                </a:solidFill>
                <a:latin typeface="Arial" charset="0"/>
              </a:rPr>
              <a:t>Moderate</a:t>
            </a:r>
            <a:r>
              <a:rPr lang="en-US" altLang="en-US" sz="1100" dirty="0" smtClean="0">
                <a:solidFill>
                  <a:schemeClr val="bg1"/>
                </a:solidFill>
                <a:latin typeface="Arial" charset="0"/>
              </a:rPr>
              <a:t> </a:t>
            </a:r>
          </a:p>
          <a:p>
            <a:pPr algn="just">
              <a:spcBef>
                <a:spcPct val="0"/>
              </a:spcBef>
              <a:buFontTx/>
              <a:buAutoNum type="arabicPeriod"/>
              <a:defRPr/>
            </a:pPr>
            <a:endParaRPr lang="en-US" altLang="en-US" sz="1100" dirty="0">
              <a:solidFill>
                <a:schemeClr val="bg1"/>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over eastern Liberia, southern Cote </a:t>
            </a:r>
            <a:r>
              <a:rPr lang="en-US" altLang="en-US" sz="1100" b="1" dirty="0" smtClean="0">
                <a:solidFill>
                  <a:srgbClr val="FFFF00"/>
                </a:solidFill>
                <a:latin typeface="Arial" charset="0"/>
              </a:rPr>
              <a:t>d'Ivoire, southern Ghana, southern Togo, and southern Benin: </a:t>
            </a:r>
            <a:r>
              <a:rPr lang="en-US" altLang="en-US" sz="1100" dirty="0">
                <a:solidFill>
                  <a:schemeClr val="bg1"/>
                </a:solidFill>
                <a:latin typeface="Arial" charset="0"/>
              </a:rPr>
              <a:t>An area of anomalous </a:t>
            </a:r>
            <a:r>
              <a:rPr lang="en-US" altLang="en-US" sz="1100" dirty="0" smtClean="0">
                <a:solidFill>
                  <a:schemeClr val="bg1"/>
                </a:solidFill>
                <a:latin typeface="Arial" charset="0"/>
              </a:rPr>
              <a:t>upper-level </a:t>
            </a:r>
            <a:r>
              <a:rPr lang="en-US" altLang="en-US" sz="1100" dirty="0">
                <a:solidFill>
                  <a:schemeClr val="bg1"/>
                </a:solidFill>
                <a:latin typeface="Arial" charset="0"/>
              </a:rPr>
              <a:t>convergence is expected to suppress rainfall in the region.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endParaRPr lang="en-US" altLang="en-US" sz="1100" dirty="0" smtClean="0">
              <a:solidFill>
                <a:schemeClr val="bg1"/>
              </a:solidFill>
              <a:latin typeface="Arial" charset="0"/>
            </a:endParaRPr>
          </a:p>
          <a:p>
            <a:pPr algn="just">
              <a:spcBef>
                <a:spcPct val="0"/>
              </a:spcBef>
              <a:buFontTx/>
              <a:buAutoNum type="arabicPeriod"/>
              <a:defRPr/>
            </a:pPr>
            <a:endParaRPr lang="en-US" altLang="en-US" sz="1100" dirty="0">
              <a:solidFill>
                <a:schemeClr val="bg1"/>
              </a:solidFill>
              <a:latin typeface="Arial" charset="0"/>
            </a:endParaRPr>
          </a:p>
          <a:p>
            <a:pPr algn="just">
              <a:spcBef>
                <a:spcPct val="0"/>
              </a:spcBef>
              <a:buFontTx/>
              <a:buAutoNum type="arabicPeriod"/>
              <a:defRPr/>
            </a:pPr>
            <a:r>
              <a:rPr lang="en-US" altLang="en-US" sz="1100" b="1" dirty="0">
                <a:solidFill>
                  <a:srgbClr val="FFFF00"/>
                </a:solidFill>
                <a:latin typeface="Arial" charset="0"/>
              </a:rPr>
              <a:t>There </a:t>
            </a:r>
            <a:r>
              <a:rPr lang="en-US" altLang="en-US" sz="1100" b="1" dirty="0">
                <a:solidFill>
                  <a:srgbClr val="FFFF00"/>
                </a:solidFill>
                <a:latin typeface="Arial" charset="0"/>
              </a:rPr>
              <a:t>is an increased chance for below-average rainfall over Equatorial Guinea, southern Cameroon, southern CAR, Gabon, northern Congo and northwestern DRC: </a:t>
            </a:r>
            <a:r>
              <a:rPr lang="en-US" altLang="en-US" sz="1100" dirty="0">
                <a:solidFill>
                  <a:schemeClr val="bg1"/>
                </a:solidFill>
                <a:latin typeface="Arial" charset="0"/>
              </a:rPr>
              <a:t>An area of anomalous lower-level divergence and upper-level convergence is expected to suppress rainfall in the region</a:t>
            </a:r>
            <a:r>
              <a:rPr lang="en-US" altLang="en-US" sz="1100" dirty="0" smtClean="0">
                <a:solidFill>
                  <a:schemeClr val="bg1"/>
                </a:solidFill>
                <a:latin typeface="Arial" charset="0"/>
              </a:rPr>
              <a:t>.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endParaRPr lang="en-US" altLang="en-US" sz="1100" dirty="0" smtClean="0">
              <a:solidFill>
                <a:schemeClr val="bg1"/>
              </a:solidFill>
              <a:latin typeface="Arial" charset="0"/>
            </a:endParaRPr>
          </a:p>
          <a:p>
            <a:pPr algn="just">
              <a:spcBef>
                <a:spcPct val="0"/>
              </a:spcBef>
              <a:buFontTx/>
              <a:buAutoNum type="arabicPeriod"/>
              <a:defRPr/>
            </a:pPr>
            <a:endParaRPr lang="en-US" altLang="en-US" sz="1100" dirty="0">
              <a:solidFill>
                <a:schemeClr val="bg1"/>
              </a:solidFill>
              <a:latin typeface="Arial" charset="0"/>
            </a:endParaRPr>
          </a:p>
          <a:p>
            <a:pPr algn="just">
              <a:spcBef>
                <a:spcPct val="0"/>
              </a:spcBef>
              <a:buFontTx/>
              <a:buAutoNum type="arabicPeriod"/>
              <a:defRPr/>
            </a:pPr>
            <a:r>
              <a:rPr lang="en-US" altLang="en-US" sz="1100" b="1" dirty="0">
                <a:solidFill>
                  <a:srgbClr val="FFFF00"/>
                </a:solidFill>
                <a:latin typeface="Arial" charset="0"/>
              </a:rPr>
              <a:t>There </a:t>
            </a:r>
            <a:r>
              <a:rPr lang="en-US" altLang="en-US" sz="1100" b="1" dirty="0">
                <a:solidFill>
                  <a:srgbClr val="FFFF00"/>
                </a:solidFill>
                <a:latin typeface="Arial" charset="0"/>
              </a:rPr>
              <a:t>is an increased chance for above-average rainfall over much of South Sudan, parts of southern Sudan and western Ethiopia</a:t>
            </a:r>
            <a:r>
              <a:rPr lang="en-US" altLang="en-US" sz="1100" dirty="0">
                <a:solidFill>
                  <a:schemeClr val="bg1"/>
                </a:solidFill>
                <a:latin typeface="Arial" charset="0"/>
              </a:rPr>
              <a:t>: An area of anomalous lower-level convergence and upper-level divergence is expected to enhance rainfall in the </a:t>
            </a:r>
            <a:r>
              <a:rPr lang="en-US" altLang="en-US" sz="1100" dirty="0" smtClean="0">
                <a:solidFill>
                  <a:schemeClr val="bg1"/>
                </a:solidFill>
                <a:latin typeface="Arial" charset="0"/>
              </a:rPr>
              <a:t>region.</a:t>
            </a:r>
            <a:r>
              <a:rPr lang="en-US" altLang="en-US" sz="1100" dirty="0" smtClean="0">
                <a:solidFill>
                  <a:schemeClr val="bg1"/>
                </a:solidFill>
                <a:latin typeface="Arial" charset="0"/>
              </a:rPr>
              <a:t>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p>
          <a:p>
            <a:pPr algn="just">
              <a:spcBef>
                <a:spcPct val="0"/>
              </a:spcBef>
              <a:buFontTx/>
              <a:buAutoNum type="arabicPeriod"/>
              <a:defRPr/>
            </a:pPr>
            <a:endParaRPr lang="en-US" altLang="en-US" sz="1100" b="1" dirty="0" smtClean="0">
              <a:solidFill>
                <a:schemeClr val="bg1"/>
              </a:solidFill>
              <a:latin typeface="Arial" charset="0"/>
            </a:endParaRPr>
          </a:p>
          <a:p>
            <a:pPr marL="0" indent="0" algn="just">
              <a:spcBef>
                <a:spcPct val="0"/>
              </a:spcBef>
              <a:buNone/>
              <a:defRPr/>
            </a:pPr>
            <a:endParaRPr lang="en-US" altLang="en-US" sz="1100" b="1" dirty="0">
              <a:solidFill>
                <a:schemeClr val="bg1"/>
              </a:solidFill>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smtClean="0">
                <a:solidFill>
                  <a:srgbClr val="FFFF00"/>
                </a:solidFill>
                <a:latin typeface="Arial" charset="0"/>
              </a:rPr>
              <a:t>Summary</a:t>
            </a:r>
          </a:p>
        </p:txBody>
      </p:sp>
      <p:sp>
        <p:nvSpPr>
          <p:cNvPr id="28675" name="Text Box 8"/>
          <p:cNvSpPr txBox="1">
            <a:spLocks noChangeArrowheads="1"/>
          </p:cNvSpPr>
          <p:nvPr/>
        </p:nvSpPr>
        <p:spPr bwMode="auto">
          <a:xfrm>
            <a:off x="152400" y="1194790"/>
            <a:ext cx="8839200" cy="4422557"/>
          </a:xfrm>
          <a:prstGeom prst="rect">
            <a:avLst/>
          </a:prstGeom>
          <a:noFill/>
          <a:ln w="9525">
            <a:noFill/>
            <a:miter lim="800000"/>
            <a:headEnd/>
            <a:tailEnd/>
          </a:ln>
        </p:spPr>
        <p:txBody>
          <a:bodyPr>
            <a:spAutoFit/>
          </a:bodyPr>
          <a:lstStyle/>
          <a:p>
            <a:pPr marL="171450" indent="-171450" algn="just" eaLnBrk="1" hangingPunct="1">
              <a:lnSpc>
                <a:spcPct val="90000"/>
              </a:lnSpc>
              <a:spcBef>
                <a:spcPct val="50000"/>
              </a:spcBef>
              <a:buFont typeface="Arial" panose="020B0604020202020204" pitchFamily="34" charset="0"/>
              <a:buChar char="•"/>
            </a:pPr>
            <a:r>
              <a:rPr lang="en-US" altLang="en-US" sz="1200" b="1" dirty="0">
                <a:solidFill>
                  <a:schemeClr val="bg1"/>
                </a:solidFill>
              </a:rPr>
              <a:t>During the past 7 days, rainfall was above-average over western Senegal, Guinea, Sierra Leone, southern Mali, Burkina Faso, northern Ghana, southern Niger, Tog, Benin, Nigeria, Cameroon, southern Chad, CAR, northern Congo, western and northern DRC, southern Sudan, much of South Sudan, Uganda, portions of Ethiopia and local areas in southern Somalia. </a:t>
            </a:r>
            <a:r>
              <a:rPr lang="en-US" altLang="en-US" sz="1200" b="1" dirty="0" smtClean="0">
                <a:solidFill>
                  <a:schemeClr val="bg1"/>
                </a:solidFill>
              </a:rPr>
              <a:t>Below-average </a:t>
            </a:r>
            <a:r>
              <a:rPr lang="en-US" altLang="en-US" sz="1200" b="1" dirty="0">
                <a:solidFill>
                  <a:schemeClr val="bg1"/>
                </a:solidFill>
              </a:rPr>
              <a:t>rainfall was observed over parts of Senegal, eastern Liberia, Cote d’Ivoire, western Ghana, western Chad, and northeastern Ethiopia.</a:t>
            </a:r>
          </a:p>
          <a:p>
            <a:pPr marL="171450" indent="-171450" algn="just" eaLnBrk="1" hangingPunct="1">
              <a:lnSpc>
                <a:spcPct val="90000"/>
              </a:lnSpc>
              <a:spcBef>
                <a:spcPct val="50000"/>
              </a:spcBef>
              <a:buFontTx/>
              <a:buChar char="•"/>
            </a:pPr>
            <a:r>
              <a:rPr lang="en-US" altLang="en-US" sz="1180" b="1" dirty="0" smtClean="0">
                <a:solidFill>
                  <a:schemeClr val="bg1"/>
                </a:solidFill>
              </a:rPr>
              <a:t>During </a:t>
            </a:r>
            <a:r>
              <a:rPr lang="en-US" altLang="en-US" sz="1180" b="1" dirty="0">
                <a:solidFill>
                  <a:schemeClr val="bg1"/>
                </a:solidFill>
              </a:rPr>
              <a:t>the past 30 days, rainfall was above-average over many places in West and Central Africa countries. Above-average rainfall was also observed over South Sudan, parts of eastern and southern Sudan, Uganda, Ethiopia, and local areas in western Kenya. </a:t>
            </a:r>
            <a:r>
              <a:rPr lang="en-US" altLang="en-US" sz="1180" b="1" dirty="0" smtClean="0">
                <a:solidFill>
                  <a:schemeClr val="bg1"/>
                </a:solidFill>
              </a:rPr>
              <a:t>Rainfall </a:t>
            </a:r>
            <a:r>
              <a:rPr lang="en-US" altLang="en-US" sz="1180" b="1" dirty="0">
                <a:solidFill>
                  <a:schemeClr val="bg1"/>
                </a:solidFill>
              </a:rPr>
              <a:t>was below-average over local areas in Senegal, parts of Cote d’Ivoire, western and southern Niger, and local areas in Nigeria and Chad. Below-average rainfall was also observed over portions of South Africa.</a:t>
            </a:r>
          </a:p>
          <a:p>
            <a:pPr marL="171450" indent="-171450" algn="just" eaLnBrk="1" hangingPunct="1">
              <a:lnSpc>
                <a:spcPct val="90000"/>
              </a:lnSpc>
              <a:spcBef>
                <a:spcPct val="50000"/>
              </a:spcBef>
              <a:buFontTx/>
              <a:buChar char="•"/>
            </a:pPr>
            <a:r>
              <a:rPr lang="en-US" altLang="en-US" sz="1180" b="1" dirty="0">
                <a:solidFill>
                  <a:schemeClr val="bg1"/>
                </a:solidFill>
              </a:rPr>
              <a:t>During the past 90 days, rainfall was above-average over much of West, Central and the Greater Horn of Africa, including the northern portions of Southern Africa. Rainfall was also above-average over portions of South Africa. </a:t>
            </a:r>
            <a:r>
              <a:rPr lang="en-US" altLang="en-US" sz="1180" b="1" dirty="0" smtClean="0">
                <a:solidFill>
                  <a:schemeClr val="bg1"/>
                </a:solidFill>
              </a:rPr>
              <a:t>Southern </a:t>
            </a:r>
            <a:r>
              <a:rPr lang="en-US" altLang="en-US" sz="1180" b="1" dirty="0">
                <a:solidFill>
                  <a:schemeClr val="bg1"/>
                </a:solidFill>
              </a:rPr>
              <a:t>and eastern Botswana, and local areas in Angola, Zambia, Zimbabwe, Malawi and Mozambique had below-average rainfall. Rainfall was also below-average over northern South Africa and much of Madagascar.</a:t>
            </a:r>
          </a:p>
          <a:p>
            <a:pPr marL="171450" indent="-171450" algn="just" eaLnBrk="1" hangingPunct="1">
              <a:lnSpc>
                <a:spcPct val="90000"/>
              </a:lnSpc>
              <a:spcBef>
                <a:spcPct val="50000"/>
              </a:spcBef>
              <a:buFontTx/>
              <a:buChar char="•"/>
            </a:pPr>
            <a:r>
              <a:rPr lang="en-US" altLang="en-US" sz="1200" b="1" dirty="0">
                <a:solidFill>
                  <a:schemeClr val="bg1"/>
                </a:solidFill>
                <a:latin typeface="Arial" panose="020B0604020202020204" pitchFamily="34" charset="0"/>
                <a:cs typeface="Arial" panose="020B0604020202020204" pitchFamily="34" charset="0"/>
              </a:rPr>
              <a:t>Week-1 outlooks call for an increased chance for above-average rainfall over much of Guinea, Sierra Leone, southern Mali, Burkina Faso, southern Niger, northern Benin, Nigeria, Cameroon, parts of southern Chad, western CAR, northern Congo, northeastern DRC, northern Uganda, South Sudan and western Ethiopia. In contrast, there is an increased chance for below-average rainfall over eastern Liberia, southern Cote d'Ivoire, southern Ghana, southern Togo, southern Benin and southwestern Nigeria.</a:t>
            </a:r>
          </a:p>
          <a:p>
            <a:pPr marL="171450" indent="-171450" algn="just" eaLnBrk="1" hangingPunct="1">
              <a:lnSpc>
                <a:spcPct val="90000"/>
              </a:lnSpc>
              <a:spcBef>
                <a:spcPct val="50000"/>
              </a:spcBef>
              <a:buFontTx/>
              <a:buChar char="•"/>
            </a:pPr>
            <a:r>
              <a:rPr lang="en-US" altLang="en-US" sz="1200" b="1" dirty="0" smtClean="0">
                <a:solidFill>
                  <a:schemeClr val="bg1"/>
                </a:solidFill>
                <a:latin typeface="Arial" panose="020B0604020202020204" pitchFamily="34" charset="0"/>
                <a:cs typeface="Arial" panose="020B0604020202020204" pitchFamily="34" charset="0"/>
              </a:rPr>
              <a:t>Week-2 </a:t>
            </a:r>
            <a:r>
              <a:rPr lang="en-US" altLang="en-US" sz="1200" b="1" dirty="0">
                <a:solidFill>
                  <a:schemeClr val="bg1"/>
                </a:solidFill>
                <a:latin typeface="Arial" panose="020B0604020202020204" pitchFamily="34" charset="0"/>
                <a:cs typeface="Arial" panose="020B0604020202020204" pitchFamily="34" charset="0"/>
              </a:rPr>
              <a:t>outlooks call for an increased chance for above-average rainfall over portions of Senegal, Guinea-Bissau, much of Guinea, southern Mali, Burkina Faso, northern Liberia, northern Cote d'Ivoire, northern Ghana, southern Niger, northern Benin, northern Nigeria, northern Cameroon, southwestern Chad, southern Sudan, much of South Sudan, and western Ethiopia. In contrast, there is an increased chance for below-average rainfall over Equatorial Guinea, southern Cameroon, southern CAR, Gabon, northern Congo and northwestern DRC.</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smtClean="0">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smtClean="0">
                <a:solidFill>
                  <a:srgbClr val="FFFF00"/>
                </a:solidFill>
                <a:latin typeface="Arial" charset="0"/>
              </a:rPr>
              <a:t>Highlights:</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8195" name="Rectangle 5"/>
          <p:cNvSpPr>
            <a:spLocks noChangeArrowheads="1"/>
          </p:cNvSpPr>
          <p:nvPr/>
        </p:nvSpPr>
        <p:spPr bwMode="auto">
          <a:xfrm>
            <a:off x="304800" y="1752600"/>
            <a:ext cx="8458200" cy="4953000"/>
          </a:xfrm>
          <a:prstGeom prst="rect">
            <a:avLst/>
          </a:prstGeom>
          <a:noFill/>
          <a:ln w="9525">
            <a:noFill/>
            <a:miter lim="800000"/>
            <a:headEnd/>
            <a:tailEnd/>
          </a:ln>
        </p:spPr>
        <p:txBody>
          <a:bodyPr/>
          <a:lstStyle/>
          <a:p>
            <a:pPr marL="342900" indent="-342900" algn="just" eaLnBrk="1" hangingPunct="1">
              <a:buFontTx/>
              <a:buChar char="•"/>
              <a:tabLst>
                <a:tab pos="1885950" algn="l"/>
              </a:tabLst>
            </a:pPr>
            <a:r>
              <a:rPr lang="en-US" altLang="en-US" b="1" dirty="0" smtClean="0">
                <a:solidFill>
                  <a:schemeClr val="bg1"/>
                </a:solidFill>
              </a:rPr>
              <a:t>Weekly rainfall totals exceeded 100mm over local areas in Guinea and Mali, central and southern Nigeria, CAR, northern DRC, eastern Sudan and western Ethiopia.</a:t>
            </a:r>
            <a:endParaRPr lang="en-US" altLang="en-US" b="1" dirty="0">
              <a:solidFill>
                <a:schemeClr val="bg1"/>
              </a:solidFill>
            </a:endParaRPr>
          </a:p>
          <a:p>
            <a:pPr eaLnBrk="1" hangingPunct="1">
              <a:tabLst>
                <a:tab pos="1885950" algn="l"/>
              </a:tabLst>
            </a:pPr>
            <a:endParaRPr lang="en-US" altLang="en-US" b="1" dirty="0" smtClean="0">
              <a:solidFill>
                <a:schemeClr val="bg1"/>
              </a:solidFill>
            </a:endParaRPr>
          </a:p>
          <a:p>
            <a:pPr marL="342900" indent="-342900" algn="just" eaLnBrk="1" hangingPunct="1">
              <a:buFontTx/>
              <a:buChar char="•"/>
              <a:tabLst>
                <a:tab pos="1885950" algn="l"/>
              </a:tabLst>
            </a:pPr>
            <a:r>
              <a:rPr lang="en-US" altLang="en-US" b="1" dirty="0" smtClean="0">
                <a:solidFill>
                  <a:schemeClr val="bg1"/>
                </a:solidFill>
                <a:latin typeface="Arial" panose="020B0604020202020204" pitchFamily="34" charset="0"/>
                <a:cs typeface="Arial" panose="020B0604020202020204" pitchFamily="34" charset="0"/>
              </a:rPr>
              <a:t>Week-1 </a:t>
            </a:r>
            <a:r>
              <a:rPr lang="en-US" altLang="en-US" b="1" dirty="0">
                <a:solidFill>
                  <a:schemeClr val="bg1"/>
                </a:solidFill>
                <a:latin typeface="Arial" panose="020B0604020202020204" pitchFamily="34" charset="0"/>
                <a:cs typeface="Arial" panose="020B0604020202020204" pitchFamily="34" charset="0"/>
              </a:rPr>
              <a:t>outlooks call for an increased chance for </a:t>
            </a:r>
            <a:r>
              <a:rPr lang="en-US" altLang="en-US" b="1" dirty="0" smtClean="0">
                <a:solidFill>
                  <a:schemeClr val="bg1"/>
                </a:solidFill>
                <a:latin typeface="Arial" panose="020B0604020202020204" pitchFamily="34" charset="0"/>
                <a:cs typeface="Arial" panose="020B0604020202020204" pitchFamily="34" charset="0"/>
              </a:rPr>
              <a:t>above-average rainfall over </a:t>
            </a:r>
            <a:r>
              <a:rPr lang="en-US" b="1" dirty="0">
                <a:solidFill>
                  <a:schemeClr val="bg1"/>
                </a:solidFill>
                <a:latin typeface="Arial" panose="020B0604020202020204" pitchFamily="34" charset="0"/>
                <a:cs typeface="Arial" panose="020B0604020202020204" pitchFamily="34" charset="0"/>
              </a:rPr>
              <a:t>much of Guinea, Sierra Leone, southern Mali, Burkina Faso, southern Niger, northern Benin, Nigeria, Cameroon, </a:t>
            </a:r>
            <a:r>
              <a:rPr lang="en-US" b="1" dirty="0">
                <a:solidFill>
                  <a:schemeClr val="bg1"/>
                </a:solidFill>
                <a:latin typeface="Arial" panose="020B0604020202020204" pitchFamily="34" charset="0"/>
                <a:cs typeface="Arial" panose="020B0604020202020204" pitchFamily="34" charset="0"/>
              </a:rPr>
              <a:t>parts </a:t>
            </a:r>
            <a:r>
              <a:rPr lang="en-US" b="1" dirty="0">
                <a:solidFill>
                  <a:schemeClr val="bg1"/>
                </a:solidFill>
                <a:latin typeface="Arial" panose="020B0604020202020204" pitchFamily="34" charset="0"/>
                <a:cs typeface="Arial" panose="020B0604020202020204" pitchFamily="34" charset="0"/>
              </a:rPr>
              <a:t>of southern Chad, western </a:t>
            </a:r>
            <a:r>
              <a:rPr lang="en-US" b="1" dirty="0">
                <a:solidFill>
                  <a:schemeClr val="bg1"/>
                </a:solidFill>
                <a:latin typeface="Arial" panose="020B0604020202020204" pitchFamily="34" charset="0"/>
                <a:cs typeface="Arial" panose="020B0604020202020204" pitchFamily="34" charset="0"/>
              </a:rPr>
              <a:t>CAR, northern Congo, </a:t>
            </a:r>
            <a:r>
              <a:rPr lang="en-US" b="1" dirty="0">
                <a:solidFill>
                  <a:schemeClr val="bg1"/>
                </a:solidFill>
                <a:latin typeface="Arial" panose="020B0604020202020204" pitchFamily="34" charset="0"/>
                <a:cs typeface="Arial" panose="020B0604020202020204" pitchFamily="34" charset="0"/>
              </a:rPr>
              <a:t>northeastern DRC, northern Uganda, South Sudan and western Ethiopia</a:t>
            </a:r>
            <a:r>
              <a:rPr lang="en-US" altLang="en-US" b="1" dirty="0">
                <a:solidFill>
                  <a:schemeClr val="bg1"/>
                </a:solidFill>
                <a:latin typeface="Arial" panose="020B0604020202020204" pitchFamily="34" charset="0"/>
                <a:cs typeface="Arial" panose="020B0604020202020204" pitchFamily="34" charset="0"/>
              </a:rPr>
              <a:t>. </a:t>
            </a:r>
            <a:r>
              <a:rPr lang="en-US" altLang="en-US" b="1" dirty="0" smtClean="0">
                <a:solidFill>
                  <a:schemeClr val="bg1"/>
                </a:solidFill>
                <a:latin typeface="Arial" panose="020B0604020202020204" pitchFamily="34" charset="0"/>
                <a:cs typeface="Arial" panose="020B0604020202020204" pitchFamily="34" charset="0"/>
              </a:rPr>
              <a:t>In contrast, there is an increased chance for below-average rainfall </a:t>
            </a:r>
            <a:r>
              <a:rPr lang="en-US" altLang="en-US" b="1" dirty="0">
                <a:solidFill>
                  <a:schemeClr val="bg1"/>
                </a:solidFill>
                <a:latin typeface="Arial" panose="020B0604020202020204" pitchFamily="34" charset="0"/>
                <a:cs typeface="Arial" panose="020B0604020202020204" pitchFamily="34" charset="0"/>
              </a:rPr>
              <a:t>over </a:t>
            </a:r>
            <a:r>
              <a:rPr lang="en-US" b="1" dirty="0">
                <a:solidFill>
                  <a:schemeClr val="bg1"/>
                </a:solidFill>
                <a:latin typeface="Arial" panose="020B0604020202020204" pitchFamily="34" charset="0"/>
                <a:cs typeface="Arial" panose="020B0604020202020204" pitchFamily="34" charset="0"/>
              </a:rPr>
              <a:t>eastern Liberia, southern Cote d'Ivoire, southern Ghana, southern Togo, southern Benin and southwestern Nigeria</a:t>
            </a:r>
            <a:r>
              <a:rPr lang="en-US" altLang="en-US" b="1" dirty="0">
                <a:solidFill>
                  <a:schemeClr val="bg1"/>
                </a:solidFill>
                <a:latin typeface="Arial" panose="020B0604020202020204" pitchFamily="34" charset="0"/>
                <a:cs typeface="Arial" panose="020B0604020202020204" pitchFamily="34" charset="0"/>
              </a:rPr>
              <a:t>.</a:t>
            </a:r>
          </a:p>
          <a:p>
            <a:pPr marL="342900" indent="-342900" algn="just" eaLnBrk="1" hangingPunct="1">
              <a:buFontTx/>
              <a:buChar char="•"/>
              <a:tabLst>
                <a:tab pos="1885950" algn="l"/>
              </a:tabLst>
            </a:pPr>
            <a:endParaRPr lang="en-US" altLang="en-US" b="1" dirty="0" smtClean="0">
              <a:solidFill>
                <a:schemeClr val="bg1"/>
              </a:solidFill>
              <a:latin typeface="Arial" panose="020B0604020202020204" pitchFamily="34" charset="0"/>
              <a:cs typeface="Arial" panose="020B0604020202020204" pitchFamily="34" charset="0"/>
            </a:endParaRPr>
          </a:p>
          <a:p>
            <a:pPr marL="342900" indent="-342900" algn="just" eaLnBrk="1" hangingPunct="1">
              <a:buFontTx/>
              <a:buChar char="•"/>
              <a:tabLst>
                <a:tab pos="1885950" algn="l"/>
              </a:tabLst>
            </a:pPr>
            <a:r>
              <a:rPr lang="en-US" altLang="en-US" b="1" dirty="0" smtClean="0">
                <a:solidFill>
                  <a:schemeClr val="bg1"/>
                </a:solidFill>
                <a:latin typeface="Arial" panose="020B0604020202020204" pitchFamily="34" charset="0"/>
                <a:cs typeface="Arial" panose="020B0604020202020204" pitchFamily="34" charset="0"/>
              </a:rPr>
              <a:t>Week-2 </a:t>
            </a:r>
            <a:r>
              <a:rPr lang="en-US" altLang="en-US" b="1" dirty="0">
                <a:solidFill>
                  <a:schemeClr val="bg1"/>
                </a:solidFill>
                <a:latin typeface="Arial" panose="020B0604020202020204" pitchFamily="34" charset="0"/>
                <a:cs typeface="Arial" panose="020B0604020202020204" pitchFamily="34" charset="0"/>
              </a:rPr>
              <a:t>outlooks call for an increased chance for above-average rainfall over </a:t>
            </a:r>
            <a:r>
              <a:rPr lang="en-US" altLang="en-US" b="1" dirty="0" smtClean="0">
                <a:solidFill>
                  <a:schemeClr val="bg1"/>
                </a:solidFill>
                <a:latin typeface="Arial" panose="020B0604020202020204" pitchFamily="34" charset="0"/>
                <a:cs typeface="Arial" panose="020B0604020202020204" pitchFamily="34" charset="0"/>
              </a:rPr>
              <a:t>portions of Senegal, Guinea-Bissau, </a:t>
            </a:r>
            <a:r>
              <a:rPr lang="en-US" b="1" dirty="0" smtClean="0">
                <a:solidFill>
                  <a:schemeClr val="bg1"/>
                </a:solidFill>
                <a:latin typeface="Arial" panose="020B0604020202020204" pitchFamily="34" charset="0"/>
                <a:cs typeface="Arial" panose="020B0604020202020204" pitchFamily="34" charset="0"/>
              </a:rPr>
              <a:t>much </a:t>
            </a:r>
            <a:r>
              <a:rPr lang="en-US" b="1" dirty="0">
                <a:solidFill>
                  <a:schemeClr val="bg1"/>
                </a:solidFill>
                <a:latin typeface="Arial" panose="020B0604020202020204" pitchFamily="34" charset="0"/>
                <a:cs typeface="Arial" panose="020B0604020202020204" pitchFamily="34" charset="0"/>
              </a:rPr>
              <a:t>of Guinea, southern Mali, Burkina Faso, northern Liberia, northern Cote d'Ivoire, northern Ghana, southern Niger, northern Benin, northern Nigeria, northern Cameroon, </a:t>
            </a:r>
            <a:r>
              <a:rPr lang="en-US" b="1" dirty="0">
                <a:solidFill>
                  <a:schemeClr val="bg1"/>
                </a:solidFill>
                <a:latin typeface="Arial" panose="020B0604020202020204" pitchFamily="34" charset="0"/>
                <a:cs typeface="Arial" panose="020B0604020202020204" pitchFamily="34" charset="0"/>
              </a:rPr>
              <a:t>southwestern Chad, </a:t>
            </a:r>
            <a:r>
              <a:rPr lang="en-US" b="1" dirty="0" smtClean="0">
                <a:solidFill>
                  <a:schemeClr val="bg1"/>
                </a:solidFill>
                <a:latin typeface="Arial" panose="020B0604020202020204" pitchFamily="34" charset="0"/>
                <a:cs typeface="Arial" panose="020B0604020202020204" pitchFamily="34" charset="0"/>
              </a:rPr>
              <a:t>southern Sudan, much </a:t>
            </a:r>
            <a:r>
              <a:rPr lang="en-US" b="1" dirty="0">
                <a:solidFill>
                  <a:schemeClr val="bg1"/>
                </a:solidFill>
                <a:latin typeface="Arial" panose="020B0604020202020204" pitchFamily="34" charset="0"/>
                <a:cs typeface="Arial" panose="020B0604020202020204" pitchFamily="34" charset="0"/>
              </a:rPr>
              <a:t>of South Sudan, </a:t>
            </a:r>
            <a:r>
              <a:rPr lang="en-US" b="1" dirty="0" smtClean="0">
                <a:solidFill>
                  <a:schemeClr val="bg1"/>
                </a:solidFill>
                <a:latin typeface="Arial" panose="020B0604020202020204" pitchFamily="34" charset="0"/>
                <a:cs typeface="Arial" panose="020B0604020202020204" pitchFamily="34" charset="0"/>
              </a:rPr>
              <a:t>and </a:t>
            </a:r>
            <a:r>
              <a:rPr lang="en-US" b="1" dirty="0">
                <a:solidFill>
                  <a:schemeClr val="bg1"/>
                </a:solidFill>
                <a:latin typeface="Arial" panose="020B0604020202020204" pitchFamily="34" charset="0"/>
                <a:cs typeface="Arial" panose="020B0604020202020204" pitchFamily="34" charset="0"/>
              </a:rPr>
              <a:t>western </a:t>
            </a:r>
            <a:r>
              <a:rPr lang="en-US" b="1" dirty="0">
                <a:solidFill>
                  <a:schemeClr val="bg1"/>
                </a:solidFill>
                <a:latin typeface="Arial" panose="020B0604020202020204" pitchFamily="34" charset="0"/>
                <a:cs typeface="Arial" panose="020B0604020202020204" pitchFamily="34" charset="0"/>
              </a:rPr>
              <a:t>Ethiopia</a:t>
            </a:r>
            <a:r>
              <a:rPr lang="en-US" altLang="en-US" b="1" dirty="0">
                <a:solidFill>
                  <a:schemeClr val="bg1"/>
                </a:solidFill>
                <a:latin typeface="Arial" panose="020B0604020202020204" pitchFamily="34" charset="0"/>
                <a:cs typeface="Arial" panose="020B0604020202020204" pitchFamily="34" charset="0"/>
              </a:rPr>
              <a:t>. </a:t>
            </a:r>
            <a:r>
              <a:rPr lang="en-US" altLang="en-US" b="1" dirty="0">
                <a:solidFill>
                  <a:schemeClr val="bg1"/>
                </a:solidFill>
                <a:latin typeface="Arial" panose="020B0604020202020204" pitchFamily="34" charset="0"/>
                <a:cs typeface="Arial" panose="020B0604020202020204" pitchFamily="34" charset="0"/>
              </a:rPr>
              <a:t>In contrast, there is an increased chance for below-average rainfall </a:t>
            </a:r>
            <a:r>
              <a:rPr lang="en-US" altLang="en-US" b="1" dirty="0" smtClean="0">
                <a:solidFill>
                  <a:schemeClr val="bg1"/>
                </a:solidFill>
                <a:latin typeface="Arial" panose="020B0604020202020204" pitchFamily="34" charset="0"/>
                <a:cs typeface="Arial" panose="020B0604020202020204" pitchFamily="34" charset="0"/>
              </a:rPr>
              <a:t>along the Gulf of Guinea coast, and much of </a:t>
            </a:r>
            <a:r>
              <a:rPr lang="en-US" b="1" dirty="0" smtClean="0">
                <a:solidFill>
                  <a:schemeClr val="bg1"/>
                </a:solidFill>
                <a:latin typeface="Arial" panose="020B0604020202020204" pitchFamily="34" charset="0"/>
                <a:cs typeface="Arial" panose="020B0604020202020204" pitchFamily="34" charset="0"/>
              </a:rPr>
              <a:t>Equatorial </a:t>
            </a:r>
            <a:r>
              <a:rPr lang="en-US" b="1" dirty="0">
                <a:solidFill>
                  <a:schemeClr val="bg1"/>
                </a:solidFill>
                <a:latin typeface="Arial" panose="020B0604020202020204" pitchFamily="34" charset="0"/>
                <a:cs typeface="Arial" panose="020B0604020202020204" pitchFamily="34" charset="0"/>
              </a:rPr>
              <a:t>Guinea, southern Cameroon, southern CAR, Gabon, northern Congo and northwestern </a:t>
            </a:r>
            <a:r>
              <a:rPr lang="en-US" b="1" dirty="0" smtClean="0">
                <a:solidFill>
                  <a:schemeClr val="bg1"/>
                </a:solidFill>
                <a:latin typeface="Arial" panose="020B0604020202020204" pitchFamily="34" charset="0"/>
                <a:cs typeface="Arial" panose="020B0604020202020204" pitchFamily="34" charset="0"/>
              </a:rPr>
              <a:t>DRC.</a:t>
            </a:r>
            <a:endParaRPr lang="en-US" altLang="en-US" b="1" dirty="0">
              <a:solidFill>
                <a:schemeClr val="bg1"/>
              </a:solidFill>
              <a:latin typeface="Arial" panose="020B0604020202020204" pitchFamily="34" charset="0"/>
              <a:cs typeface="Arial" panose="020B0604020202020204" pitchFamily="34" charset="0"/>
            </a:endParaRPr>
          </a:p>
          <a:p>
            <a:pPr marL="342900" indent="-342900" algn="just" eaLnBrk="1" hangingPunct="1">
              <a:buFontTx/>
              <a:buChar char="•"/>
              <a:tabLst>
                <a:tab pos="1885950" algn="l"/>
              </a:tabLst>
            </a:pPr>
            <a:endParaRPr lang="en-US" altLang="en-US" sz="18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768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7 Days</a:t>
            </a:r>
          </a:p>
        </p:txBody>
      </p:sp>
      <p:sp>
        <p:nvSpPr>
          <p:cNvPr id="10245" name="Text Box 8"/>
          <p:cNvSpPr txBox="1">
            <a:spLocks noChangeArrowheads="1"/>
          </p:cNvSpPr>
          <p:nvPr/>
        </p:nvSpPr>
        <p:spPr bwMode="auto">
          <a:xfrm>
            <a:off x="79248" y="5029200"/>
            <a:ext cx="8991600" cy="969368"/>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smtClean="0">
                <a:solidFill>
                  <a:schemeClr val="bg1"/>
                </a:solidFill>
              </a:rPr>
              <a:t>During </a:t>
            </a:r>
            <a:r>
              <a:rPr lang="en-US" altLang="en-US" sz="1140" b="1" dirty="0">
                <a:solidFill>
                  <a:schemeClr val="bg1"/>
                </a:solidFill>
              </a:rPr>
              <a:t>the past 7 </a:t>
            </a:r>
            <a:r>
              <a:rPr lang="en-US" altLang="en-US" sz="1140" b="1" dirty="0" smtClean="0">
                <a:solidFill>
                  <a:schemeClr val="bg1"/>
                </a:solidFill>
              </a:rPr>
              <a:t>days, rainfall was above-average over </a:t>
            </a:r>
            <a:r>
              <a:rPr lang="en-US" altLang="en-US" sz="1140" b="1" dirty="0" smtClean="0">
                <a:solidFill>
                  <a:schemeClr val="bg1"/>
                </a:solidFill>
              </a:rPr>
              <a:t>western Senegal, Guinea, Sierra Leone, southern Mali, Burkina Faso, northern Ghana, southern Niger, Tog, Benin, Nigeria, Cameroon, southern Chad, CAR, northern Congo, western and northern DRC, southern Sudan, much of South Sudan, Uganda, portions of Ethiopia and local areas in southern Somalia. </a:t>
            </a:r>
            <a:endParaRPr lang="en-US" altLang="en-US" sz="1140" b="1" dirty="0" smtClean="0">
              <a:solidFill>
                <a:schemeClr val="bg1"/>
              </a:solidFill>
            </a:endParaRPr>
          </a:p>
          <a:p>
            <a:pPr algn="just" eaLnBrk="1" hangingPunct="1">
              <a:lnSpc>
                <a:spcPct val="90000"/>
              </a:lnSpc>
              <a:spcBef>
                <a:spcPct val="50000"/>
              </a:spcBef>
            </a:pPr>
            <a:r>
              <a:rPr lang="en-US" altLang="en-US" sz="1140" b="1" dirty="0" smtClean="0">
                <a:solidFill>
                  <a:schemeClr val="bg1"/>
                </a:solidFill>
              </a:rPr>
              <a:t>Below-average rainfall was observed over </a:t>
            </a:r>
            <a:r>
              <a:rPr lang="en-US" altLang="en-US" sz="1140" b="1" dirty="0" smtClean="0">
                <a:solidFill>
                  <a:schemeClr val="bg1"/>
                </a:solidFill>
              </a:rPr>
              <a:t>local areas in Senegal, eastern Liberia, Cote d’Ivoire, western Ghana, western Chad, and northeastern Ethiopia.</a:t>
            </a:r>
            <a:endParaRPr lang="en-US" altLang="en-US" sz="1140" b="1" dirty="0">
              <a:solidFill>
                <a:schemeClr val="bg1"/>
              </a:solidFill>
            </a:endParaRP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30 Days</a:t>
            </a:r>
          </a:p>
        </p:txBody>
      </p:sp>
      <p:sp>
        <p:nvSpPr>
          <p:cNvPr id="12293" name="Text Box 8"/>
          <p:cNvSpPr txBox="1">
            <a:spLocks noChangeArrowheads="1"/>
          </p:cNvSpPr>
          <p:nvPr/>
        </p:nvSpPr>
        <p:spPr bwMode="auto">
          <a:xfrm>
            <a:off x="149225" y="5097341"/>
            <a:ext cx="8842375" cy="977191"/>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50" b="1" dirty="0">
                <a:solidFill>
                  <a:schemeClr val="bg1"/>
                </a:solidFill>
              </a:rPr>
              <a:t>During the past 30 </a:t>
            </a:r>
            <a:r>
              <a:rPr lang="en-US" altLang="en-US" sz="1150" b="1" dirty="0" smtClean="0">
                <a:solidFill>
                  <a:schemeClr val="bg1"/>
                </a:solidFill>
              </a:rPr>
              <a:t>days, rainfall </a:t>
            </a:r>
            <a:r>
              <a:rPr lang="en-US" altLang="en-US" sz="1150" b="1" dirty="0">
                <a:solidFill>
                  <a:schemeClr val="bg1"/>
                </a:solidFill>
              </a:rPr>
              <a:t>was above-average </a:t>
            </a:r>
            <a:r>
              <a:rPr lang="en-US" altLang="en-US" sz="1150" b="1" dirty="0" smtClean="0">
                <a:solidFill>
                  <a:schemeClr val="bg1"/>
                </a:solidFill>
              </a:rPr>
              <a:t>over many places in West and Central Africa countries. Above-average rainfall was also observed over South Sudan, parts of eastern and southern Sudan, Uganda, Ethiopia, and local areas in western </a:t>
            </a:r>
            <a:r>
              <a:rPr lang="en-US" altLang="en-US" sz="1150" b="1" dirty="0" smtClean="0">
                <a:solidFill>
                  <a:schemeClr val="bg1"/>
                </a:solidFill>
              </a:rPr>
              <a:t>Kenya and southern Somalia. </a:t>
            </a:r>
            <a:endParaRPr lang="en-US" altLang="en-US" sz="1150" b="1" dirty="0" smtClean="0">
              <a:solidFill>
                <a:schemeClr val="bg1"/>
              </a:solidFill>
            </a:endParaRPr>
          </a:p>
          <a:p>
            <a:pPr algn="just" eaLnBrk="1" hangingPunct="1">
              <a:lnSpc>
                <a:spcPct val="90000"/>
              </a:lnSpc>
              <a:spcBef>
                <a:spcPct val="50000"/>
              </a:spcBef>
            </a:pPr>
            <a:r>
              <a:rPr lang="en-US" altLang="en-US" sz="1150" b="1" dirty="0" smtClean="0">
                <a:solidFill>
                  <a:schemeClr val="bg1"/>
                </a:solidFill>
              </a:rPr>
              <a:t>Rainfall was below-average over </a:t>
            </a:r>
            <a:r>
              <a:rPr lang="en-US" altLang="en-US" sz="1150" b="1" dirty="0" smtClean="0">
                <a:solidFill>
                  <a:schemeClr val="bg1"/>
                </a:solidFill>
              </a:rPr>
              <a:t>eastern Liberia, much of Cote </a:t>
            </a:r>
            <a:r>
              <a:rPr lang="en-US" altLang="en-US" sz="1150" b="1" dirty="0" smtClean="0">
                <a:solidFill>
                  <a:schemeClr val="bg1"/>
                </a:solidFill>
              </a:rPr>
              <a:t>d’Ivoire, </a:t>
            </a:r>
            <a:r>
              <a:rPr lang="en-US" altLang="en-US" sz="1150" b="1" dirty="0" smtClean="0">
                <a:solidFill>
                  <a:schemeClr val="bg1"/>
                </a:solidFill>
              </a:rPr>
              <a:t>southwestern Ghana, local areas in Burkina Faso and northeastern Ethiopia.</a:t>
            </a:r>
            <a:endParaRPr lang="en-US" altLang="en-US" sz="115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768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90 Days</a:t>
            </a:r>
          </a:p>
        </p:txBody>
      </p:sp>
      <p:sp>
        <p:nvSpPr>
          <p:cNvPr id="14341" name="Text Box 8"/>
          <p:cNvSpPr txBox="1">
            <a:spLocks noChangeArrowheads="1"/>
          </p:cNvSpPr>
          <p:nvPr/>
        </p:nvSpPr>
        <p:spPr bwMode="auto">
          <a:xfrm>
            <a:off x="76200" y="5029200"/>
            <a:ext cx="8915400" cy="802143"/>
          </a:xfrm>
          <a:prstGeom prst="rect">
            <a:avLst/>
          </a:prstGeom>
          <a:noFill/>
          <a:ln w="9525">
            <a:noFill/>
            <a:miter lim="800000"/>
            <a:headEnd/>
            <a:tailEnd/>
          </a:ln>
        </p:spPr>
        <p:txBody>
          <a:bodyPr>
            <a:spAutoFit/>
          </a:bodyPr>
          <a:lstStyle/>
          <a:p>
            <a:pPr algn="just" eaLnBrk="1" hangingPunct="1">
              <a:lnSpc>
                <a:spcPct val="90000"/>
              </a:lnSpc>
              <a:spcBef>
                <a:spcPct val="50000"/>
              </a:spcBef>
            </a:pPr>
            <a:r>
              <a:rPr lang="en-US" altLang="en-US" sz="1125" b="1" dirty="0">
                <a:solidFill>
                  <a:schemeClr val="bg1"/>
                </a:solidFill>
              </a:rPr>
              <a:t>During the past 90 </a:t>
            </a:r>
            <a:r>
              <a:rPr lang="en-US" altLang="en-US" sz="1125" b="1" dirty="0" smtClean="0">
                <a:solidFill>
                  <a:schemeClr val="bg1"/>
                </a:solidFill>
              </a:rPr>
              <a:t>days, rainfall </a:t>
            </a:r>
            <a:r>
              <a:rPr lang="en-US" altLang="en-US" sz="1125" b="1" dirty="0">
                <a:solidFill>
                  <a:schemeClr val="bg1"/>
                </a:solidFill>
              </a:rPr>
              <a:t>was above-average </a:t>
            </a:r>
            <a:r>
              <a:rPr lang="en-US" altLang="en-US" sz="1125" b="1" dirty="0" smtClean="0">
                <a:solidFill>
                  <a:schemeClr val="bg1"/>
                </a:solidFill>
              </a:rPr>
              <a:t>over much of West, Central and the Greater Horn of Africa, including the northern portions of Southern Africa. Rainfall was also above-average over </a:t>
            </a:r>
            <a:r>
              <a:rPr lang="en-US" altLang="en-US" sz="1125" b="1" dirty="0" smtClean="0">
                <a:solidFill>
                  <a:schemeClr val="bg1"/>
                </a:solidFill>
              </a:rPr>
              <a:t>portions </a:t>
            </a:r>
            <a:r>
              <a:rPr lang="en-US" altLang="en-US" sz="1125" b="1" dirty="0" smtClean="0">
                <a:solidFill>
                  <a:schemeClr val="bg1"/>
                </a:solidFill>
              </a:rPr>
              <a:t>of South Africa. </a:t>
            </a:r>
          </a:p>
          <a:p>
            <a:pPr algn="just" eaLnBrk="1" hangingPunct="1">
              <a:lnSpc>
                <a:spcPct val="90000"/>
              </a:lnSpc>
              <a:spcBef>
                <a:spcPct val="50000"/>
              </a:spcBef>
            </a:pPr>
            <a:r>
              <a:rPr lang="en-US" altLang="en-US" sz="1125" b="1" dirty="0" smtClean="0">
                <a:solidFill>
                  <a:schemeClr val="bg1"/>
                </a:solidFill>
              </a:rPr>
              <a:t>Southern and eastern Botswana, </a:t>
            </a:r>
            <a:r>
              <a:rPr lang="en-US" altLang="en-US" sz="1125" b="1" dirty="0" smtClean="0">
                <a:solidFill>
                  <a:schemeClr val="bg1"/>
                </a:solidFill>
              </a:rPr>
              <a:t>and </a:t>
            </a:r>
            <a:r>
              <a:rPr lang="en-US" altLang="en-US" sz="1125" b="1" dirty="0" smtClean="0">
                <a:solidFill>
                  <a:schemeClr val="bg1"/>
                </a:solidFill>
              </a:rPr>
              <a:t>local areas in Angola, Zambia, Zimbabwe, Malawi and Mozambique had below-average rainfall. Rainfall was also below-average over northern South Africa and much of Madagascar.</a:t>
            </a:r>
            <a:endParaRPr lang="en-US" altLang="en-US" sz="1125"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3752" y="1219200"/>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6388" name="Rectangle 2"/>
          <p:cNvSpPr>
            <a:spLocks noGrp="1" noChangeArrowheads="1"/>
          </p:cNvSpPr>
          <p:nvPr>
            <p:ph type="title" idx="4294967295"/>
          </p:nvPr>
        </p:nvSpPr>
        <p:spPr>
          <a:xfrm>
            <a:off x="1066800" y="152400"/>
            <a:ext cx="7543800" cy="685800"/>
          </a:xfrm>
        </p:spPr>
        <p:txBody>
          <a:bodyPr/>
          <a:lstStyle/>
          <a:p>
            <a:pPr eaLnBrk="1" hangingPunct="1"/>
            <a:r>
              <a:rPr lang="en-US" altLang="en-US" sz="3600" b="1" smtClean="0">
                <a:solidFill>
                  <a:srgbClr val="FFFF00"/>
                </a:solidFill>
                <a:latin typeface="Arial" charset="0"/>
              </a:rPr>
              <a:t>Rainfall Patterns: Last 180 Days</a:t>
            </a:r>
          </a:p>
        </p:txBody>
      </p:sp>
      <p:sp>
        <p:nvSpPr>
          <p:cNvPr id="8" name="Text Box 8"/>
          <p:cNvSpPr txBox="1">
            <a:spLocks noChangeArrowheads="1"/>
          </p:cNvSpPr>
          <p:nvPr/>
        </p:nvSpPr>
        <p:spPr bwMode="auto">
          <a:xfrm>
            <a:off x="76200" y="5052224"/>
            <a:ext cx="8915400" cy="954044"/>
          </a:xfrm>
          <a:prstGeom prst="rect">
            <a:avLst/>
          </a:prstGeom>
          <a:noFill/>
          <a:ln>
            <a:noFill/>
          </a:ln>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120" b="1" dirty="0">
                <a:solidFill>
                  <a:schemeClr val="bg1"/>
                </a:solidFill>
                <a:latin typeface="Arial" charset="0"/>
              </a:rPr>
              <a:t>During the past 180 days</a:t>
            </a:r>
            <a:r>
              <a:rPr lang="en-US" altLang="en-US" sz="1120" b="1" dirty="0" smtClean="0">
                <a:solidFill>
                  <a:schemeClr val="bg1"/>
                </a:solidFill>
                <a:latin typeface="Arial" charset="0"/>
              </a:rPr>
              <a:t>, </a:t>
            </a:r>
            <a:r>
              <a:rPr lang="en-US" altLang="en-US" sz="1120" b="1" dirty="0">
                <a:solidFill>
                  <a:schemeClr val="bg1"/>
                </a:solidFill>
                <a:latin typeface="Arial" charset="0"/>
              </a:rPr>
              <a:t>rainfall was above-average over much of West, Central and the Greater Horn of Africa, including the northern portions of Southern Africa. Rainfall was also above-average over </a:t>
            </a:r>
            <a:r>
              <a:rPr lang="en-US" altLang="en-US" sz="1120" b="1" dirty="0" smtClean="0">
                <a:solidFill>
                  <a:schemeClr val="bg1"/>
                </a:solidFill>
                <a:latin typeface="Arial" charset="0"/>
              </a:rPr>
              <a:t>local areas in northern Namibia, </a:t>
            </a:r>
            <a:r>
              <a:rPr lang="en-US" altLang="en-US" sz="1120" b="1" dirty="0">
                <a:solidFill>
                  <a:schemeClr val="bg1"/>
                </a:solidFill>
                <a:latin typeface="Arial" charset="0"/>
              </a:rPr>
              <a:t>Botswana, </a:t>
            </a:r>
            <a:r>
              <a:rPr lang="en-US" altLang="en-US" sz="1120" b="1" dirty="0" smtClean="0">
                <a:solidFill>
                  <a:schemeClr val="bg1"/>
                </a:solidFill>
                <a:latin typeface="Arial" charset="0"/>
              </a:rPr>
              <a:t>portions </a:t>
            </a:r>
            <a:r>
              <a:rPr lang="en-US" altLang="en-US" sz="1120" b="1" dirty="0">
                <a:solidFill>
                  <a:schemeClr val="bg1"/>
                </a:solidFill>
                <a:latin typeface="Arial" charset="0"/>
              </a:rPr>
              <a:t>of South </a:t>
            </a:r>
            <a:r>
              <a:rPr lang="en-US" altLang="en-US" sz="1120" b="1" dirty="0" smtClean="0">
                <a:solidFill>
                  <a:schemeClr val="bg1"/>
                </a:solidFill>
                <a:latin typeface="Arial" charset="0"/>
              </a:rPr>
              <a:t>Africa, and northern Madagascar. </a:t>
            </a:r>
            <a:endParaRPr lang="en-US" altLang="en-US" sz="1120" b="1" dirty="0">
              <a:solidFill>
                <a:schemeClr val="bg1"/>
              </a:solidFill>
              <a:latin typeface="Arial" charset="0"/>
            </a:endParaRPr>
          </a:p>
          <a:p>
            <a:pPr algn="just" eaLnBrk="1" hangingPunct="1">
              <a:lnSpc>
                <a:spcPct val="90000"/>
              </a:lnSpc>
              <a:spcBef>
                <a:spcPct val="50000"/>
              </a:spcBef>
              <a:buNone/>
              <a:defRPr/>
            </a:pPr>
            <a:r>
              <a:rPr lang="en-US" altLang="en-US" sz="1120" b="1" dirty="0" smtClean="0">
                <a:solidFill>
                  <a:schemeClr val="bg1"/>
                </a:solidFill>
                <a:latin typeface="Arial" charset="0"/>
              </a:rPr>
              <a:t>Below-average </a:t>
            </a:r>
            <a:r>
              <a:rPr lang="en-US" altLang="en-US" sz="1120" b="1" dirty="0">
                <a:solidFill>
                  <a:schemeClr val="bg1"/>
                </a:solidFill>
                <a:latin typeface="Arial" charset="0"/>
              </a:rPr>
              <a:t>rainfall was observed </a:t>
            </a:r>
            <a:r>
              <a:rPr lang="en-US" altLang="en-US" sz="1120" b="1" dirty="0" smtClean="0">
                <a:solidFill>
                  <a:schemeClr val="bg1"/>
                </a:solidFill>
                <a:latin typeface="Arial" charset="0"/>
              </a:rPr>
              <a:t>over portions of </a:t>
            </a:r>
            <a:r>
              <a:rPr lang="en-US" altLang="en-US" sz="1120" b="1" dirty="0" smtClean="0">
                <a:solidFill>
                  <a:schemeClr val="bg1"/>
                </a:solidFill>
                <a:latin typeface="Arial" charset="0"/>
              </a:rPr>
              <a:t>Gabon, </a:t>
            </a:r>
            <a:r>
              <a:rPr lang="en-US" altLang="en-US" sz="1120" b="1" dirty="0" smtClean="0">
                <a:solidFill>
                  <a:schemeClr val="bg1"/>
                </a:solidFill>
                <a:latin typeface="Arial" charset="0"/>
              </a:rPr>
              <a:t>local areas in Angola, </a:t>
            </a:r>
            <a:r>
              <a:rPr lang="en-US" altLang="en-US" sz="1120" b="1" dirty="0" smtClean="0">
                <a:solidFill>
                  <a:schemeClr val="bg1"/>
                </a:solidFill>
                <a:latin typeface="Arial" charset="0"/>
              </a:rPr>
              <a:t>many parts of Namibia</a:t>
            </a:r>
            <a:r>
              <a:rPr lang="en-US" altLang="en-US" sz="1120" b="1" dirty="0" smtClean="0">
                <a:solidFill>
                  <a:schemeClr val="bg1"/>
                </a:solidFill>
                <a:latin typeface="Arial" charset="0"/>
              </a:rPr>
              <a:t>, </a:t>
            </a:r>
            <a:r>
              <a:rPr lang="en-US" altLang="en-US" sz="1120" b="1" dirty="0" smtClean="0">
                <a:solidFill>
                  <a:schemeClr val="bg1"/>
                </a:solidFill>
                <a:latin typeface="Arial" charset="0"/>
              </a:rPr>
              <a:t>parts of </a:t>
            </a:r>
            <a:r>
              <a:rPr lang="en-US" altLang="en-US" sz="1120" b="1" dirty="0" smtClean="0">
                <a:solidFill>
                  <a:schemeClr val="bg1"/>
                </a:solidFill>
                <a:latin typeface="Arial" charset="0"/>
              </a:rPr>
              <a:t>South Africa, </a:t>
            </a:r>
            <a:r>
              <a:rPr lang="en-US" altLang="en-US" sz="1120" b="1" dirty="0" smtClean="0">
                <a:solidFill>
                  <a:schemeClr val="bg1"/>
                </a:solidFill>
                <a:latin typeface="Arial" charset="0"/>
              </a:rPr>
              <a:t>local areas in southern </a:t>
            </a:r>
            <a:r>
              <a:rPr lang="en-US" altLang="en-US" sz="1120" b="1" dirty="0" smtClean="0">
                <a:solidFill>
                  <a:schemeClr val="bg1"/>
                </a:solidFill>
                <a:latin typeface="Arial" charset="0"/>
              </a:rPr>
              <a:t>Zambia, </a:t>
            </a:r>
            <a:r>
              <a:rPr lang="en-US" altLang="en-US" sz="1120" b="1" dirty="0" smtClean="0">
                <a:solidFill>
                  <a:schemeClr val="bg1"/>
                </a:solidFill>
                <a:latin typeface="Arial" charset="0"/>
              </a:rPr>
              <a:t>much of </a:t>
            </a:r>
            <a:r>
              <a:rPr lang="en-US" altLang="en-US" sz="1120" b="1" dirty="0" smtClean="0">
                <a:solidFill>
                  <a:schemeClr val="bg1"/>
                </a:solidFill>
                <a:latin typeface="Arial" charset="0"/>
              </a:rPr>
              <a:t>Botswana, </a:t>
            </a:r>
            <a:r>
              <a:rPr lang="en-US" altLang="en-US" sz="1120" b="1" dirty="0" smtClean="0">
                <a:solidFill>
                  <a:schemeClr val="bg1"/>
                </a:solidFill>
                <a:latin typeface="Arial" charset="0"/>
              </a:rPr>
              <a:t>Zimbabwe</a:t>
            </a:r>
            <a:r>
              <a:rPr lang="en-US" altLang="en-US" sz="1120" b="1" dirty="0" smtClean="0">
                <a:solidFill>
                  <a:schemeClr val="bg1"/>
                </a:solidFill>
                <a:latin typeface="Arial" charset="0"/>
              </a:rPr>
              <a:t>, many parts of Mozambique and southern Madagascar.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s://www.cpc.ncep.noaa.gov/products/international/cdas/cdas_7day_af_200wind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7552" y="1524000"/>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s://www.cpc.ncep.noaa.gov/products/international/cdas/cdas_7day_af_700wind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797552" y="1524000"/>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smtClean="0">
                <a:solidFill>
                  <a:srgbClr val="FFFF00"/>
                </a:solidFill>
                <a:latin typeface="Arial" charset="0"/>
              </a:rPr>
              <a:t>Atmospheric Circulation:</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20485" name="Text Box 3"/>
          <p:cNvSpPr txBox="1">
            <a:spLocks noChangeArrowheads="1"/>
          </p:cNvSpPr>
          <p:nvPr/>
        </p:nvSpPr>
        <p:spPr bwMode="auto">
          <a:xfrm>
            <a:off x="374650" y="5505450"/>
            <a:ext cx="8382000" cy="535531"/>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b="1" dirty="0" smtClean="0">
                <a:solidFill>
                  <a:schemeClr val="bg1"/>
                </a:solidFill>
              </a:rPr>
              <a:t>Anomalous lower-level </a:t>
            </a:r>
            <a:r>
              <a:rPr lang="en-US" altLang="en-US" b="1" dirty="0" smtClean="0">
                <a:solidFill>
                  <a:schemeClr val="bg1"/>
                </a:solidFill>
              </a:rPr>
              <a:t>westerly flow was observed across the Gulf of Guinea region (left panel).</a:t>
            </a:r>
            <a:endParaRPr lang="en-US" altLang="en-US" b="1" dirty="0">
              <a:solidFill>
                <a:schemeClr val="bg1"/>
              </a:solidFill>
            </a:endParaRPr>
          </a:p>
        </p:txBody>
      </p:sp>
      <p:sp>
        <p:nvSpPr>
          <p:cNvPr id="9" name="Oval 8"/>
          <p:cNvSpPr/>
          <p:nvPr/>
        </p:nvSpPr>
        <p:spPr>
          <a:xfrm rot="5108306">
            <a:off x="1492480" y="2250191"/>
            <a:ext cx="456345" cy="1754244"/>
          </a:xfrm>
          <a:prstGeom prst="ellipse">
            <a:avLst/>
          </a:prstGeom>
          <a:noFill/>
          <a:ln w="38100">
            <a:solidFill>
              <a:srgbClr val="C00000"/>
            </a:solidFill>
          </a:ln>
          <a:scene3d>
            <a:camera prst="orthographicFront">
              <a:rot lat="0" lon="0" rev="212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GEFS Prec Prob: wk2 prec &gt; 50m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1828800"/>
            <a:ext cx="4267199" cy="320040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GEFS Prec Prob: wk1 prec &gt; 50m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6" y="1828800"/>
            <a:ext cx="4267199" cy="32004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NCEP GEFS Model Forecasts</a:t>
            </a:r>
            <a:r>
              <a:rPr lang="en-US" altLang="en-US" sz="1200" b="1" kern="0" dirty="0" smtClean="0">
                <a:solidFill>
                  <a:srgbClr val="FFFF00"/>
                </a:solidFill>
                <a:latin typeface="Arial" charset="0"/>
              </a:rPr>
              <a:t/>
            </a:r>
            <a:br>
              <a:rPr lang="en-US" altLang="en-US" sz="1200" b="1" kern="0" dirty="0" smtClean="0">
                <a:solidFill>
                  <a:srgbClr val="FFFF00"/>
                </a:solidFill>
                <a:latin typeface="Arial" charset="0"/>
              </a:rPr>
            </a:br>
            <a:r>
              <a:rPr lang="en-US" altLang="en-US" sz="2000" b="1" kern="0" dirty="0" smtClean="0">
                <a:solidFill>
                  <a:srgbClr val="FFFF00"/>
                </a:solidFill>
                <a:latin typeface="Arial" charset="0"/>
              </a:rPr>
              <a:t>Non-Bias Corrected Probability of </a:t>
            </a:r>
            <a:br>
              <a:rPr lang="en-US" altLang="en-US" sz="2000" b="1" kern="0" dirty="0" smtClean="0">
                <a:solidFill>
                  <a:srgbClr val="FFFF00"/>
                </a:solidFill>
                <a:latin typeface="Arial" charset="0"/>
              </a:rPr>
            </a:br>
            <a:r>
              <a:rPr lang="en-US" altLang="en-US" sz="2000" b="1" kern="0" dirty="0" smtClean="0">
                <a:solidFill>
                  <a:srgbClr val="FFFF00"/>
                </a:solidFill>
                <a:latin typeface="Arial" charset="0"/>
              </a:rPr>
              <a:t>precipitation exceedance </a:t>
            </a:r>
          </a:p>
        </p:txBody>
      </p:sp>
      <p:sp>
        <p:nvSpPr>
          <p:cNvPr id="22533" name="Text Box 3"/>
          <p:cNvSpPr txBox="1">
            <a:spLocks noChangeArrowheads="1"/>
          </p:cNvSpPr>
          <p:nvPr/>
        </p:nvSpPr>
        <p:spPr bwMode="auto">
          <a:xfrm>
            <a:off x="114300" y="5041374"/>
            <a:ext cx="8839200" cy="669414"/>
          </a:xfrm>
          <a:prstGeom prst="rect">
            <a:avLst/>
          </a:prstGeom>
          <a:noFill/>
          <a:ln w="9525">
            <a:noFill/>
            <a:miter lim="800000"/>
            <a:headEnd/>
            <a:tailEnd/>
          </a:ln>
        </p:spPr>
        <p:txBody>
          <a:bodyPr>
            <a:spAutoFit/>
          </a:bodyPr>
          <a:lstStyle/>
          <a:p>
            <a:pPr algn="just" eaLnBrk="1" hangingPunct="1"/>
            <a:r>
              <a:rPr lang="en-US" altLang="en-US" sz="1250" b="1" dirty="0">
                <a:solidFill>
                  <a:schemeClr val="bg1"/>
                </a:solidFill>
              </a:rPr>
              <a:t>For week-1 (left </a:t>
            </a:r>
            <a:r>
              <a:rPr lang="en-US" altLang="en-US" sz="1250" b="1" dirty="0" smtClean="0">
                <a:solidFill>
                  <a:schemeClr val="bg1"/>
                </a:solidFill>
              </a:rPr>
              <a:t>panel</a:t>
            </a:r>
            <a:r>
              <a:rPr lang="en-US" altLang="en-US" sz="1250" b="1" dirty="0" smtClean="0">
                <a:solidFill>
                  <a:schemeClr val="bg1"/>
                </a:solidFill>
              </a:rPr>
              <a:t>) and Week-2 (right panel), </a:t>
            </a:r>
            <a:r>
              <a:rPr lang="en-US" altLang="en-US" sz="1250" b="1" dirty="0" smtClean="0">
                <a:solidFill>
                  <a:schemeClr val="bg1"/>
                </a:solidFill>
              </a:rPr>
              <a:t>there </a:t>
            </a:r>
            <a:r>
              <a:rPr lang="en-US" altLang="en-US" sz="1250" b="1" dirty="0">
                <a:solidFill>
                  <a:schemeClr val="bg1"/>
                </a:solidFill>
              </a:rPr>
              <a:t>is an increased chance for weekly rainfall totals to exceed </a:t>
            </a:r>
            <a:r>
              <a:rPr lang="en-US" altLang="en-US" sz="1250" b="1" dirty="0" smtClean="0">
                <a:solidFill>
                  <a:schemeClr val="bg1"/>
                </a:solidFill>
              </a:rPr>
              <a:t>50mm over </a:t>
            </a:r>
            <a:r>
              <a:rPr lang="en-US" altLang="en-US" sz="1250" b="1" dirty="0" smtClean="0">
                <a:solidFill>
                  <a:schemeClr val="bg1"/>
                </a:solidFill>
              </a:rPr>
              <a:t>many places in the Sahel region, and South Sudan and western Ethiopia.</a:t>
            </a:r>
            <a:endParaRPr lang="en-US" altLang="en-US" sz="1250" b="1" dirty="0">
              <a:solidFill>
                <a:schemeClr val="bg1"/>
              </a:solidFill>
            </a:endParaRPr>
          </a:p>
          <a:p>
            <a:pPr algn="just" eaLnBrk="1" hangingPunct="1"/>
            <a:endParaRPr lang="en-US" altLang="en-US" sz="1250" b="1" dirty="0" smtClean="0">
              <a:solidFill>
                <a:schemeClr val="bg1"/>
              </a:solidFill>
            </a:endParaRPr>
          </a:p>
        </p:txBody>
      </p:sp>
      <p:sp>
        <p:nvSpPr>
          <p:cNvPr id="22534" name="TextBox 2"/>
          <p:cNvSpPr txBox="1">
            <a:spLocks noChangeArrowheads="1"/>
          </p:cNvSpPr>
          <p:nvPr/>
        </p:nvSpPr>
        <p:spPr bwMode="auto">
          <a:xfrm>
            <a:off x="687499" y="1524000"/>
            <a:ext cx="3201647" cy="338554"/>
          </a:xfrm>
          <a:prstGeom prst="rect">
            <a:avLst/>
          </a:prstGeom>
          <a:noFill/>
          <a:ln w="9525">
            <a:noFill/>
            <a:miter lim="800000"/>
            <a:headEnd/>
            <a:tailEnd/>
          </a:ln>
        </p:spPr>
        <p:txBody>
          <a:bodyPr wrap="none">
            <a:spAutoFit/>
          </a:bodyPr>
          <a:lstStyle/>
          <a:p>
            <a:pPr algn="ctr" eaLnBrk="1" hangingPunct="1"/>
            <a:r>
              <a:rPr lang="en-US" altLang="en-US" b="1" dirty="0">
                <a:solidFill>
                  <a:srgbClr val="FFFF00"/>
                </a:solidFill>
              </a:rPr>
              <a:t>Week-1 Valid </a:t>
            </a:r>
            <a:r>
              <a:rPr lang="en-US" altLang="en-US" b="1" dirty="0">
                <a:solidFill>
                  <a:srgbClr val="FFFF00"/>
                </a:solidFill>
              </a:rPr>
              <a:t>14 – 20 July, 2020</a:t>
            </a:r>
            <a:endParaRPr lang="en-US" altLang="en-US" dirty="0"/>
          </a:p>
        </p:txBody>
      </p:sp>
      <p:sp>
        <p:nvSpPr>
          <p:cNvPr id="22535" name="TextBox 10"/>
          <p:cNvSpPr txBox="1">
            <a:spLocks noChangeArrowheads="1"/>
          </p:cNvSpPr>
          <p:nvPr/>
        </p:nvSpPr>
        <p:spPr bwMode="auto">
          <a:xfrm>
            <a:off x="5004426" y="1524000"/>
            <a:ext cx="3270575" cy="338554"/>
          </a:xfrm>
          <a:prstGeom prst="rect">
            <a:avLst/>
          </a:prstGeom>
          <a:noFill/>
          <a:ln w="9525">
            <a:noFill/>
            <a:miter lim="800000"/>
            <a:headEnd/>
            <a:tailEnd/>
          </a:ln>
        </p:spPr>
        <p:txBody>
          <a:bodyPr wrap="none">
            <a:spAutoFit/>
          </a:bodyPr>
          <a:lstStyle/>
          <a:p>
            <a:pPr algn="ctr" eaLnBrk="1" hangingPunct="1"/>
            <a:r>
              <a:rPr lang="en-US" altLang="en-US" b="1" dirty="0">
                <a:solidFill>
                  <a:srgbClr val="FFFF00"/>
                </a:solidFill>
              </a:rPr>
              <a:t>Week-2: Valid </a:t>
            </a:r>
            <a:r>
              <a:rPr lang="en-US" altLang="en-US" b="1" dirty="0" smtClean="0">
                <a:solidFill>
                  <a:srgbClr val="FFFF00"/>
                </a:solidFill>
              </a:rPr>
              <a:t>21 </a:t>
            </a:r>
            <a:r>
              <a:rPr lang="en-US" altLang="en-US" b="1" dirty="0" smtClean="0">
                <a:solidFill>
                  <a:srgbClr val="FFFF00"/>
                </a:solidFill>
              </a:rPr>
              <a:t>– </a:t>
            </a:r>
            <a:r>
              <a:rPr lang="en-US" altLang="en-US" b="1" dirty="0" smtClean="0">
                <a:solidFill>
                  <a:srgbClr val="FFFF00"/>
                </a:solidFill>
              </a:rPr>
              <a:t>27 </a:t>
            </a:r>
            <a:r>
              <a:rPr lang="en-US" altLang="en-US" b="1" dirty="0" smtClean="0">
                <a:solidFill>
                  <a:srgbClr val="FFFF00"/>
                </a:solidFill>
              </a:rPr>
              <a:t>July, 2020</a:t>
            </a:r>
            <a:endParaRPr lang="en-US"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177790</TotalTime>
  <Words>1564</Words>
  <Application>Microsoft Office PowerPoint</Application>
  <PresentationFormat>On-screen Show (4:3)</PresentationFormat>
  <Paragraphs>69</Paragraphs>
  <Slides>12</Slides>
  <Notes>12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7"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7 Days</vt:lpstr>
      <vt:lpstr>Rainfall Patterns: Last 30 Days</vt:lpstr>
      <vt:lpstr>Rainfall Patterns: Last 90 Days</vt:lpstr>
      <vt:lpstr>Rainfall Patterns: Last 180 Days</vt:lpstr>
      <vt:lpstr>Atmospheric Circulation: Last 7 Days</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9022</cp:revision>
  <cp:lastPrinted>2018-07-09T15:13:07Z</cp:lastPrinted>
  <dcterms:created xsi:type="dcterms:W3CDTF">2001-08-31T10:39:36Z</dcterms:created>
  <dcterms:modified xsi:type="dcterms:W3CDTF">2020-07-13T17:34:18Z</dcterms:modified>
</cp:coreProperties>
</file>