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8" autoAdjust="0"/>
    <p:restoredTop sz="90814" autoAdjust="0"/>
  </p:normalViewPr>
  <p:slideViewPr>
    <p:cSldViewPr>
      <p:cViewPr>
        <p:scale>
          <a:sx n="75" d="100"/>
          <a:sy n="75" d="100"/>
        </p:scale>
        <p:origin x="489" y="2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6/8/2020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986"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08 </a:t>
            </a:r>
            <a:r>
              <a:rPr lang="en-US" altLang="en-US" sz="2800" b="1" dirty="0" smtClean="0">
                <a:solidFill>
                  <a:schemeClr val="bg1"/>
                </a:solidFill>
              </a:rPr>
              <a:t>June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9 – 15 June, 2020</a:t>
            </a:r>
            <a:endParaRPr lang="en-US" altLang="en-US" b="1" dirty="0">
              <a:solidFill>
                <a:srgbClr val="FFFF00"/>
              </a:solidFill>
            </a:endParaRPr>
          </a:p>
        </p:txBody>
      </p:sp>
      <p:sp>
        <p:nvSpPr>
          <p:cNvPr id="11" name="Text Box 8"/>
          <p:cNvSpPr txBox="1">
            <a:spLocks noChangeArrowheads="1"/>
          </p:cNvSpPr>
          <p:nvPr/>
        </p:nvSpPr>
        <p:spPr bwMode="auto">
          <a:xfrm>
            <a:off x="3581400" y="1906756"/>
            <a:ext cx="5349875" cy="280076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southern Mali, Guinea, Sierra Leone, and Liberia</a:t>
            </a:r>
            <a:r>
              <a:rPr lang="en-US" altLang="en-US" sz="1100" b="1" dirty="0" smtClean="0">
                <a:solidFill>
                  <a:srgbClr val="FFFF00"/>
                </a:solidFill>
                <a:latin typeface="Arial" charset="0"/>
              </a:rPr>
              <a:t>: </a:t>
            </a:r>
            <a:r>
              <a:rPr lang="en-US" altLang="en-US" sz="1100" dirty="0">
                <a:solidFill>
                  <a:schemeClr val="bg1"/>
                </a:solidFill>
                <a:latin typeface="Arial" charset="0"/>
              </a:rPr>
              <a:t>An area of </a:t>
            </a:r>
            <a:r>
              <a:rPr lang="en-US" altLang="en-US" sz="1100" dirty="0" smtClean="0">
                <a:solidFill>
                  <a:schemeClr val="bg1"/>
                </a:solidFill>
                <a:latin typeface="Arial" charset="0"/>
              </a:rPr>
              <a:t>anomalous lower-level </a:t>
            </a:r>
            <a:r>
              <a:rPr lang="en-US" altLang="en-US" sz="1100" dirty="0">
                <a:solidFill>
                  <a:schemeClr val="bg1"/>
                </a:solidFill>
                <a:latin typeface="Arial" charset="0"/>
              </a:rPr>
              <a:t>convergence and upper-level divergence is expected to enhance 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southern parts southern Niger, Benin, and Nigeria: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northeastern DRC and </a:t>
            </a:r>
            <a:r>
              <a:rPr lang="en-US" altLang="en-US" sz="1100" b="1" dirty="0" smtClean="0">
                <a:solidFill>
                  <a:srgbClr val="FFFF00"/>
                </a:solidFill>
                <a:latin typeface="Arial" charset="0"/>
              </a:rPr>
              <a:t>western </a:t>
            </a:r>
            <a:r>
              <a:rPr lang="en-US" altLang="en-US" sz="1100" b="1" dirty="0">
                <a:solidFill>
                  <a:srgbClr val="FFFF00"/>
                </a:solidFill>
                <a:latin typeface="Arial" charset="0"/>
              </a:rPr>
              <a:t>parts of Uganda: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convergence and upper-level divergence is expected to enhance 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16 </a:t>
            </a:r>
            <a:r>
              <a:rPr lang="en-US" altLang="en-US" b="1" dirty="0" smtClean="0">
                <a:solidFill>
                  <a:srgbClr val="FFFF00"/>
                </a:solidFill>
              </a:rPr>
              <a:t>– </a:t>
            </a:r>
            <a:r>
              <a:rPr lang="en-US" altLang="en-US" b="1" dirty="0" smtClean="0">
                <a:solidFill>
                  <a:srgbClr val="FFFF00"/>
                </a:solidFill>
              </a:rPr>
              <a:t>22</a:t>
            </a:r>
            <a:r>
              <a:rPr lang="en-US" altLang="en-US" b="1" dirty="0" smtClean="0">
                <a:solidFill>
                  <a:srgbClr val="FFFF00"/>
                </a:solidFill>
              </a:rPr>
              <a:t> </a:t>
            </a:r>
            <a:r>
              <a:rPr lang="en-US" altLang="en-US" b="1" dirty="0" smtClean="0">
                <a:solidFill>
                  <a:srgbClr val="FFFF00"/>
                </a:solidFill>
              </a:rPr>
              <a:t>June, </a:t>
            </a:r>
            <a:r>
              <a:rPr lang="en-US" altLang="en-US" b="1" dirty="0">
                <a:solidFill>
                  <a:srgbClr val="FFFF00"/>
                </a:solidFill>
              </a:rPr>
              <a:t>2020</a:t>
            </a:r>
          </a:p>
        </p:txBody>
      </p:sp>
      <p:sp>
        <p:nvSpPr>
          <p:cNvPr id="9" name="Text Box 8"/>
          <p:cNvSpPr txBox="1">
            <a:spLocks noChangeArrowheads="1"/>
          </p:cNvSpPr>
          <p:nvPr/>
        </p:nvSpPr>
        <p:spPr bwMode="auto">
          <a:xfrm>
            <a:off x="3581400" y="1906756"/>
            <a:ext cx="5349875" cy="212365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Guinea, southern Mali, Sierra Leone, </a:t>
            </a:r>
            <a:r>
              <a:rPr lang="en-US" altLang="en-US" sz="1100" b="1" dirty="0" smtClean="0">
                <a:solidFill>
                  <a:srgbClr val="FFFF00"/>
                </a:solidFill>
                <a:latin typeface="Arial" charset="0"/>
              </a:rPr>
              <a:t>western Liberia</a:t>
            </a:r>
            <a:r>
              <a:rPr lang="en-US" altLang="en-US" sz="1100" b="1" dirty="0">
                <a:solidFill>
                  <a:srgbClr val="FFFF00"/>
                </a:solidFill>
                <a:latin typeface="Arial" charset="0"/>
              </a:rPr>
              <a:t>, Burkina Faso, northern Cote </a:t>
            </a:r>
            <a:r>
              <a:rPr lang="en-US" altLang="en-US" sz="1100" b="1" dirty="0" smtClean="0">
                <a:solidFill>
                  <a:srgbClr val="FFFF00"/>
                </a:solidFill>
                <a:latin typeface="Arial" charset="0"/>
              </a:rPr>
              <a:t>d'Ivoire</a:t>
            </a:r>
            <a:r>
              <a:rPr lang="en-US" altLang="en-US" sz="1100" b="1" dirty="0">
                <a:solidFill>
                  <a:srgbClr val="FFFF00"/>
                </a:solidFill>
                <a:latin typeface="Arial" charset="0"/>
              </a:rPr>
              <a:t>, Ghana, Togo, Benin, southwestern Niger, Nigeria, and </a:t>
            </a:r>
            <a:r>
              <a:rPr lang="en-US" altLang="en-US" sz="1100" b="1" dirty="0" smtClean="0">
                <a:solidFill>
                  <a:srgbClr val="FFFF00"/>
                </a:solidFill>
                <a:latin typeface="Arial" charset="0"/>
              </a:rPr>
              <a:t>northern Cameroon: </a:t>
            </a:r>
            <a:r>
              <a:rPr lang="en-US" altLang="en-US" sz="1100" dirty="0">
                <a:solidFill>
                  <a:schemeClr val="bg1"/>
                </a:solidFill>
                <a:latin typeface="Arial" charset="0"/>
              </a:rPr>
              <a:t>An area of lower-level convergence and upper-level divergence is expected to enhance 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parts of </a:t>
            </a:r>
            <a:r>
              <a:rPr lang="en-US" altLang="en-US" sz="1100" b="1" dirty="0" smtClean="0">
                <a:solidFill>
                  <a:srgbClr val="FFFF00"/>
                </a:solidFill>
                <a:latin typeface="Arial" charset="0"/>
              </a:rPr>
              <a:t>Congo </a:t>
            </a:r>
            <a:r>
              <a:rPr lang="en-US" altLang="en-US" sz="1100" b="1" dirty="0">
                <a:solidFill>
                  <a:srgbClr val="FFFF00"/>
                </a:solidFill>
                <a:latin typeface="Arial" charset="0"/>
              </a:rPr>
              <a:t>and </a:t>
            </a:r>
            <a:r>
              <a:rPr lang="en-US" altLang="en-US" sz="1100" b="1" dirty="0" smtClean="0">
                <a:solidFill>
                  <a:srgbClr val="FFFF00"/>
                </a:solidFill>
                <a:latin typeface="Arial" charset="0"/>
              </a:rPr>
              <a:t>northwestern DRC: </a:t>
            </a:r>
            <a:r>
              <a:rPr lang="en-US" altLang="en-US" sz="1100" dirty="0">
                <a:solidFill>
                  <a:schemeClr val="bg1"/>
                </a:solidFill>
                <a:latin typeface="Arial" charset="0"/>
              </a:rPr>
              <a:t>An area of lower-level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a:solidFill>
                  <a:schemeClr val="bg1"/>
                </a:solidFill>
                <a:latin typeface="Arial" charset="0"/>
              </a:rPr>
              <a:t>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94790"/>
            <a:ext cx="8839200" cy="3330271"/>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Western Sahara, southern Morocco, northwestern Algeria, parts of Mali, Guinea, Sierra Leone, Liberia, northern Cote d’Ivoire, western Burkina Faso, Ghana, northern Togo and Benin, local areas in Niger, many parts of Nigeria, Cameroon, parts of southern Chad and CAR, Equatorial Guinea, Gabon, Congo, and portions of DRC, South Sudan and Ethiopia. </a:t>
            </a:r>
            <a:r>
              <a:rPr lang="en-US" altLang="en-US" sz="1200" b="1" dirty="0" smtClean="0">
                <a:solidFill>
                  <a:schemeClr val="bg1"/>
                </a:solidFill>
              </a:rPr>
              <a:t>Below-average </a:t>
            </a:r>
            <a:r>
              <a:rPr lang="en-US" altLang="en-US" sz="1200" b="1" dirty="0">
                <a:solidFill>
                  <a:schemeClr val="bg1"/>
                </a:solidFill>
              </a:rPr>
              <a:t>rainfall was observed over southern Cote d’Ivoire, eastern Burkina Faso, southern Benin, and local areas in CAR, DRC, South Sudan and southwestern Ethiopia.</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the Gulf of Guinea and Central Africa countries, including, South Sudan, parts of eastern Sudan, Uganda, Eritrea, central and northern Ethiopia, local areas in western Kenya, and northern Somalia. </a:t>
            </a:r>
            <a:r>
              <a:rPr lang="en-US" altLang="en-US" sz="1180" b="1" dirty="0" smtClean="0">
                <a:solidFill>
                  <a:schemeClr val="bg1"/>
                </a:solidFill>
              </a:rPr>
              <a:t>Rainfall </a:t>
            </a:r>
            <a:r>
              <a:rPr lang="en-US" altLang="en-US" sz="1180" b="1" dirty="0">
                <a:solidFill>
                  <a:schemeClr val="bg1"/>
                </a:solidFill>
              </a:rPr>
              <a:t>was below-average over local areas in eastern Burkina Faso, western Niger, local areas in northern Congo, Rwanda, Burundi, and Uganda, southern Sudan, central and eastern Kenya, parts of Tanzania, Somalia, local area in Mozambique, and much of Madagascar.</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much of West, Central and the Greater Horn of Africa, including the northern portions of Southern Africa. Rainfall was also above-average over northeastern Namibia, western Botswana, portions of South Africa, and the far northern Madagascar. </a:t>
            </a:r>
            <a:r>
              <a:rPr lang="en-US" altLang="en-US" sz="1180" b="1" dirty="0" smtClean="0">
                <a:solidFill>
                  <a:schemeClr val="bg1"/>
                </a:solidFill>
              </a:rPr>
              <a:t>Local </a:t>
            </a:r>
            <a:r>
              <a:rPr lang="en-US" altLang="en-US" sz="1180" b="1" dirty="0">
                <a:solidFill>
                  <a:schemeClr val="bg1"/>
                </a:solidFill>
              </a:rPr>
              <a:t>areas in Burkina Faso, southern Sudan, southwestern Angola, western and southern Namibia, eastern Botswana, much of Zimbabwe, parts of southern Zambia, western South Arica, much of Mozambique, and central and southern Madagascar had below-average rainfall.</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much of Guinea, Sierra Leone, Liberia, Togo, Benin, southern Niger, much of Nigeria, and parts of northeastern DRC and western Uganda.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Another week of moderate to locally heavy rainfall sustained moisture surpluses over many places in the Gulf of Guinea region.</a:t>
            </a:r>
            <a:endParaRPr lang="en-US" altLang="en-US" sz="1800" b="1" dirty="0">
              <a:solidFill>
                <a:schemeClr val="bg1"/>
              </a:solidFill>
            </a:endParaRPr>
          </a:p>
          <a:p>
            <a:pPr eaLnBrk="1" hangingPunct="1">
              <a:tabLst>
                <a:tab pos="1885950" algn="l"/>
              </a:tabLst>
            </a:pPr>
            <a:endParaRPr lang="en-US" altLang="en-US" sz="1800" b="1" dirty="0" smtClean="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above-average rainfall </a:t>
            </a:r>
            <a:r>
              <a:rPr lang="en-US" altLang="en-US" sz="1800" b="1" dirty="0" smtClean="0">
                <a:solidFill>
                  <a:schemeClr val="bg1"/>
                </a:solidFill>
                <a:latin typeface="Arial" panose="020B0604020202020204" pitchFamily="34" charset="0"/>
                <a:cs typeface="Arial" panose="020B0604020202020204" pitchFamily="34" charset="0"/>
              </a:rPr>
              <a:t>over </a:t>
            </a:r>
            <a:r>
              <a:rPr lang="en-US" altLang="en-US" sz="1800" b="1" dirty="0" smtClean="0">
                <a:solidFill>
                  <a:schemeClr val="bg1"/>
                </a:solidFill>
                <a:latin typeface="Arial" panose="020B0604020202020204" pitchFamily="34" charset="0"/>
                <a:cs typeface="Arial" panose="020B0604020202020204" pitchFamily="34" charset="0"/>
              </a:rPr>
              <a:t>much of Guinea, Sierra Leone, Liberia, Togo, Benin, southern Niger, much of Nigeria, and parts of northeastern DRC and western Uganda.</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11272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a:t>
            </a:r>
            <a:r>
              <a:rPr lang="en-US" altLang="en-US" sz="1140" b="1" dirty="0" smtClean="0">
                <a:solidFill>
                  <a:schemeClr val="bg1"/>
                </a:solidFill>
              </a:rPr>
              <a:t>Western Sahara, southern Morocco, northwestern Algeria, parts </a:t>
            </a:r>
            <a:r>
              <a:rPr lang="en-US" altLang="en-US" sz="1140" b="1" dirty="0" smtClean="0">
                <a:solidFill>
                  <a:schemeClr val="bg1"/>
                </a:solidFill>
              </a:rPr>
              <a:t>of </a:t>
            </a:r>
            <a:r>
              <a:rPr lang="en-US" altLang="en-US" sz="1140" b="1" dirty="0" smtClean="0">
                <a:solidFill>
                  <a:schemeClr val="bg1"/>
                </a:solidFill>
              </a:rPr>
              <a:t>Mali, Guinea, Sierra Leone, Liberia, northern Cote d’Ivoire, western Burkina Faso, Ghana, northern Togo and Benin, local areas in Niger, many parts of Nigeria, Cameroon, parts of southern Chad and CAR, Equatorial Guinea, Gabon, Congo, and portions of DRC, South Sudan and Ethiopia. </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rainfall was observed over </a:t>
            </a:r>
            <a:r>
              <a:rPr lang="en-US" altLang="en-US" sz="1140" b="1" dirty="0" smtClean="0">
                <a:solidFill>
                  <a:schemeClr val="bg1"/>
                </a:solidFill>
              </a:rPr>
              <a:t>southern Cote d’Ivoire, eastern Burkina Faso, southern Benin, and local areas in CAR, DRC, South Sudan and southwestern Ethiopia.</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13646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Gulf of Guinea </a:t>
            </a:r>
            <a:r>
              <a:rPr lang="en-US" altLang="en-US" sz="1150" b="1" dirty="0" smtClean="0">
                <a:solidFill>
                  <a:schemeClr val="bg1"/>
                </a:solidFill>
              </a:rPr>
              <a:t>and Central Africa countries, including, South </a:t>
            </a:r>
            <a:r>
              <a:rPr lang="en-US" altLang="en-US" sz="1150" b="1" dirty="0" smtClean="0">
                <a:solidFill>
                  <a:schemeClr val="bg1"/>
                </a:solidFill>
              </a:rPr>
              <a:t>Sudan, parts of eastern Sudan, Uganda, Eritrea, </a:t>
            </a:r>
            <a:r>
              <a:rPr lang="en-US" altLang="en-US" sz="1150" b="1" dirty="0" smtClean="0">
                <a:solidFill>
                  <a:schemeClr val="bg1"/>
                </a:solidFill>
              </a:rPr>
              <a:t>central and northern Ethiopia</a:t>
            </a:r>
            <a:r>
              <a:rPr lang="en-US" altLang="en-US" sz="1150" b="1" dirty="0" smtClean="0">
                <a:solidFill>
                  <a:schemeClr val="bg1"/>
                </a:solidFill>
              </a:rPr>
              <a:t>, </a:t>
            </a:r>
            <a:r>
              <a:rPr lang="en-US" altLang="en-US" sz="1150" b="1" dirty="0" smtClean="0">
                <a:solidFill>
                  <a:schemeClr val="bg1"/>
                </a:solidFill>
              </a:rPr>
              <a:t>local areas in </a:t>
            </a:r>
            <a:r>
              <a:rPr lang="en-US" altLang="en-US" sz="1150" b="1" dirty="0" smtClean="0">
                <a:solidFill>
                  <a:schemeClr val="bg1"/>
                </a:solidFill>
              </a:rPr>
              <a:t>western Kenya, </a:t>
            </a:r>
            <a:r>
              <a:rPr lang="en-US" altLang="en-US" sz="1150" b="1" dirty="0" smtClean="0">
                <a:solidFill>
                  <a:schemeClr val="bg1"/>
                </a:solidFill>
              </a:rPr>
              <a:t>and northern Somalia. </a:t>
            </a:r>
            <a:endParaRPr lang="en-US" altLang="en-US" sz="1150" b="1" dirty="0" smtClean="0">
              <a:solidFill>
                <a:schemeClr val="bg1"/>
              </a:solidFill>
            </a:endParaRPr>
          </a:p>
          <a:p>
            <a:pPr algn="just" eaLnBrk="1" hangingPunct="1">
              <a:lnSpc>
                <a:spcPct val="90000"/>
              </a:lnSpc>
              <a:spcBef>
                <a:spcPct val="50000"/>
              </a:spcBef>
            </a:pPr>
            <a:r>
              <a:rPr lang="en-US" altLang="en-US" sz="1150" b="1" dirty="0" smtClean="0">
                <a:solidFill>
                  <a:schemeClr val="bg1"/>
                </a:solidFill>
              </a:rPr>
              <a:t>Rainfall was below-average over </a:t>
            </a:r>
            <a:r>
              <a:rPr lang="en-US" altLang="en-US" sz="1150" b="1" dirty="0" smtClean="0">
                <a:solidFill>
                  <a:schemeClr val="bg1"/>
                </a:solidFill>
              </a:rPr>
              <a:t>local areas in eastern Burkina </a:t>
            </a:r>
            <a:r>
              <a:rPr lang="en-US" altLang="en-US" sz="1150" b="1" dirty="0" smtClean="0">
                <a:solidFill>
                  <a:schemeClr val="bg1"/>
                </a:solidFill>
              </a:rPr>
              <a:t>Faso, </a:t>
            </a:r>
            <a:r>
              <a:rPr lang="en-US" altLang="en-US" sz="1150" b="1" dirty="0" smtClean="0">
                <a:solidFill>
                  <a:schemeClr val="bg1"/>
                </a:solidFill>
              </a:rPr>
              <a:t>western Niger, local </a:t>
            </a:r>
            <a:r>
              <a:rPr lang="en-US" altLang="en-US" sz="1150" b="1" dirty="0" smtClean="0">
                <a:solidFill>
                  <a:schemeClr val="bg1"/>
                </a:solidFill>
              </a:rPr>
              <a:t>areas </a:t>
            </a:r>
            <a:r>
              <a:rPr lang="en-US" altLang="en-US" sz="1150" b="1" dirty="0" smtClean="0">
                <a:solidFill>
                  <a:schemeClr val="bg1"/>
                </a:solidFill>
              </a:rPr>
              <a:t>in </a:t>
            </a:r>
            <a:r>
              <a:rPr lang="en-US" altLang="en-US" sz="1150" b="1" dirty="0" smtClean="0">
                <a:solidFill>
                  <a:schemeClr val="bg1"/>
                </a:solidFill>
              </a:rPr>
              <a:t>northern Congo, </a:t>
            </a:r>
            <a:r>
              <a:rPr lang="en-US" altLang="en-US" sz="1150" b="1" dirty="0" smtClean="0">
                <a:solidFill>
                  <a:schemeClr val="bg1"/>
                </a:solidFill>
              </a:rPr>
              <a:t>Rwanda, Burundi, and Uganda, southern Sudan, central </a:t>
            </a:r>
            <a:r>
              <a:rPr lang="en-US" altLang="en-US" sz="1150" b="1" dirty="0" smtClean="0">
                <a:solidFill>
                  <a:schemeClr val="bg1"/>
                </a:solidFill>
              </a:rPr>
              <a:t>and eastern Kenya, </a:t>
            </a:r>
            <a:r>
              <a:rPr lang="en-US" altLang="en-US" sz="1150" b="1" dirty="0" smtClean="0">
                <a:solidFill>
                  <a:schemeClr val="bg1"/>
                </a:solidFill>
              </a:rPr>
              <a:t>parts of Tanzania, Somalia</a:t>
            </a:r>
            <a:r>
              <a:rPr lang="en-US" altLang="en-US" sz="1150" b="1" dirty="0" smtClean="0">
                <a:solidFill>
                  <a:schemeClr val="bg1"/>
                </a:solidFill>
              </a:rPr>
              <a:t>, local area in Mozambique, and much of Madagascar.</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113766"/>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a:t>
            </a:r>
            <a:r>
              <a:rPr lang="en-US" altLang="en-US" sz="1125" b="1" dirty="0" smtClean="0">
                <a:solidFill>
                  <a:schemeClr val="bg1"/>
                </a:solidFill>
              </a:rPr>
              <a:t>much of West, Central and the Greater Horn of Africa, including the northern portions of Southern Africa. Rainfall was also above-average over northeastern </a:t>
            </a:r>
            <a:r>
              <a:rPr lang="en-US" altLang="en-US" sz="1125" b="1" dirty="0" smtClean="0">
                <a:solidFill>
                  <a:schemeClr val="bg1"/>
                </a:solidFill>
              </a:rPr>
              <a:t>Namibia, western Botswana, portions of South Africa, and </a:t>
            </a:r>
            <a:r>
              <a:rPr lang="en-US" altLang="en-US" sz="1125" b="1" dirty="0" smtClean="0">
                <a:solidFill>
                  <a:schemeClr val="bg1"/>
                </a:solidFill>
              </a:rPr>
              <a:t>the far northern </a:t>
            </a:r>
            <a:r>
              <a:rPr lang="en-US" altLang="en-US" sz="1125" b="1" dirty="0" smtClean="0">
                <a:solidFill>
                  <a:schemeClr val="bg1"/>
                </a:solidFill>
              </a:rPr>
              <a:t>Madagascar. </a:t>
            </a:r>
          </a:p>
          <a:p>
            <a:pPr algn="just" eaLnBrk="1" hangingPunct="1">
              <a:lnSpc>
                <a:spcPct val="90000"/>
              </a:lnSpc>
              <a:spcBef>
                <a:spcPct val="50000"/>
              </a:spcBef>
            </a:pPr>
            <a:r>
              <a:rPr lang="en-US" altLang="en-US" sz="1125" b="1" dirty="0" smtClean="0">
                <a:solidFill>
                  <a:schemeClr val="bg1"/>
                </a:solidFill>
              </a:rPr>
              <a:t>Local areas in Burkina </a:t>
            </a:r>
            <a:r>
              <a:rPr lang="en-US" altLang="en-US" sz="1125" b="1" dirty="0" smtClean="0">
                <a:solidFill>
                  <a:schemeClr val="bg1"/>
                </a:solidFill>
              </a:rPr>
              <a:t>Faso, </a:t>
            </a:r>
            <a:r>
              <a:rPr lang="en-US" altLang="en-US" sz="1125" b="1" dirty="0" smtClean="0">
                <a:solidFill>
                  <a:schemeClr val="bg1"/>
                </a:solidFill>
              </a:rPr>
              <a:t>southern Sudan, southwestern </a:t>
            </a:r>
            <a:r>
              <a:rPr lang="en-US" altLang="en-US" sz="1125" b="1" dirty="0" smtClean="0">
                <a:solidFill>
                  <a:schemeClr val="bg1"/>
                </a:solidFill>
              </a:rPr>
              <a:t>Angola, western and southern Namibia, eastern Botswana, much of Zimbabwe, parts of southern Zambia, western South Arica, much of Mozambique, and central and southern Madagascar had below-average rainfall.</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26425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many places in the Gulf of Guinea and the neighboring areas of the Sahel region, Cameroon</a:t>
            </a:r>
            <a:r>
              <a:rPr lang="en-US" altLang="en-US" sz="1120" b="1" dirty="0">
                <a:solidFill>
                  <a:schemeClr val="bg1"/>
                </a:solidFill>
                <a:latin typeface="Arial" charset="0"/>
              </a:rPr>
              <a:t>, </a:t>
            </a:r>
            <a:r>
              <a:rPr lang="en-US" altLang="en-US" sz="1120" b="1" dirty="0" smtClean="0">
                <a:solidFill>
                  <a:schemeClr val="bg1"/>
                </a:solidFill>
                <a:latin typeface="Arial" charset="0"/>
              </a:rPr>
              <a:t>southern </a:t>
            </a:r>
            <a:r>
              <a:rPr lang="en-US" altLang="en-US" sz="1120" b="1" dirty="0">
                <a:solidFill>
                  <a:schemeClr val="bg1"/>
                </a:solidFill>
                <a:latin typeface="Arial" charset="0"/>
              </a:rPr>
              <a:t>Chad, </a:t>
            </a:r>
            <a:r>
              <a:rPr lang="en-US" altLang="en-US" sz="1120" b="1" dirty="0" smtClean="0">
                <a:solidFill>
                  <a:schemeClr val="bg1"/>
                </a:solidFill>
                <a:latin typeface="Arial" charset="0"/>
              </a:rPr>
              <a:t>much of CAR, DRC and South </a:t>
            </a:r>
            <a:r>
              <a:rPr lang="en-US" altLang="en-US" sz="1120" b="1" dirty="0">
                <a:solidFill>
                  <a:schemeClr val="bg1"/>
                </a:solidFill>
                <a:latin typeface="Arial" charset="0"/>
              </a:rPr>
              <a:t>Sudan</a:t>
            </a:r>
            <a:r>
              <a:rPr lang="en-US" altLang="en-US" sz="1120" b="1" dirty="0" smtClean="0">
                <a:solidFill>
                  <a:schemeClr val="bg1"/>
                </a:solidFill>
                <a:latin typeface="Arial" charset="0"/>
              </a:rPr>
              <a:t>, </a:t>
            </a:r>
            <a:r>
              <a:rPr lang="en-US" altLang="en-US" sz="1120" b="1" dirty="0">
                <a:solidFill>
                  <a:schemeClr val="bg1"/>
                </a:solidFill>
                <a:latin typeface="Arial" charset="0"/>
              </a:rPr>
              <a:t>Uganda, </a:t>
            </a:r>
            <a:r>
              <a:rPr lang="en-US" altLang="en-US" sz="1120" b="1" dirty="0" smtClean="0">
                <a:solidFill>
                  <a:schemeClr val="bg1"/>
                </a:solidFill>
                <a:latin typeface="Arial" charset="0"/>
              </a:rPr>
              <a:t>Eritrea, Ethiopia</a:t>
            </a:r>
            <a:r>
              <a:rPr lang="en-US" altLang="en-US" sz="1120" b="1" dirty="0">
                <a:solidFill>
                  <a:schemeClr val="bg1"/>
                </a:solidFill>
                <a:latin typeface="Arial" charset="0"/>
              </a:rPr>
              <a:t>, </a:t>
            </a:r>
            <a:r>
              <a:rPr lang="en-US" altLang="en-US" sz="1120" b="1" dirty="0" smtClean="0">
                <a:solidFill>
                  <a:schemeClr val="bg1"/>
                </a:solidFill>
                <a:latin typeface="Arial" charset="0"/>
              </a:rPr>
              <a:t>much Somalia</a:t>
            </a:r>
            <a:r>
              <a:rPr lang="en-US" altLang="en-US" sz="1120" b="1" dirty="0">
                <a:solidFill>
                  <a:schemeClr val="bg1"/>
                </a:solidFill>
                <a:latin typeface="Arial" charset="0"/>
              </a:rPr>
              <a:t>, Kenya, Tanzania, </a:t>
            </a:r>
            <a:r>
              <a:rPr lang="en-US" altLang="en-US" sz="1120" b="1" dirty="0" smtClean="0">
                <a:solidFill>
                  <a:schemeClr val="bg1"/>
                </a:solidFill>
                <a:latin typeface="Arial" charset="0"/>
              </a:rPr>
              <a:t>many parts </a:t>
            </a:r>
            <a:r>
              <a:rPr lang="en-US" altLang="en-US" sz="1120" b="1" dirty="0">
                <a:solidFill>
                  <a:schemeClr val="bg1"/>
                </a:solidFill>
                <a:latin typeface="Arial" charset="0"/>
              </a:rPr>
              <a:t>of Angola, </a:t>
            </a:r>
            <a:r>
              <a:rPr lang="en-US" altLang="en-US" sz="1120" b="1" dirty="0" smtClean="0">
                <a:solidFill>
                  <a:schemeClr val="bg1"/>
                </a:solidFill>
                <a:latin typeface="Arial" charset="0"/>
              </a:rPr>
              <a:t>northeastern Namibia, northern Zambia</a:t>
            </a:r>
            <a:r>
              <a:rPr lang="en-US" altLang="en-US" sz="1120" b="1" dirty="0">
                <a:solidFill>
                  <a:schemeClr val="bg1"/>
                </a:solidFill>
                <a:latin typeface="Arial" charset="0"/>
              </a:rPr>
              <a:t>, </a:t>
            </a:r>
            <a:r>
              <a:rPr lang="en-US" altLang="en-US" sz="1120" b="1" dirty="0" smtClean="0">
                <a:solidFill>
                  <a:schemeClr val="bg1"/>
                </a:solidFill>
                <a:latin typeface="Arial" charset="0"/>
              </a:rPr>
              <a:t>Malawi,  parts of South Africa, portions of </a:t>
            </a:r>
            <a:r>
              <a:rPr lang="en-US" altLang="en-US" sz="1120" b="1" dirty="0">
                <a:solidFill>
                  <a:schemeClr val="bg1"/>
                </a:solidFill>
                <a:latin typeface="Arial" charset="0"/>
              </a:rPr>
              <a:t>Mozambique and </a:t>
            </a:r>
            <a:r>
              <a:rPr lang="en-US" altLang="en-US" sz="1120" b="1" dirty="0" smtClean="0">
                <a:solidFill>
                  <a:schemeClr val="bg1"/>
                </a:solidFill>
                <a:latin typeface="Arial" charset="0"/>
              </a:rPr>
              <a:t>northern </a:t>
            </a:r>
            <a:r>
              <a:rPr lang="en-US" altLang="en-US" sz="1120" b="1" dirty="0">
                <a:solidFill>
                  <a:schemeClr val="bg1"/>
                </a:solidFill>
                <a:latin typeface="Arial" charset="0"/>
              </a:rPr>
              <a:t>Madagascar had above-average rainfall</a:t>
            </a:r>
            <a:r>
              <a:rPr lang="en-US" altLang="en-US" sz="1120" b="1" dirty="0" smtClean="0">
                <a:solidFill>
                  <a:schemeClr val="bg1"/>
                </a:solidFill>
                <a:latin typeface="Arial" charset="0"/>
              </a:rPr>
              <a:t>.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Equatorial Guinea, Gabon, northern Congo, local areas in </a:t>
            </a:r>
            <a:r>
              <a:rPr lang="en-US" altLang="en-US" sz="1120" b="1" dirty="0" smtClean="0">
                <a:solidFill>
                  <a:schemeClr val="bg1"/>
                </a:solidFill>
                <a:latin typeface="Arial" charset="0"/>
              </a:rPr>
              <a:t>DRC and Angola</a:t>
            </a:r>
            <a:r>
              <a:rPr lang="en-US" altLang="en-US" sz="1120" b="1" dirty="0" smtClean="0">
                <a:solidFill>
                  <a:schemeClr val="bg1"/>
                </a:solidFill>
                <a:latin typeface="Arial" charset="0"/>
              </a:rPr>
              <a:t>, western and southern Namibia, western South Africa, southern Zambia, northern and eastern Botswana, much of Zimbabwe, parts of Mozambique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www.cpc.ncep.noaa.gov/products/international/cdas/cdas_7day_af_200divg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757130"/>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lower-level onshore </a:t>
            </a:r>
            <a:r>
              <a:rPr lang="en-US" altLang="en-US" b="1" dirty="0" smtClean="0">
                <a:solidFill>
                  <a:schemeClr val="bg1"/>
                </a:solidFill>
              </a:rPr>
              <a:t>flow, coupled with anomalous upper-level divergence may have contributed to the observed above-average rainfall </a:t>
            </a:r>
            <a:r>
              <a:rPr lang="en-US" altLang="en-US" b="1" dirty="0" smtClean="0">
                <a:solidFill>
                  <a:schemeClr val="bg1"/>
                </a:solidFill>
              </a:rPr>
              <a:t>over </a:t>
            </a:r>
            <a:r>
              <a:rPr lang="en-US" altLang="en-US" b="1" dirty="0" smtClean="0">
                <a:solidFill>
                  <a:schemeClr val="bg1"/>
                </a:solidFill>
              </a:rPr>
              <a:t>portions of West Africa. </a:t>
            </a:r>
            <a:endParaRPr lang="en-US" altLang="en-US" b="1" dirty="0">
              <a:solidFill>
                <a:schemeClr val="bg1"/>
              </a:solidFill>
            </a:endParaRPr>
          </a:p>
        </p:txBody>
      </p:sp>
      <p:sp>
        <p:nvSpPr>
          <p:cNvPr id="9" name="Oval 8"/>
          <p:cNvSpPr/>
          <p:nvPr/>
        </p:nvSpPr>
        <p:spPr>
          <a:xfrm rot="5239435">
            <a:off x="1513456" y="2134942"/>
            <a:ext cx="775516" cy="2124029"/>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p:cNvSpPr/>
          <p:nvPr/>
        </p:nvSpPr>
        <p:spPr>
          <a:xfrm rot="5400000">
            <a:off x="5254373" y="2488936"/>
            <a:ext cx="943491" cy="1241437"/>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a:t>
            </a:r>
            <a:r>
              <a:rPr lang="en-US" altLang="en-US" sz="1250" b="1" dirty="0" smtClean="0">
                <a:solidFill>
                  <a:schemeClr val="bg1"/>
                </a:solidFill>
              </a:rPr>
              <a:t>) and week-2 (right panel), </a:t>
            </a:r>
            <a:r>
              <a:rPr lang="en-US" altLang="en-US" sz="1250" b="1" dirty="0" smtClean="0">
                <a:solidFill>
                  <a:schemeClr val="bg1"/>
                </a:solidFill>
              </a:rPr>
              <a:t>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local areas in </a:t>
            </a:r>
            <a:r>
              <a:rPr lang="en-US" altLang="en-US" sz="1250" b="1" dirty="0" smtClean="0">
                <a:solidFill>
                  <a:schemeClr val="bg1"/>
                </a:solidFill>
              </a:rPr>
              <a:t>Guinea, Sierra Leone, Liberia, Nigeria, Cameroon, DRC, western Kenya and western Ethiopia.</a:t>
            </a:r>
            <a:endParaRPr lang="en-US" altLang="en-US" sz="1250" b="1" dirty="0" smtClean="0">
              <a:solidFill>
                <a:schemeClr val="bg1"/>
              </a:solidFill>
            </a:endParaRPr>
          </a:p>
        </p:txBody>
      </p:sp>
      <p:sp>
        <p:nvSpPr>
          <p:cNvPr id="22534" name="TextBox 2"/>
          <p:cNvSpPr txBox="1">
            <a:spLocks noChangeArrowheads="1"/>
          </p:cNvSpPr>
          <p:nvPr/>
        </p:nvSpPr>
        <p:spPr bwMode="auto">
          <a:xfrm>
            <a:off x="668647" y="1524000"/>
            <a:ext cx="3239349"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a:t>
            </a:r>
            <a:r>
              <a:rPr lang="en-US" altLang="en-US" b="1" dirty="0">
                <a:solidFill>
                  <a:srgbClr val="FFFF00"/>
                </a:solidFill>
              </a:rPr>
              <a:t>9</a:t>
            </a:r>
            <a:r>
              <a:rPr lang="en-US" altLang="en-US" b="1" dirty="0">
                <a:solidFill>
                  <a:srgbClr val="FFFF00"/>
                </a:solidFill>
              </a:rPr>
              <a:t> – </a:t>
            </a:r>
            <a:r>
              <a:rPr lang="en-US" altLang="en-US" b="1" dirty="0" smtClean="0">
                <a:solidFill>
                  <a:srgbClr val="FFFF00"/>
                </a:solidFill>
              </a:rPr>
              <a:t>15 </a:t>
            </a:r>
            <a:r>
              <a:rPr lang="en-US" altLang="en-US" b="1" dirty="0">
                <a:solidFill>
                  <a:srgbClr val="FFFF00"/>
                </a:solidFill>
              </a:rPr>
              <a:t>June, </a:t>
            </a:r>
            <a:r>
              <a:rPr lang="en-US" altLang="en-US" b="1" dirty="0">
                <a:solidFill>
                  <a:srgbClr val="FFFF00"/>
                </a:solidFill>
              </a:rPr>
              <a:t>2020</a:t>
            </a:r>
          </a:p>
        </p:txBody>
      </p:sp>
      <p:sp>
        <p:nvSpPr>
          <p:cNvPr id="22535" name="TextBox 10"/>
          <p:cNvSpPr txBox="1">
            <a:spLocks noChangeArrowheads="1"/>
          </p:cNvSpPr>
          <p:nvPr/>
        </p:nvSpPr>
        <p:spPr bwMode="auto">
          <a:xfrm>
            <a:off x="4934277" y="1524000"/>
            <a:ext cx="3410870"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16</a:t>
            </a:r>
            <a:r>
              <a:rPr lang="en-US" altLang="en-US" b="1" dirty="0" smtClean="0">
                <a:solidFill>
                  <a:srgbClr val="FFFF00"/>
                </a:solidFill>
              </a:rPr>
              <a:t>  </a:t>
            </a:r>
            <a:r>
              <a:rPr lang="en-US" altLang="en-US" b="1" dirty="0" smtClean="0">
                <a:solidFill>
                  <a:srgbClr val="FFFF00"/>
                </a:solidFill>
              </a:rPr>
              <a:t>– </a:t>
            </a:r>
            <a:r>
              <a:rPr lang="en-US" altLang="en-US" b="1" dirty="0" smtClean="0">
                <a:solidFill>
                  <a:srgbClr val="FFFF00"/>
                </a:solidFill>
              </a:rPr>
              <a:t>22</a:t>
            </a:r>
            <a:r>
              <a:rPr lang="en-US" altLang="en-US" b="1" dirty="0" smtClean="0">
                <a:solidFill>
                  <a:srgbClr val="FFFF00"/>
                </a:solidFill>
              </a:rPr>
              <a:t> </a:t>
            </a:r>
            <a:r>
              <a:rPr lang="en-US" altLang="en-US" b="1" dirty="0" smtClean="0">
                <a:solidFill>
                  <a:srgbClr val="FFFF00"/>
                </a:solidFill>
              </a:rPr>
              <a:t>June,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175718</TotalTime>
  <Words>1288</Words>
  <Application>Microsoft Office PowerPoint</Application>
  <PresentationFormat>On-screen Show (4:3)</PresentationFormat>
  <Paragraphs>62</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8953</cp:revision>
  <cp:lastPrinted>2018-07-09T15:13:07Z</cp:lastPrinted>
  <dcterms:created xsi:type="dcterms:W3CDTF">2001-08-31T10:39:36Z</dcterms:created>
  <dcterms:modified xsi:type="dcterms:W3CDTF">2020-06-08T17:29:21Z</dcterms:modified>
</cp:coreProperties>
</file>