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5"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23" autoAdjust="0"/>
    <p:restoredTop sz="90814" autoAdjust="0"/>
  </p:normalViewPr>
  <p:slideViewPr>
    <p:cSldViewPr>
      <p:cViewPr>
        <p:scale>
          <a:sx n="100" d="100"/>
          <a:sy n="100" d="100"/>
        </p:scale>
        <p:origin x="36" y="-9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5/18/2020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937"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18 </a:t>
            </a:r>
            <a:r>
              <a:rPr lang="en-US" altLang="en-US" sz="2800" b="1" dirty="0" smtClean="0">
                <a:solidFill>
                  <a:schemeClr val="bg1"/>
                </a:solidFill>
              </a:rPr>
              <a:t>May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19 – 25 May, 2020</a:t>
            </a:r>
            <a:endParaRPr lang="en-US" altLang="en-US" b="1" dirty="0">
              <a:solidFill>
                <a:srgbClr val="FFFF00"/>
              </a:solidFill>
            </a:endParaRPr>
          </a:p>
        </p:txBody>
      </p:sp>
      <p:sp>
        <p:nvSpPr>
          <p:cNvPr id="11" name="Text Box 8"/>
          <p:cNvSpPr txBox="1">
            <a:spLocks noChangeArrowheads="1"/>
          </p:cNvSpPr>
          <p:nvPr/>
        </p:nvSpPr>
        <p:spPr bwMode="auto">
          <a:xfrm>
            <a:off x="3581400" y="1906756"/>
            <a:ext cx="5349875" cy="3647152"/>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Sierra Leone eastern Guinea, Liberia, Cote d'Ivoire, parts of Burkina Faso, Ghana and Togo: </a:t>
            </a:r>
            <a:r>
              <a:rPr lang="en-US" altLang="en-US" sz="1100" dirty="0">
                <a:solidFill>
                  <a:schemeClr val="bg1"/>
                </a:solidFill>
                <a:latin typeface="Arial" charset="0"/>
              </a:rPr>
              <a:t>An area of anomalous lower-level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enhance </a:t>
            </a:r>
            <a:r>
              <a:rPr lang="en-US" altLang="en-US" sz="1100" dirty="0">
                <a:solidFill>
                  <a:schemeClr val="bg1"/>
                </a:solidFill>
                <a:latin typeface="Arial" charset="0"/>
              </a:rPr>
              <a:t>rainfall in the </a:t>
            </a:r>
            <a:r>
              <a:rPr lang="en-US" altLang="en-US" sz="1100" dirty="0" smtClean="0">
                <a:solidFill>
                  <a:schemeClr val="bg1"/>
                </a:solidFill>
                <a:latin typeface="Arial" charset="0"/>
              </a:rPr>
              <a:t>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above-average rainfall over Equatorial Guinea, Gabon, Congo, portions of DRC, Uganda and Rwanda: </a:t>
            </a:r>
            <a:r>
              <a:rPr lang="en-US" altLang="en-US" sz="1100" dirty="0">
                <a:solidFill>
                  <a:schemeClr val="bg1"/>
                </a:solidFill>
                <a:latin typeface="Arial" charset="0"/>
              </a:rPr>
              <a:t>An area of anomalous lower 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above-average rainfall over </a:t>
            </a:r>
            <a:r>
              <a:rPr lang="en-US" altLang="en-US" sz="1100" b="1" dirty="0" smtClean="0">
                <a:solidFill>
                  <a:srgbClr val="FFFF00"/>
                </a:solidFill>
                <a:latin typeface="Arial" charset="0"/>
              </a:rPr>
              <a:t>western Ethiopia: </a:t>
            </a:r>
            <a:r>
              <a:rPr lang="en-US" altLang="en-US" sz="1100" dirty="0">
                <a:solidFill>
                  <a:schemeClr val="bg1"/>
                </a:solidFill>
                <a:latin typeface="Arial" charset="0"/>
              </a:rPr>
              <a:t>An area of anomalous lower 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sz="1100" b="1" dirty="0" smtClean="0">
                <a:solidFill>
                  <a:srgbClr val="FFFF00"/>
                </a:solidFill>
                <a:latin typeface="Arial" panose="020B0604020202020204" pitchFamily="34" charset="0"/>
                <a:cs typeface="Arial" panose="020B0604020202020204" pitchFamily="34" charset="0"/>
              </a:rPr>
              <a:t>There </a:t>
            </a:r>
            <a:r>
              <a:rPr lang="en-US" sz="1100" b="1" dirty="0">
                <a:solidFill>
                  <a:srgbClr val="FFFF00"/>
                </a:solidFill>
                <a:latin typeface="Arial" panose="020B0604020202020204" pitchFamily="34" charset="0"/>
                <a:cs typeface="Arial" panose="020B0604020202020204" pitchFamily="34" charset="0"/>
              </a:rPr>
              <a:t>is an increased chance for below-average rainfall over southeastern Ethiopia and Somalia: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26 May – 1 June, </a:t>
            </a:r>
            <a:r>
              <a:rPr lang="en-US" altLang="en-US" b="1" dirty="0">
                <a:solidFill>
                  <a:srgbClr val="FFFF00"/>
                </a:solidFill>
              </a:rPr>
              <a:t>2020</a:t>
            </a:r>
          </a:p>
        </p:txBody>
      </p:sp>
      <p:sp>
        <p:nvSpPr>
          <p:cNvPr id="9" name="Text Box 8"/>
          <p:cNvSpPr txBox="1">
            <a:spLocks noChangeArrowheads="1"/>
          </p:cNvSpPr>
          <p:nvPr/>
        </p:nvSpPr>
        <p:spPr bwMode="auto">
          <a:xfrm>
            <a:off x="3581400" y="1906756"/>
            <a:ext cx="5349875" cy="212365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Sierra Leone, Liberia, parts of Guinea, Cote d'Ivoire, Ghana, Togo, Benin, and Nigeria: </a:t>
            </a:r>
            <a:r>
              <a:rPr lang="en-US" altLang="en-US" sz="1100" dirty="0">
                <a:solidFill>
                  <a:schemeClr val="bg1"/>
                </a:solidFill>
                <a:latin typeface="Arial" charset="0"/>
              </a:rPr>
              <a:t>An area of anomalous lower-level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enhance </a:t>
            </a:r>
            <a:r>
              <a:rPr lang="en-US" altLang="en-US" sz="1100" dirty="0">
                <a:solidFill>
                  <a:schemeClr val="bg1"/>
                </a:solidFill>
                <a:latin typeface="Arial" charset="0"/>
              </a:rPr>
              <a:t>rainfall 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a:t>
            </a:r>
            <a:r>
              <a:rPr lang="en-US" altLang="en-US" sz="1100" b="1" dirty="0">
                <a:solidFill>
                  <a:srgbClr val="FFFF00"/>
                </a:solidFill>
                <a:latin typeface="Arial" charset="0"/>
              </a:rPr>
              <a:t>Equatorial Guinea, Gabon, Congo, DRC Uganda and Rwanda: </a:t>
            </a:r>
            <a:r>
              <a:rPr lang="en-US" altLang="en-US" sz="1100" dirty="0">
                <a:solidFill>
                  <a:schemeClr val="bg1"/>
                </a:solidFill>
                <a:latin typeface="Arial" charset="0"/>
              </a:rPr>
              <a:t>An area of anomalous lower 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94790"/>
            <a:ext cx="8839200" cy="3584507"/>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7 days, rainfall was above-average over much of Guinea, Sierra Leone, Liberia, local areas in Mali, Cote d’Ivoire and Burkina Faso, much of Ghana, parts of Nigeria, Cameroon, local areas in Chad and CAR, Equatorial Guinea, southern Congo, DRC, many parts of South Sudan, and local areas in Tanzania, Ethiopia and Somalia.  </a:t>
            </a:r>
            <a:r>
              <a:rPr lang="en-US" altLang="en-US" sz="1200" b="1" dirty="0" smtClean="0">
                <a:solidFill>
                  <a:schemeClr val="bg1"/>
                </a:solidFill>
              </a:rPr>
              <a:t>Below-average </a:t>
            </a:r>
            <a:r>
              <a:rPr lang="en-US" altLang="en-US" sz="1200" b="1" dirty="0">
                <a:solidFill>
                  <a:schemeClr val="bg1"/>
                </a:solidFill>
              </a:rPr>
              <a:t>rainfall was observed over southern Benin, parts of Nigeria, southern Chad, local areas in Gabon, northern Congo, much of CAR, local areas in South Sudan, Uganda, and local areas in Ethiopia and Kenya.</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many places in the Gulf of Guinea region, including much of Cameroon, Gabon and Congo, CAR, much of DRC, South Sudan, Uganda, many parts of Ethiopia, much of  Kenya, Somalia, Rwanda, Burundi, Tanzania, northern Angola, and local areas in South Africa. </a:t>
            </a:r>
            <a:r>
              <a:rPr lang="en-US" altLang="en-US" sz="1180" b="1" dirty="0" smtClean="0">
                <a:solidFill>
                  <a:schemeClr val="bg1"/>
                </a:solidFill>
              </a:rPr>
              <a:t>Rainfall </a:t>
            </a:r>
            <a:r>
              <a:rPr lang="en-US" altLang="en-US" sz="1180" b="1" dirty="0">
                <a:solidFill>
                  <a:schemeClr val="bg1"/>
                </a:solidFill>
              </a:rPr>
              <a:t>was below-average over local areas in Cote d’Ivoire, Nigeria, CAR, and Congo, and many parts of Madagascar.</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many places in the Gulf of Guinea region, including Cameroon, and much of CAR, South Sudan, many parts of Gabon, Congo, DRC, Rwanda, Burundi, Uganda, Kenya, many parts of Ethiopia, Somalia, much of Tanzania, many parts of Angola and northern Zambia, northern Malawi, northeastern Namibia, western Botswana, portions of South Africa, and northern Madagascar. </a:t>
            </a:r>
            <a:r>
              <a:rPr lang="en-US" altLang="en-US" sz="1180" b="1" dirty="0" smtClean="0">
                <a:solidFill>
                  <a:schemeClr val="bg1"/>
                </a:solidFill>
              </a:rPr>
              <a:t>Local </a:t>
            </a:r>
            <a:r>
              <a:rPr lang="en-US" altLang="en-US" sz="1180" b="1" dirty="0">
                <a:solidFill>
                  <a:schemeClr val="bg1"/>
                </a:solidFill>
              </a:rPr>
              <a:t>areas in Nigeria, Equatorial Guinea, Gabon, Congo and CAR, southwestern Angola, local areas in western Ethiopia, western and southern Namibia, eastern Botswana, much of Zimbabwe, parts of southern Zambia, western South Arica, much of Mozambique, and central and southern Madagascar.</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above-average rainfall over Equatorial Guinea, Gabon, Congo, portions of DRC, Uganda, Rwanda and Ethiopia. In contrast, there is an increased chance for below-average rainfall over Sierra Leone eastern Guinea, Liberia, Cote d'Ivoire, parts of Burkina Faso, Ghana and Togo.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800" b="1" dirty="0" smtClean="0">
                <a:solidFill>
                  <a:schemeClr val="bg1"/>
                </a:solidFill>
              </a:rPr>
              <a:t>Weekly rainfall </a:t>
            </a:r>
            <a:r>
              <a:rPr lang="en-US" altLang="en-US" sz="1800" b="1" dirty="0" smtClean="0">
                <a:solidFill>
                  <a:schemeClr val="bg1"/>
                </a:solidFill>
              </a:rPr>
              <a:t>surpluses </a:t>
            </a:r>
            <a:r>
              <a:rPr lang="en-US" altLang="en-US" sz="1800" b="1" dirty="0" smtClean="0">
                <a:solidFill>
                  <a:schemeClr val="bg1"/>
                </a:solidFill>
              </a:rPr>
              <a:t>exceeded 100mm over local areas in </a:t>
            </a:r>
            <a:r>
              <a:rPr lang="en-US" altLang="en-US" sz="1800" b="1" dirty="0" smtClean="0">
                <a:solidFill>
                  <a:schemeClr val="bg1"/>
                </a:solidFill>
              </a:rPr>
              <a:t>Guinea, Cameroon, southern Congo and eastern CAR.</a:t>
            </a:r>
            <a:endParaRPr lang="en-US" altLang="en-US" sz="1800" b="1" dirty="0">
              <a:solidFill>
                <a:schemeClr val="bg1"/>
              </a:solidFill>
            </a:endParaRPr>
          </a:p>
          <a:p>
            <a:pPr eaLnBrk="1" hangingPunct="1">
              <a:tabLst>
                <a:tab pos="1885950" algn="l"/>
              </a:tabLst>
            </a:pPr>
            <a:endParaRPr lang="en-US" altLang="en-US" sz="1800" b="1" dirty="0" smtClean="0">
              <a:solidFill>
                <a:schemeClr val="bg1"/>
              </a:solidFill>
            </a:endParaRPr>
          </a:p>
          <a:p>
            <a:pPr marL="342900" indent="-342900" algn="just" eaLnBrk="1" hangingPunct="1">
              <a:buFontTx/>
              <a:buChar char="•"/>
              <a:tabLst>
                <a:tab pos="1885950" algn="l"/>
              </a:tabLst>
            </a:pPr>
            <a:r>
              <a:rPr lang="en-US" altLang="en-US" sz="1800" b="1" dirty="0" smtClean="0">
                <a:solidFill>
                  <a:schemeClr val="bg1"/>
                </a:solidFill>
                <a:latin typeface="Arial" panose="020B0604020202020204" pitchFamily="34" charset="0"/>
                <a:cs typeface="Arial" panose="020B0604020202020204" pitchFamily="34" charset="0"/>
              </a:rPr>
              <a:t>Week-1 </a:t>
            </a:r>
            <a:r>
              <a:rPr lang="en-US" altLang="en-US" sz="1800" b="1" dirty="0">
                <a:solidFill>
                  <a:schemeClr val="bg1"/>
                </a:solidFill>
                <a:latin typeface="Arial" panose="020B0604020202020204" pitchFamily="34" charset="0"/>
                <a:cs typeface="Arial" panose="020B0604020202020204" pitchFamily="34" charset="0"/>
              </a:rPr>
              <a:t>outlooks call for an increased chance for above-average rainfall </a:t>
            </a:r>
            <a:r>
              <a:rPr lang="en-US" altLang="en-US" sz="1800" b="1" dirty="0" smtClean="0">
                <a:solidFill>
                  <a:schemeClr val="bg1"/>
                </a:solidFill>
                <a:latin typeface="Arial" panose="020B0604020202020204" pitchFamily="34" charset="0"/>
                <a:cs typeface="Arial" panose="020B0604020202020204" pitchFamily="34" charset="0"/>
              </a:rPr>
              <a:t>over </a:t>
            </a:r>
            <a:r>
              <a:rPr lang="en-US" altLang="en-US" sz="1800" b="1" dirty="0">
                <a:solidFill>
                  <a:schemeClr val="bg1"/>
                </a:solidFill>
                <a:latin typeface="Arial" panose="020B0604020202020204" pitchFamily="34" charset="0"/>
                <a:cs typeface="Arial" panose="020B0604020202020204" pitchFamily="34" charset="0"/>
              </a:rPr>
              <a:t>Equatorial Guinea, Gabon, Congo, portions of DRC, </a:t>
            </a:r>
            <a:r>
              <a:rPr lang="en-US" altLang="en-US" sz="1800" b="1" dirty="0" smtClean="0">
                <a:solidFill>
                  <a:schemeClr val="bg1"/>
                </a:solidFill>
                <a:latin typeface="Arial" panose="020B0604020202020204" pitchFamily="34" charset="0"/>
                <a:cs typeface="Arial" panose="020B0604020202020204" pitchFamily="34" charset="0"/>
              </a:rPr>
              <a:t>Uganda, Rwanda and Ethiopia. </a:t>
            </a:r>
            <a:r>
              <a:rPr lang="en-US" altLang="en-US" sz="1800" b="1" dirty="0" smtClean="0">
                <a:solidFill>
                  <a:schemeClr val="bg1"/>
                </a:solidFill>
                <a:latin typeface="Arial" panose="020B0604020202020204" pitchFamily="34" charset="0"/>
                <a:cs typeface="Arial" panose="020B0604020202020204" pitchFamily="34" charset="0"/>
              </a:rPr>
              <a:t>In contrast, there is an increased chance for below-average rainfall over </a:t>
            </a:r>
            <a:r>
              <a:rPr lang="en-US" altLang="en-US" sz="1800" b="1" dirty="0">
                <a:solidFill>
                  <a:schemeClr val="bg1"/>
                </a:solidFill>
                <a:latin typeface="Arial" panose="020B0604020202020204" pitchFamily="34" charset="0"/>
                <a:cs typeface="Arial" panose="020B0604020202020204" pitchFamily="34" charset="0"/>
              </a:rPr>
              <a:t>Sierra Leone eastern Guinea, Liberia, Cote d'Ivoire, parts of Burkina Faso, Ghana and Togo.</a:t>
            </a:r>
            <a:endParaRPr lang="en-US" altLang="en-US" sz="1800" b="1" dirty="0">
              <a:solidFill>
                <a:schemeClr val="bg1"/>
              </a:solidFill>
              <a:latin typeface="Arial" panose="020B0604020202020204" pitchFamily="34" charset="0"/>
              <a:cs typeface="Arial" panose="020B0604020202020204" pitchFamily="34" charset="0"/>
            </a:endParaRPr>
          </a:p>
          <a:p>
            <a:pPr marL="342900" indent="-342900" eaLnBrk="1" hangingPunct="1">
              <a:buFontTx/>
              <a:buChar char="•"/>
              <a:tabLst>
                <a:tab pos="1885950" algn="l"/>
              </a:tabLst>
            </a:pP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96936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a:t>
            </a:r>
            <a:r>
              <a:rPr lang="en-US" altLang="en-US" sz="1140" b="1" dirty="0" smtClean="0">
                <a:solidFill>
                  <a:schemeClr val="bg1"/>
                </a:solidFill>
              </a:rPr>
              <a:t>much of Guinea, Sierra Leone, Liberia, local areas in Mali, Cote d’Ivoire and Burkina Faso, much of Ghana, parts of Nigeria, Cameroon, local areas in Chad and CAR, Equatorial Guinea, southern Congo, DRC, many parts of South Sudan, and local areas in Tanzania, Ethiopia and Somalia.  </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Below-average rainfall was observed over </a:t>
            </a:r>
            <a:r>
              <a:rPr lang="en-US" altLang="en-US" sz="1140" b="1" dirty="0" smtClean="0">
                <a:solidFill>
                  <a:schemeClr val="bg1"/>
                </a:solidFill>
              </a:rPr>
              <a:t>southern Benin, parts of Nigeria, southern Chad, local areas in Gabon, northern Congo, much of CAR, local areas in South Sudan, Uganda, and local areas in Ethiopia and Kenya.</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817916"/>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the Gulf of Guinea region, including much of Cameroon, Gabon and Congo, CAR, much of DRC, </a:t>
            </a:r>
            <a:r>
              <a:rPr lang="en-US" altLang="en-US" sz="1150" b="1" dirty="0" smtClean="0">
                <a:solidFill>
                  <a:schemeClr val="bg1"/>
                </a:solidFill>
              </a:rPr>
              <a:t>South </a:t>
            </a:r>
            <a:r>
              <a:rPr lang="en-US" altLang="en-US" sz="1150" b="1" dirty="0" smtClean="0">
                <a:solidFill>
                  <a:schemeClr val="bg1"/>
                </a:solidFill>
              </a:rPr>
              <a:t>Sudan, Uganda, many parts of Ethiopia, </a:t>
            </a:r>
            <a:r>
              <a:rPr lang="en-US" altLang="en-US" sz="1150" b="1" dirty="0" smtClean="0">
                <a:solidFill>
                  <a:schemeClr val="bg1"/>
                </a:solidFill>
              </a:rPr>
              <a:t>much </a:t>
            </a:r>
            <a:r>
              <a:rPr lang="en-US" altLang="en-US" sz="1150" b="1" dirty="0" smtClean="0">
                <a:solidFill>
                  <a:schemeClr val="bg1"/>
                </a:solidFill>
              </a:rPr>
              <a:t>of  Kenya, Somalia, Rwanda, Burundi, Tanzania, northern Angola, and </a:t>
            </a:r>
            <a:r>
              <a:rPr lang="en-US" altLang="en-US" sz="1150" b="1" dirty="0" smtClean="0">
                <a:solidFill>
                  <a:schemeClr val="bg1"/>
                </a:solidFill>
              </a:rPr>
              <a:t>local areas in South Africa. </a:t>
            </a:r>
            <a:endParaRPr lang="en-US" altLang="en-US" sz="1150" b="1" dirty="0" smtClean="0">
              <a:solidFill>
                <a:schemeClr val="bg1"/>
              </a:solidFill>
            </a:endParaRPr>
          </a:p>
          <a:p>
            <a:pPr algn="just" eaLnBrk="1" hangingPunct="1">
              <a:lnSpc>
                <a:spcPct val="90000"/>
              </a:lnSpc>
              <a:spcBef>
                <a:spcPct val="50000"/>
              </a:spcBef>
            </a:pPr>
            <a:r>
              <a:rPr lang="en-US" altLang="en-US" sz="1150" b="1" dirty="0" smtClean="0">
                <a:solidFill>
                  <a:schemeClr val="bg1"/>
                </a:solidFill>
              </a:rPr>
              <a:t>Rainfall was below-average over local areas in Cote d’Ivoire, Nigeria, CAR, and Congo, and </a:t>
            </a:r>
            <a:r>
              <a:rPr lang="en-US" altLang="en-US" sz="1150" b="1" dirty="0" smtClean="0">
                <a:solidFill>
                  <a:schemeClr val="bg1"/>
                </a:solidFill>
              </a:rPr>
              <a:t>many parts of Madagascar.</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1269578"/>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many places in the Gulf of Guinea region, including Cameroon, and much of CAR, </a:t>
            </a:r>
            <a:r>
              <a:rPr lang="en-US" altLang="en-US" sz="1125" b="1" dirty="0" smtClean="0">
                <a:solidFill>
                  <a:schemeClr val="bg1"/>
                </a:solidFill>
              </a:rPr>
              <a:t>South </a:t>
            </a:r>
            <a:r>
              <a:rPr lang="en-US" altLang="en-US" sz="1125" b="1" dirty="0" smtClean="0">
                <a:solidFill>
                  <a:schemeClr val="bg1"/>
                </a:solidFill>
              </a:rPr>
              <a:t>Sudan, </a:t>
            </a:r>
            <a:r>
              <a:rPr lang="en-US" altLang="en-US" sz="1125" b="1" dirty="0" smtClean="0">
                <a:solidFill>
                  <a:schemeClr val="bg1"/>
                </a:solidFill>
              </a:rPr>
              <a:t>many parts </a:t>
            </a:r>
            <a:r>
              <a:rPr lang="en-US" altLang="en-US" sz="1125" b="1" dirty="0" smtClean="0">
                <a:solidFill>
                  <a:schemeClr val="bg1"/>
                </a:solidFill>
              </a:rPr>
              <a:t>of Gabon, Congo, DRC, Rwanda, Burundi, Uganda, Kenya, many parts of Ethiopia, Somalia, much of Tanzania, many parts of Angola and northern Zambia, northern Malawi, northeastern Namibia, western Botswana, portions of South Africa, and northern Madagascar. </a:t>
            </a:r>
          </a:p>
          <a:p>
            <a:pPr algn="just" eaLnBrk="1" hangingPunct="1">
              <a:lnSpc>
                <a:spcPct val="90000"/>
              </a:lnSpc>
              <a:spcBef>
                <a:spcPct val="50000"/>
              </a:spcBef>
            </a:pPr>
            <a:r>
              <a:rPr lang="en-US" altLang="en-US" sz="1125" b="1" dirty="0" smtClean="0">
                <a:solidFill>
                  <a:schemeClr val="bg1"/>
                </a:solidFill>
              </a:rPr>
              <a:t>Local areas in Nigeria, Equatorial Guinea, Gabon, Congo and CAR, southwestern Angola, local areas in western Ethiopia, western and southern Namibia, </a:t>
            </a:r>
            <a:r>
              <a:rPr lang="en-US" altLang="en-US" sz="1125" b="1" dirty="0" smtClean="0">
                <a:solidFill>
                  <a:schemeClr val="bg1"/>
                </a:solidFill>
              </a:rPr>
              <a:t>eastern </a:t>
            </a:r>
            <a:r>
              <a:rPr lang="en-US" altLang="en-US" sz="1125" b="1" dirty="0" smtClean="0">
                <a:solidFill>
                  <a:schemeClr val="bg1"/>
                </a:solidFill>
              </a:rPr>
              <a:t>Botswana, much of Zimbabwe, parts of southern Zambia, western South Arica, much of Mozambique, and </a:t>
            </a:r>
            <a:r>
              <a:rPr lang="en-US" altLang="en-US" sz="1125" b="1" dirty="0" smtClean="0">
                <a:solidFill>
                  <a:schemeClr val="bg1"/>
                </a:solidFill>
              </a:rPr>
              <a:t>central and southern </a:t>
            </a:r>
            <a:r>
              <a:rPr lang="en-US" altLang="en-US" sz="1125" b="1" dirty="0" smtClean="0">
                <a:solidFill>
                  <a:schemeClr val="bg1"/>
                </a:solidFill>
              </a:rPr>
              <a:t>Madagascar.</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109150"/>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many places in the Gulf of Guinea region including Cameroon</a:t>
            </a:r>
            <a:r>
              <a:rPr lang="en-US" altLang="en-US" sz="1120" b="1" dirty="0">
                <a:solidFill>
                  <a:schemeClr val="bg1"/>
                </a:solidFill>
                <a:latin typeface="Arial" charset="0"/>
              </a:rPr>
              <a:t>, </a:t>
            </a:r>
            <a:r>
              <a:rPr lang="en-US" altLang="en-US" sz="1120" b="1" dirty="0" smtClean="0">
                <a:solidFill>
                  <a:schemeClr val="bg1"/>
                </a:solidFill>
                <a:latin typeface="Arial" charset="0"/>
              </a:rPr>
              <a:t>local areas in southern </a:t>
            </a:r>
            <a:r>
              <a:rPr lang="en-US" altLang="en-US" sz="1120" b="1" dirty="0">
                <a:solidFill>
                  <a:schemeClr val="bg1"/>
                </a:solidFill>
                <a:latin typeface="Arial" charset="0"/>
              </a:rPr>
              <a:t>Chad, </a:t>
            </a:r>
            <a:r>
              <a:rPr lang="en-US" altLang="en-US" sz="1120" b="1" dirty="0" smtClean="0">
                <a:solidFill>
                  <a:schemeClr val="bg1"/>
                </a:solidFill>
                <a:latin typeface="Arial" charset="0"/>
              </a:rPr>
              <a:t>much </a:t>
            </a:r>
            <a:r>
              <a:rPr lang="en-US" altLang="en-US" sz="1120" b="1" dirty="0" smtClean="0">
                <a:solidFill>
                  <a:schemeClr val="bg1"/>
                </a:solidFill>
                <a:latin typeface="Arial" charset="0"/>
              </a:rPr>
              <a:t>of CAR, DRC and South </a:t>
            </a:r>
            <a:r>
              <a:rPr lang="en-US" altLang="en-US" sz="1120" b="1" dirty="0">
                <a:solidFill>
                  <a:schemeClr val="bg1"/>
                </a:solidFill>
                <a:latin typeface="Arial" charset="0"/>
              </a:rPr>
              <a:t>Sudan</a:t>
            </a:r>
            <a:r>
              <a:rPr lang="en-US" altLang="en-US" sz="1120" b="1" dirty="0" smtClean="0">
                <a:solidFill>
                  <a:schemeClr val="bg1"/>
                </a:solidFill>
                <a:latin typeface="Arial" charset="0"/>
              </a:rPr>
              <a:t>, </a:t>
            </a:r>
            <a:r>
              <a:rPr lang="en-US" altLang="en-US" sz="1120" b="1" dirty="0">
                <a:solidFill>
                  <a:schemeClr val="bg1"/>
                </a:solidFill>
                <a:latin typeface="Arial" charset="0"/>
              </a:rPr>
              <a:t>Uganda, </a:t>
            </a:r>
            <a:r>
              <a:rPr lang="en-US" altLang="en-US" sz="1120" b="1" dirty="0" smtClean="0">
                <a:solidFill>
                  <a:schemeClr val="bg1"/>
                </a:solidFill>
                <a:latin typeface="Arial" charset="0"/>
              </a:rPr>
              <a:t>Ethiopia</a:t>
            </a:r>
            <a:r>
              <a:rPr lang="en-US" altLang="en-US" sz="1120" b="1" dirty="0">
                <a:solidFill>
                  <a:schemeClr val="bg1"/>
                </a:solidFill>
                <a:latin typeface="Arial" charset="0"/>
              </a:rPr>
              <a:t>, </a:t>
            </a:r>
            <a:r>
              <a:rPr lang="en-US" altLang="en-US" sz="1120" b="1" dirty="0" smtClean="0">
                <a:solidFill>
                  <a:schemeClr val="bg1"/>
                </a:solidFill>
                <a:latin typeface="Arial" charset="0"/>
              </a:rPr>
              <a:t>much Somalia</a:t>
            </a:r>
            <a:r>
              <a:rPr lang="en-US" altLang="en-US" sz="1120" b="1" dirty="0">
                <a:solidFill>
                  <a:schemeClr val="bg1"/>
                </a:solidFill>
                <a:latin typeface="Arial" charset="0"/>
              </a:rPr>
              <a:t>, Kenya, Tanzania, parts of Angola, </a:t>
            </a:r>
            <a:r>
              <a:rPr lang="en-US" altLang="en-US" sz="1120" b="1" dirty="0" smtClean="0">
                <a:solidFill>
                  <a:schemeClr val="bg1"/>
                </a:solidFill>
                <a:latin typeface="Arial" charset="0"/>
              </a:rPr>
              <a:t>local areas in Namibia, parts of </a:t>
            </a:r>
            <a:r>
              <a:rPr lang="en-US" altLang="en-US" sz="1120" b="1" dirty="0">
                <a:solidFill>
                  <a:schemeClr val="bg1"/>
                </a:solidFill>
                <a:latin typeface="Arial" charset="0"/>
              </a:rPr>
              <a:t>Zambia, </a:t>
            </a:r>
            <a:r>
              <a:rPr lang="en-US" altLang="en-US" sz="1120" b="1" dirty="0" smtClean="0">
                <a:solidFill>
                  <a:schemeClr val="bg1"/>
                </a:solidFill>
                <a:latin typeface="Arial" charset="0"/>
              </a:rPr>
              <a:t>Malawi,  parts of South Africa, portions of </a:t>
            </a:r>
            <a:r>
              <a:rPr lang="en-US" altLang="en-US" sz="1120" b="1" dirty="0">
                <a:solidFill>
                  <a:schemeClr val="bg1"/>
                </a:solidFill>
                <a:latin typeface="Arial" charset="0"/>
              </a:rPr>
              <a:t>Mozambique and </a:t>
            </a:r>
            <a:r>
              <a:rPr lang="en-US" altLang="en-US" sz="1120" b="1" dirty="0" smtClean="0">
                <a:solidFill>
                  <a:schemeClr val="bg1"/>
                </a:solidFill>
                <a:latin typeface="Arial" charset="0"/>
              </a:rPr>
              <a:t>northern </a:t>
            </a:r>
            <a:r>
              <a:rPr lang="en-US" altLang="en-US" sz="1120" b="1" dirty="0">
                <a:solidFill>
                  <a:schemeClr val="bg1"/>
                </a:solidFill>
                <a:latin typeface="Arial" charset="0"/>
              </a:rPr>
              <a:t>Madagascar had above-average rainfall</a:t>
            </a:r>
            <a:r>
              <a:rPr lang="en-US" altLang="en-US" sz="1120" b="1" dirty="0" smtClean="0">
                <a:solidFill>
                  <a:schemeClr val="bg1"/>
                </a:solidFill>
                <a:latin typeface="Arial" charset="0"/>
              </a:rPr>
              <a:t>.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a:t>
            </a:r>
            <a:r>
              <a:rPr lang="en-US" altLang="en-US" sz="1120" b="1" dirty="0" smtClean="0">
                <a:solidFill>
                  <a:schemeClr val="bg1"/>
                </a:solidFill>
                <a:latin typeface="Arial" charset="0"/>
              </a:rPr>
              <a:t>over Equatorial Guinea, Gabon, northern Congo, local areas in </a:t>
            </a:r>
            <a:r>
              <a:rPr lang="en-US" altLang="en-US" sz="1120" b="1" dirty="0" smtClean="0">
                <a:solidFill>
                  <a:schemeClr val="bg1"/>
                </a:solidFill>
                <a:latin typeface="Arial" charset="0"/>
              </a:rPr>
              <a:t>CAR and DRC</a:t>
            </a:r>
            <a:r>
              <a:rPr lang="en-US" altLang="en-US" sz="1120" b="1" dirty="0" smtClean="0">
                <a:solidFill>
                  <a:schemeClr val="bg1"/>
                </a:solidFill>
                <a:latin typeface="Arial" charset="0"/>
              </a:rPr>
              <a:t>, parts of Angola, Namibia, western South Africa, western Zambia, </a:t>
            </a:r>
            <a:r>
              <a:rPr lang="en-US" altLang="en-US" sz="1120" b="1" dirty="0" smtClean="0">
                <a:solidFill>
                  <a:schemeClr val="bg1"/>
                </a:solidFill>
                <a:latin typeface="Arial" charset="0"/>
              </a:rPr>
              <a:t>northern </a:t>
            </a:r>
            <a:r>
              <a:rPr lang="en-US" altLang="en-US" sz="1120" b="1" dirty="0" smtClean="0">
                <a:solidFill>
                  <a:schemeClr val="bg1"/>
                </a:solidFill>
                <a:latin typeface="Arial" charset="0"/>
              </a:rPr>
              <a:t>and eastern </a:t>
            </a:r>
            <a:r>
              <a:rPr lang="en-US" altLang="en-US" sz="1120" b="1" dirty="0" smtClean="0">
                <a:solidFill>
                  <a:schemeClr val="bg1"/>
                </a:solidFill>
                <a:latin typeface="Arial" charset="0"/>
              </a:rPr>
              <a:t>Botswana, much of </a:t>
            </a:r>
            <a:r>
              <a:rPr lang="en-US" altLang="en-US" sz="1120" b="1" dirty="0" smtClean="0">
                <a:solidFill>
                  <a:schemeClr val="bg1"/>
                </a:solidFill>
                <a:latin typeface="Arial" charset="0"/>
              </a:rPr>
              <a:t>Zimbabwe, parts of Mozambique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757130"/>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 broad area of anomalous </a:t>
            </a:r>
            <a:r>
              <a:rPr lang="en-US" altLang="en-US" b="1" dirty="0" smtClean="0">
                <a:solidFill>
                  <a:schemeClr val="bg1"/>
                </a:solidFill>
              </a:rPr>
              <a:t>lower-level westerly </a:t>
            </a:r>
            <a:r>
              <a:rPr lang="en-US" altLang="en-US" b="1" dirty="0" smtClean="0">
                <a:solidFill>
                  <a:schemeClr val="bg1"/>
                </a:solidFill>
              </a:rPr>
              <a:t>flow prevailed across </a:t>
            </a:r>
            <a:r>
              <a:rPr lang="en-US" altLang="en-US" b="1" dirty="0" smtClean="0">
                <a:solidFill>
                  <a:schemeClr val="bg1"/>
                </a:solidFill>
              </a:rPr>
              <a:t>the Gulf of Guinea region  </a:t>
            </a:r>
            <a:r>
              <a:rPr lang="en-US" altLang="en-US" b="1" dirty="0" smtClean="0">
                <a:solidFill>
                  <a:schemeClr val="bg1"/>
                </a:solidFill>
              </a:rPr>
              <a:t>(left panel</a:t>
            </a:r>
            <a:r>
              <a:rPr lang="en-US" altLang="en-US" b="1" dirty="0" smtClean="0">
                <a:solidFill>
                  <a:schemeClr val="bg1"/>
                </a:solidFill>
              </a:rPr>
              <a:t>). A broad area of anomalous upper-level cyclonic trough was observed across the Sahel region and the neighboring areas (right panel).</a:t>
            </a:r>
            <a:endParaRPr lang="en-US" altLang="en-US" b="1" dirty="0">
              <a:solidFill>
                <a:schemeClr val="bg1"/>
              </a:solidFill>
            </a:endParaRPr>
          </a:p>
        </p:txBody>
      </p:sp>
      <p:sp>
        <p:nvSpPr>
          <p:cNvPr id="9" name="Oval 8"/>
          <p:cNvSpPr/>
          <p:nvPr/>
        </p:nvSpPr>
        <p:spPr>
          <a:xfrm rot="5031394">
            <a:off x="1751867" y="2032205"/>
            <a:ext cx="505570" cy="2213828"/>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p:cNvSpPr/>
          <p:nvPr/>
        </p:nvSpPr>
        <p:spPr>
          <a:xfrm rot="5031394">
            <a:off x="5951682" y="1284279"/>
            <a:ext cx="1060674" cy="2654973"/>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a:t>
            </a:r>
            <a:r>
              <a:rPr lang="en-US" altLang="en-US" sz="1250" b="1" dirty="0" smtClean="0">
                <a:solidFill>
                  <a:schemeClr val="bg1"/>
                </a:solidFill>
              </a:rPr>
              <a:t>local areas in Nigeria, western and southern Cameroon, Equatorial Guinea, Gabon, northern DRC, parts of Uganda and western Ethiopia.</a:t>
            </a:r>
            <a:endParaRPr lang="en-US" altLang="en-US" sz="1250" b="1" dirty="0" smtClean="0">
              <a:solidFill>
                <a:schemeClr val="bg1"/>
              </a:solidFill>
            </a:endParaRPr>
          </a:p>
        </p:txBody>
      </p:sp>
      <p:sp>
        <p:nvSpPr>
          <p:cNvPr id="22534" name="TextBox 2"/>
          <p:cNvSpPr txBox="1">
            <a:spLocks noChangeArrowheads="1"/>
          </p:cNvSpPr>
          <p:nvPr/>
        </p:nvSpPr>
        <p:spPr bwMode="auto">
          <a:xfrm>
            <a:off x="1111040" y="1524000"/>
            <a:ext cx="2354555" cy="307777"/>
          </a:xfrm>
          <a:prstGeom prst="rect">
            <a:avLst/>
          </a:prstGeom>
          <a:noFill/>
          <a:ln w="9525">
            <a:noFill/>
            <a:miter lim="800000"/>
            <a:headEnd/>
            <a:tailEnd/>
          </a:ln>
        </p:spPr>
        <p:txBody>
          <a:bodyPr wrap="none">
            <a:spAutoFit/>
          </a:bodyPr>
          <a:lstStyle/>
          <a:p>
            <a:pPr algn="ctr" eaLnBrk="1" hangingPunct="1"/>
            <a:r>
              <a:rPr lang="en-US" altLang="en-US" sz="1400" b="1" dirty="0" smtClean="0">
                <a:solidFill>
                  <a:srgbClr val="FFFF00"/>
                </a:solidFill>
              </a:rPr>
              <a:t>Week-1: </a:t>
            </a:r>
            <a:r>
              <a:rPr lang="en-US" altLang="en-US" sz="1400" b="1" dirty="0">
                <a:solidFill>
                  <a:srgbClr val="FFFF00"/>
                </a:solidFill>
              </a:rPr>
              <a:t>12 - 18 May, 2020</a:t>
            </a:r>
            <a:endParaRPr lang="en-US" altLang="en-US" sz="1400" b="1" dirty="0">
              <a:solidFill>
                <a:srgbClr val="FFFF00"/>
              </a:solidFill>
            </a:endParaRPr>
          </a:p>
        </p:txBody>
      </p:sp>
      <p:sp>
        <p:nvSpPr>
          <p:cNvPr id="22535" name="TextBox 10"/>
          <p:cNvSpPr txBox="1">
            <a:spLocks noChangeArrowheads="1"/>
          </p:cNvSpPr>
          <p:nvPr/>
        </p:nvSpPr>
        <p:spPr bwMode="auto">
          <a:xfrm>
            <a:off x="5038147" y="1524000"/>
            <a:ext cx="3203121"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12 - 18 May,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173570</TotalTime>
  <Words>1440</Words>
  <Application>Microsoft Office PowerPoint</Application>
  <PresentationFormat>On-screen Show (4:3)</PresentationFormat>
  <Paragraphs>64</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8902</cp:revision>
  <cp:lastPrinted>2018-07-09T15:13:07Z</cp:lastPrinted>
  <dcterms:created xsi:type="dcterms:W3CDTF">2001-08-31T10:39:36Z</dcterms:created>
  <dcterms:modified xsi:type="dcterms:W3CDTF">2020-05-18T16:35:56Z</dcterms:modified>
</cp:coreProperties>
</file>