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25" r:id="rId2"/>
    <p:sldId id="326" r:id="rId3"/>
    <p:sldId id="485" r:id="rId4"/>
    <p:sldId id="477" r:id="rId5"/>
    <p:sldId id="501" r:id="rId6"/>
    <p:sldId id="502" r:id="rId7"/>
    <p:sldId id="503" r:id="rId8"/>
    <p:sldId id="482" r:id="rId9"/>
    <p:sldId id="506" r:id="rId10"/>
    <p:sldId id="507" r:id="rId11"/>
    <p:sldId id="508" r:id="rId12"/>
    <p:sldId id="505"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23" autoAdjust="0"/>
    <p:restoredTop sz="90814" autoAdjust="0"/>
  </p:normalViewPr>
  <p:slideViewPr>
    <p:cSldViewPr>
      <p:cViewPr>
        <p:scale>
          <a:sx n="70" d="100"/>
          <a:sy n="70" d="100"/>
        </p:scale>
        <p:origin x="855" y="-249"/>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4/20/2020</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solidFill>
                <a:schemeClr val="tx1"/>
              </a:solidFill>
              <a:latin typeface="Arial" panose="020B0604020202020204" pitchFamily="34" charset="0"/>
              <a:cs typeface="Arial" panose="020B0604020202020204" pitchFamily="34" charset="0"/>
            </a:endParaRPr>
          </a:p>
        </p:txBody>
      </p:sp>
      <p:sp>
        <p:nvSpPr>
          <p:cNvPr id="29700"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B043D7D3-5D1F-4DD0-BD34-C241F08E1840}" type="slidenum">
              <a:rPr lang="en-US" altLang="en-US" sz="1200">
                <a:latin typeface="Times New Roman" pitchFamily="18" charset="0"/>
              </a:rPr>
              <a:pPr algn="r" eaLnBrk="1" hangingPunct="1"/>
              <a:t>12</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3FE8A4AE-9F53-4CF2-9CAD-FE2A197B4F96}" type="slidenum">
              <a:rPr lang="en-US" altLang="en-US" sz="1200">
                <a:latin typeface="Times New Roman" pitchFamily="18" charset="0"/>
              </a:rPr>
              <a:pPr algn="r" eaLnBrk="1" hangingPunct="1"/>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1862"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smtClean="0">
                <a:solidFill>
                  <a:srgbClr val="FFFF00"/>
                </a:solidFill>
                <a:latin typeface="Arial" charset="0"/>
              </a:rPr>
              <a:t>The African Monsoon Recent Evolution and Current Status</a:t>
            </a:r>
            <a:br>
              <a:rPr lang="en-US" altLang="en-US" b="1" dirty="0" smtClean="0">
                <a:solidFill>
                  <a:srgbClr val="FFFF00"/>
                </a:solidFill>
                <a:latin typeface="Arial" charset="0"/>
              </a:rPr>
            </a:br>
            <a:r>
              <a:rPr lang="en-US" altLang="en-US" b="1" dirty="0" smtClean="0">
                <a:solidFill>
                  <a:srgbClr val="FFFF00"/>
                </a:solidFill>
                <a:latin typeface="Arial" charset="0"/>
              </a:rPr>
              <a:t/>
            </a:r>
            <a:br>
              <a:rPr lang="en-US" altLang="en-US" b="1" dirty="0" smtClean="0">
                <a:solidFill>
                  <a:srgbClr val="FFFF00"/>
                </a:solidFill>
                <a:latin typeface="Arial" charset="0"/>
              </a:rPr>
            </a:br>
            <a:r>
              <a:rPr lang="en-US" altLang="en-US" b="1" dirty="0" smtClean="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20 </a:t>
            </a:r>
            <a:r>
              <a:rPr lang="en-US" altLang="en-US" sz="2800" b="1" dirty="0" smtClean="0">
                <a:solidFill>
                  <a:schemeClr val="bg1"/>
                </a:solidFill>
              </a:rPr>
              <a:t>April 2020</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a:solidFill>
                  <a:srgbClr val="FFFF00"/>
                </a:solidFill>
              </a:rPr>
              <a:t>21 – 27 April, 2020</a:t>
            </a:r>
            <a:endParaRPr lang="en-US" altLang="en-US" b="1" dirty="0">
              <a:solidFill>
                <a:srgbClr val="FFFF00"/>
              </a:solidFill>
            </a:endParaRPr>
          </a:p>
        </p:txBody>
      </p:sp>
      <p:sp>
        <p:nvSpPr>
          <p:cNvPr id="11" name="Text Box 8"/>
          <p:cNvSpPr txBox="1">
            <a:spLocks noChangeArrowheads="1"/>
          </p:cNvSpPr>
          <p:nvPr/>
        </p:nvSpPr>
        <p:spPr bwMode="auto">
          <a:xfrm>
            <a:off x="3581400" y="1756350"/>
            <a:ext cx="5349875" cy="4339650"/>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over Sierra Leone, Liberia, and parts of Guinea-Conakry, </a:t>
            </a:r>
            <a:r>
              <a:rPr lang="en-US" altLang="en-US" sz="1200" b="1" dirty="0" smtClean="0">
                <a:solidFill>
                  <a:srgbClr val="FFFF00"/>
                </a:solidFill>
                <a:latin typeface="Arial" charset="0"/>
              </a:rPr>
              <a:t>Cote d’Ivoire</a:t>
            </a:r>
            <a:r>
              <a:rPr lang="en-US" altLang="en-US" sz="1200" b="1" dirty="0">
                <a:solidFill>
                  <a:srgbClr val="FFFF00"/>
                </a:solidFill>
                <a:latin typeface="Arial" charset="0"/>
              </a:rPr>
              <a:t>, Ghana, Togo, Benin, and Nigeria: </a:t>
            </a:r>
            <a:r>
              <a:rPr lang="en-US" altLang="en-US" sz="1200" dirty="0" smtClean="0">
                <a:solidFill>
                  <a:schemeClr val="bg1"/>
                </a:solidFill>
                <a:latin typeface="Arial" charset="0"/>
              </a:rPr>
              <a:t>A </a:t>
            </a:r>
            <a:r>
              <a:rPr lang="en-US" altLang="en-US" sz="1200" dirty="0" smtClean="0">
                <a:solidFill>
                  <a:schemeClr val="bg1"/>
                </a:solidFill>
                <a:latin typeface="Arial" charset="0"/>
              </a:rPr>
              <a:t>broad area of anomalous lower-level </a:t>
            </a:r>
            <a:r>
              <a:rPr lang="en-US" altLang="en-US" sz="1200" dirty="0" smtClean="0">
                <a:solidFill>
                  <a:schemeClr val="bg1"/>
                </a:solidFill>
                <a:latin typeface="Arial" charset="0"/>
              </a:rPr>
              <a:t>convergence </a:t>
            </a:r>
            <a:r>
              <a:rPr lang="en-US" altLang="en-US" sz="1200" dirty="0" smtClean="0">
                <a:solidFill>
                  <a:schemeClr val="bg1"/>
                </a:solidFill>
                <a:latin typeface="Arial" charset="0"/>
              </a:rPr>
              <a:t>and upper-level </a:t>
            </a:r>
            <a:r>
              <a:rPr lang="en-US" altLang="en-US" sz="1200" dirty="0" smtClean="0">
                <a:solidFill>
                  <a:schemeClr val="bg1"/>
                </a:solidFill>
                <a:latin typeface="Arial" charset="0"/>
              </a:rPr>
              <a:t>divergence </a:t>
            </a:r>
            <a:r>
              <a:rPr lang="en-US" altLang="en-US" sz="1200" dirty="0" smtClean="0">
                <a:solidFill>
                  <a:schemeClr val="bg1"/>
                </a:solidFill>
                <a:latin typeface="Arial" charset="0"/>
              </a:rPr>
              <a:t>is expected to </a:t>
            </a:r>
            <a:r>
              <a:rPr lang="en-US" altLang="en-US" sz="1200" dirty="0" smtClean="0">
                <a:solidFill>
                  <a:schemeClr val="bg1"/>
                </a:solidFill>
                <a:latin typeface="Arial" charset="0"/>
              </a:rPr>
              <a:t>enhance rainfall </a:t>
            </a:r>
            <a:r>
              <a:rPr lang="en-US" altLang="en-US" sz="1200" dirty="0" smtClean="0">
                <a:solidFill>
                  <a:schemeClr val="bg1"/>
                </a:solidFill>
                <a:latin typeface="Arial" charset="0"/>
              </a:rPr>
              <a:t>in the region.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r>
              <a:rPr lang="en-US" altLang="en-US" sz="1200" dirty="0" smtClean="0">
                <a:solidFill>
                  <a:schemeClr val="bg1"/>
                </a:solidFill>
                <a:latin typeface="Arial" charset="0"/>
              </a:rPr>
              <a:t> </a:t>
            </a:r>
            <a:endParaRPr lang="en-US" altLang="en-US" sz="1200" dirty="0" smtClean="0">
              <a:solidFill>
                <a:schemeClr val="bg1"/>
              </a:solidFill>
              <a:latin typeface="Arial" charset="0"/>
            </a:endParaRPr>
          </a:p>
          <a:p>
            <a:pPr algn="just">
              <a:spcBef>
                <a:spcPct val="0"/>
              </a:spcBef>
              <a:buFontTx/>
              <a:buAutoNum type="arabicPeriod"/>
              <a:defRPr/>
            </a:pPr>
            <a:endParaRPr lang="en-US" altLang="en-US" sz="1200" dirty="0" smtClean="0">
              <a:solidFill>
                <a:schemeClr val="bg1"/>
              </a:solidFill>
              <a:latin typeface="Arial" charset="0"/>
            </a:endParaRPr>
          </a:p>
          <a:p>
            <a:pPr algn="just">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over northern Angola, southern DRC, Rwanda, Burundi, and western Tanzania: </a:t>
            </a:r>
            <a:r>
              <a:rPr lang="en-US" altLang="en-US" sz="1200" dirty="0" smtClean="0">
                <a:solidFill>
                  <a:schemeClr val="bg1"/>
                </a:solidFill>
                <a:latin typeface="Arial" charset="0"/>
              </a:rPr>
              <a:t>A broad </a:t>
            </a:r>
            <a:r>
              <a:rPr lang="en-US" altLang="en-US" sz="1200" dirty="0">
                <a:solidFill>
                  <a:schemeClr val="bg1"/>
                </a:solidFill>
                <a:latin typeface="Arial" charset="0"/>
              </a:rPr>
              <a:t>area of anomalous lower-level convergence and upper-level </a:t>
            </a:r>
            <a:r>
              <a:rPr lang="en-US" altLang="en-US" sz="1200" dirty="0" smtClean="0">
                <a:solidFill>
                  <a:schemeClr val="bg1"/>
                </a:solidFill>
                <a:latin typeface="Arial" charset="0"/>
              </a:rPr>
              <a:t>divergence, combined with the projected phase of the MJO </a:t>
            </a:r>
            <a:r>
              <a:rPr lang="en-US" altLang="en-US" sz="1200" dirty="0">
                <a:solidFill>
                  <a:schemeClr val="bg1"/>
                </a:solidFill>
                <a:latin typeface="Arial" charset="0"/>
              </a:rPr>
              <a:t>is expected to enhance rainfall </a:t>
            </a:r>
            <a:r>
              <a:rPr lang="en-US" altLang="en-US" sz="1200" dirty="0" smtClean="0">
                <a:solidFill>
                  <a:schemeClr val="bg1"/>
                </a:solidFill>
                <a:latin typeface="Arial" charset="0"/>
              </a:rPr>
              <a:t>in </a:t>
            </a:r>
            <a:r>
              <a:rPr lang="en-US" altLang="en-US" sz="1200" dirty="0">
                <a:solidFill>
                  <a:schemeClr val="bg1"/>
                </a:solidFill>
                <a:latin typeface="Arial" charset="0"/>
              </a:rPr>
              <a:t>the 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endParaRPr lang="en-US" altLang="en-US" sz="1200" dirty="0" smtClean="0">
              <a:solidFill>
                <a:schemeClr val="bg1"/>
              </a:solidFill>
              <a:latin typeface="Arial" charset="0"/>
            </a:endParaRPr>
          </a:p>
          <a:p>
            <a:pPr algn="just">
              <a:spcBef>
                <a:spcPct val="0"/>
              </a:spcBef>
              <a:buFontTx/>
              <a:buAutoNum type="arabicPeriod"/>
              <a:defRPr/>
            </a:pPr>
            <a:endParaRPr lang="en-US" altLang="en-US" sz="1200" dirty="0">
              <a:solidFill>
                <a:schemeClr val="bg1"/>
              </a:solidFill>
              <a:latin typeface="Arial" charset="0"/>
            </a:endParaRPr>
          </a:p>
          <a:p>
            <a:pPr algn="just">
              <a:spcBef>
                <a:spcPct val="0"/>
              </a:spcBef>
              <a:buFontTx/>
              <a:buAutoNum type="arabicPeriod"/>
              <a:defRPr/>
            </a:pPr>
            <a:r>
              <a:rPr lang="en-US" sz="1200" b="1" dirty="0" smtClean="0">
                <a:solidFill>
                  <a:srgbClr val="FFFF00"/>
                </a:solidFill>
                <a:latin typeface="Arial" panose="020B0604020202020204" pitchFamily="34" charset="0"/>
                <a:cs typeface="Arial" panose="020B0604020202020204" pitchFamily="34" charset="0"/>
              </a:rPr>
              <a:t>There </a:t>
            </a:r>
            <a:r>
              <a:rPr lang="en-US" sz="1200" b="1" dirty="0">
                <a:solidFill>
                  <a:srgbClr val="FFFF00"/>
                </a:solidFill>
                <a:latin typeface="Arial" panose="020B0604020202020204" pitchFamily="34" charset="0"/>
                <a:cs typeface="Arial" panose="020B0604020202020204" pitchFamily="34" charset="0"/>
              </a:rPr>
              <a:t>is an increased chance for below-average rainfall over South </a:t>
            </a:r>
            <a:r>
              <a:rPr lang="en-US" sz="1200" b="1" dirty="0" smtClean="0">
                <a:solidFill>
                  <a:srgbClr val="FFFF00"/>
                </a:solidFill>
                <a:latin typeface="Arial" panose="020B0604020202020204" pitchFamily="34" charset="0"/>
                <a:cs typeface="Arial" panose="020B0604020202020204" pitchFamily="34" charset="0"/>
              </a:rPr>
              <a:t>Sudan, </a:t>
            </a:r>
            <a:r>
              <a:rPr lang="en-US" sz="1200" b="1" dirty="0">
                <a:solidFill>
                  <a:srgbClr val="FFFF00"/>
                </a:solidFill>
                <a:latin typeface="Arial" panose="020B0604020202020204" pitchFamily="34" charset="0"/>
                <a:cs typeface="Arial" panose="020B0604020202020204" pitchFamily="34" charset="0"/>
              </a:rPr>
              <a:t>and parts of CAR and Ethiopia: </a:t>
            </a:r>
            <a:r>
              <a:rPr lang="en-US" altLang="en-US" sz="1200" dirty="0" smtClean="0">
                <a:solidFill>
                  <a:schemeClr val="bg1"/>
                </a:solidFill>
                <a:latin typeface="Arial" charset="0"/>
              </a:rPr>
              <a:t>An </a:t>
            </a:r>
            <a:r>
              <a:rPr lang="en-US" altLang="en-US" sz="1200" dirty="0">
                <a:solidFill>
                  <a:schemeClr val="bg1"/>
                </a:solidFill>
                <a:latin typeface="Arial" charset="0"/>
              </a:rPr>
              <a:t>area of anomalous lower-level </a:t>
            </a:r>
            <a:r>
              <a:rPr lang="en-US" altLang="en-US" sz="1200" dirty="0" smtClean="0">
                <a:solidFill>
                  <a:schemeClr val="bg1"/>
                </a:solidFill>
                <a:latin typeface="Arial" charset="0"/>
              </a:rPr>
              <a:t>divergence </a:t>
            </a:r>
            <a:r>
              <a:rPr lang="en-US" altLang="en-US" sz="1200" dirty="0">
                <a:solidFill>
                  <a:schemeClr val="bg1"/>
                </a:solidFill>
                <a:latin typeface="Arial" charset="0"/>
              </a:rPr>
              <a:t>and upper-level </a:t>
            </a:r>
            <a:r>
              <a:rPr lang="en-US" altLang="en-US" sz="1200" dirty="0" smtClean="0">
                <a:solidFill>
                  <a:schemeClr val="bg1"/>
                </a:solidFill>
                <a:latin typeface="Arial" charset="0"/>
              </a:rPr>
              <a:t>convergence </a:t>
            </a:r>
            <a:r>
              <a:rPr lang="en-US" altLang="en-US" sz="1200" dirty="0">
                <a:solidFill>
                  <a:schemeClr val="bg1"/>
                </a:solidFill>
                <a:latin typeface="Arial" charset="0"/>
              </a:rPr>
              <a:t>is expected to </a:t>
            </a:r>
            <a:r>
              <a:rPr lang="en-US" altLang="en-US" sz="1200" dirty="0" smtClean="0">
                <a:solidFill>
                  <a:schemeClr val="bg1"/>
                </a:solidFill>
                <a:latin typeface="Arial" charset="0"/>
              </a:rPr>
              <a:t>suppress </a:t>
            </a:r>
            <a:r>
              <a:rPr lang="en-US" altLang="en-US" sz="1200" dirty="0">
                <a:solidFill>
                  <a:schemeClr val="bg1"/>
                </a:solidFill>
                <a:latin typeface="Arial" charset="0"/>
              </a:rPr>
              <a:t>rainfall </a:t>
            </a:r>
            <a:r>
              <a:rPr lang="en-US" altLang="en-US" sz="1200" dirty="0" smtClean="0">
                <a:solidFill>
                  <a:schemeClr val="bg1"/>
                </a:solidFill>
                <a:latin typeface="Arial" charset="0"/>
              </a:rPr>
              <a:t>in </a:t>
            </a:r>
            <a:r>
              <a:rPr lang="en-US" altLang="en-US" sz="1200" dirty="0">
                <a:solidFill>
                  <a:schemeClr val="bg1"/>
                </a:solidFill>
                <a:latin typeface="Arial" charset="0"/>
              </a:rPr>
              <a:t>the region</a:t>
            </a:r>
            <a:r>
              <a:rPr lang="en-US" altLang="en-US" sz="1200" dirty="0" smtClean="0">
                <a:solidFill>
                  <a:schemeClr val="bg1"/>
                </a:solidFill>
                <a:latin typeface="Arial" charset="0"/>
              </a:rPr>
              <a:t>.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endParaRPr lang="en-US" altLang="en-US" sz="1200" dirty="0" smtClean="0">
              <a:solidFill>
                <a:schemeClr val="bg1"/>
              </a:solidFill>
              <a:latin typeface="Arial" charset="0"/>
            </a:endParaRPr>
          </a:p>
          <a:p>
            <a:pPr algn="just">
              <a:spcBef>
                <a:spcPct val="0"/>
              </a:spcBef>
              <a:buFontTx/>
              <a:buAutoNum type="arabicPeriod"/>
              <a:defRPr/>
            </a:pPr>
            <a:endParaRPr lang="en-US" altLang="en-US" sz="1200" b="1" dirty="0">
              <a:solidFill>
                <a:schemeClr val="bg1"/>
              </a:solidFill>
              <a:latin typeface="Arial" charset="0"/>
            </a:endParaRPr>
          </a:p>
          <a:p>
            <a:pPr algn="just">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over Kenya, Ethiopia, Djibouti, and parts of Somalia: </a:t>
            </a:r>
            <a:r>
              <a:rPr lang="en-US" altLang="en-US" sz="1200" dirty="0" smtClean="0">
                <a:solidFill>
                  <a:schemeClr val="bg1"/>
                </a:solidFill>
                <a:latin typeface="Arial" charset="0"/>
              </a:rPr>
              <a:t>A </a:t>
            </a:r>
            <a:r>
              <a:rPr lang="en-US" altLang="en-US" sz="1200" dirty="0" smtClean="0">
                <a:solidFill>
                  <a:schemeClr val="bg1"/>
                </a:solidFill>
                <a:latin typeface="Arial" charset="0"/>
              </a:rPr>
              <a:t>broad </a:t>
            </a:r>
            <a:r>
              <a:rPr lang="en-US" altLang="en-US" sz="1200" dirty="0">
                <a:solidFill>
                  <a:schemeClr val="bg1"/>
                </a:solidFill>
                <a:latin typeface="Arial" charset="0"/>
              </a:rPr>
              <a:t>area of anomalous lower-level </a:t>
            </a:r>
            <a:r>
              <a:rPr lang="en-US" altLang="en-US" sz="1200" dirty="0" smtClean="0">
                <a:solidFill>
                  <a:schemeClr val="bg1"/>
                </a:solidFill>
                <a:latin typeface="Arial" charset="0"/>
              </a:rPr>
              <a:t>convergence and upper-level divergence, combined with the projected phase of the MJO is </a:t>
            </a:r>
            <a:r>
              <a:rPr lang="en-US" altLang="en-US" sz="1200" dirty="0">
                <a:solidFill>
                  <a:schemeClr val="bg1"/>
                </a:solidFill>
                <a:latin typeface="Arial" charset="0"/>
              </a:rPr>
              <a:t>expected to </a:t>
            </a:r>
            <a:r>
              <a:rPr lang="en-US" altLang="en-US" sz="1200" dirty="0" smtClean="0">
                <a:solidFill>
                  <a:schemeClr val="bg1"/>
                </a:solidFill>
                <a:latin typeface="Arial" charset="0"/>
              </a:rPr>
              <a:t>enhance </a:t>
            </a:r>
            <a:r>
              <a:rPr lang="en-US" altLang="en-US" sz="1200" dirty="0">
                <a:solidFill>
                  <a:schemeClr val="bg1"/>
                </a:solidFill>
                <a:latin typeface="Arial" charset="0"/>
              </a:rPr>
              <a:t>rainfall </a:t>
            </a:r>
            <a:r>
              <a:rPr lang="en-US" altLang="en-US" sz="1200" dirty="0" smtClean="0">
                <a:solidFill>
                  <a:schemeClr val="bg1"/>
                </a:solidFill>
                <a:latin typeface="Arial" charset="0"/>
              </a:rPr>
              <a:t>in </a:t>
            </a:r>
            <a:r>
              <a:rPr lang="en-US" altLang="en-US" sz="1200" dirty="0">
                <a:solidFill>
                  <a:schemeClr val="bg1"/>
                </a:solidFill>
                <a:latin typeface="Arial" charset="0"/>
              </a:rPr>
              <a:t>the region. </a:t>
            </a:r>
            <a:r>
              <a:rPr lang="en-US" altLang="en-US" sz="1200" b="1" dirty="0" smtClean="0">
                <a:solidFill>
                  <a:srgbClr val="FFFF00"/>
                </a:solidFill>
                <a:latin typeface="Arial" charset="0"/>
              </a:rPr>
              <a:t>Confidence: Moderate</a:t>
            </a:r>
            <a:r>
              <a:rPr lang="en-US" altLang="en-US" sz="1200" dirty="0" smtClean="0">
                <a:solidFill>
                  <a:schemeClr val="bg1"/>
                </a:solidFill>
                <a:latin typeface="Arial" charset="0"/>
              </a:rPr>
              <a:t> </a:t>
            </a:r>
          </a:p>
          <a:p>
            <a:pPr algn="just">
              <a:spcBef>
                <a:spcPct val="0"/>
              </a:spcBef>
              <a:buFontTx/>
              <a:buAutoNum type="arabicPeriod"/>
              <a:defRPr/>
            </a:pPr>
            <a:endParaRPr lang="en-US" altLang="en-US" sz="1200"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28 April – 04 May, </a:t>
            </a:r>
            <a:r>
              <a:rPr lang="en-US" altLang="en-US" b="1" dirty="0">
                <a:solidFill>
                  <a:srgbClr val="FFFF00"/>
                </a:solidFill>
              </a:rPr>
              <a:t>2020</a:t>
            </a:r>
          </a:p>
        </p:txBody>
      </p:sp>
      <p:sp>
        <p:nvSpPr>
          <p:cNvPr id="10" name="Text Box 8"/>
          <p:cNvSpPr txBox="1">
            <a:spLocks noChangeArrowheads="1"/>
          </p:cNvSpPr>
          <p:nvPr/>
        </p:nvSpPr>
        <p:spPr bwMode="auto">
          <a:xfrm>
            <a:off x="3581400" y="1524000"/>
            <a:ext cx="5349875" cy="5078313"/>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over Sierra Leone, Liberia, and parts of Guinea-Conakry and Cote d’Ivoire: </a:t>
            </a:r>
            <a:r>
              <a:rPr lang="en-US" altLang="en-US" sz="1200" dirty="0" smtClean="0">
                <a:solidFill>
                  <a:schemeClr val="bg1"/>
                </a:solidFill>
                <a:latin typeface="Arial" charset="0"/>
              </a:rPr>
              <a:t>An </a:t>
            </a:r>
            <a:r>
              <a:rPr lang="en-US" altLang="en-US" sz="1200" dirty="0">
                <a:solidFill>
                  <a:schemeClr val="bg1"/>
                </a:solidFill>
                <a:latin typeface="Arial" charset="0"/>
              </a:rPr>
              <a:t>area of anomalous lower-level convergence and upper-level </a:t>
            </a:r>
            <a:r>
              <a:rPr lang="en-US" altLang="en-US" sz="1200" dirty="0" smtClean="0">
                <a:solidFill>
                  <a:schemeClr val="bg1"/>
                </a:solidFill>
                <a:latin typeface="Arial" charset="0"/>
              </a:rPr>
              <a:t>divergence is </a:t>
            </a:r>
            <a:r>
              <a:rPr lang="en-US" altLang="en-US" sz="1200" dirty="0">
                <a:solidFill>
                  <a:schemeClr val="bg1"/>
                </a:solidFill>
                <a:latin typeface="Arial" charset="0"/>
              </a:rPr>
              <a:t>expected to enhance rainfall in the region.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r>
              <a:rPr lang="en-US" altLang="en-US" sz="1200" dirty="0" smtClean="0">
                <a:solidFill>
                  <a:schemeClr val="bg1"/>
                </a:solidFill>
                <a:latin typeface="Arial" charset="0"/>
              </a:rPr>
              <a:t> </a:t>
            </a:r>
          </a:p>
          <a:p>
            <a:pPr>
              <a:spcBef>
                <a:spcPct val="0"/>
              </a:spcBef>
              <a:buFontTx/>
              <a:buAutoNum type="arabicPeriod"/>
              <a:defRPr/>
            </a:pPr>
            <a:endParaRPr lang="en-US" altLang="en-US" sz="1200" dirty="0" smtClean="0">
              <a:solidFill>
                <a:schemeClr val="bg1"/>
              </a:solidFill>
              <a:latin typeface="Arial" charset="0"/>
            </a:endParaRPr>
          </a:p>
          <a:p>
            <a:pPr algn="just">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over Cameroon, Equatorial Guinea, Gabon, Congo-Brazzaville, and parts of Nigeria, CAR, DRC, and Angola: </a:t>
            </a:r>
            <a:r>
              <a:rPr lang="en-US" altLang="en-US" sz="1200" dirty="0" smtClean="0">
                <a:solidFill>
                  <a:schemeClr val="bg1"/>
                </a:solidFill>
                <a:latin typeface="Arial" charset="0"/>
              </a:rPr>
              <a:t>A broad </a:t>
            </a:r>
            <a:r>
              <a:rPr lang="en-US" altLang="en-US" sz="1200" dirty="0">
                <a:solidFill>
                  <a:schemeClr val="bg1"/>
                </a:solidFill>
                <a:latin typeface="Arial" charset="0"/>
              </a:rPr>
              <a:t>area of anomalous lower-level convergence and upper-level </a:t>
            </a:r>
            <a:r>
              <a:rPr lang="en-US" altLang="en-US" sz="1200" dirty="0" smtClean="0">
                <a:solidFill>
                  <a:schemeClr val="bg1"/>
                </a:solidFill>
                <a:latin typeface="Arial" charset="0"/>
              </a:rPr>
              <a:t>divergence </a:t>
            </a:r>
            <a:r>
              <a:rPr lang="en-US" altLang="en-US" sz="1200" dirty="0">
                <a:solidFill>
                  <a:schemeClr val="bg1"/>
                </a:solidFill>
                <a:latin typeface="Arial" charset="0"/>
              </a:rPr>
              <a:t>is expected to enhance rainfall in the 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p>
          <a:p>
            <a:pPr>
              <a:spcBef>
                <a:spcPct val="0"/>
              </a:spcBef>
              <a:buFontTx/>
              <a:buAutoNum type="arabicPeriod"/>
              <a:defRPr/>
            </a:pPr>
            <a:endParaRPr lang="en-US" altLang="en-US" sz="1200" dirty="0" smtClean="0">
              <a:solidFill>
                <a:schemeClr val="bg1"/>
              </a:solidFill>
              <a:latin typeface="Arial" charset="0"/>
            </a:endParaRPr>
          </a:p>
          <a:p>
            <a:pPr algn="just">
              <a:spcBef>
                <a:spcPct val="0"/>
              </a:spcBef>
              <a:buFontTx/>
              <a:buAutoNum type="arabicPeriod"/>
              <a:defRPr/>
            </a:pPr>
            <a:r>
              <a:rPr lang="en-US" altLang="en-US" sz="1200" b="1" dirty="0" smtClean="0">
                <a:solidFill>
                  <a:srgbClr val="FFFF00"/>
                </a:solidFill>
                <a:latin typeface="Arial" panose="020B0604020202020204" pitchFamily="34" charset="0"/>
                <a:cs typeface="Arial" panose="020B0604020202020204" pitchFamily="34" charset="0"/>
              </a:rPr>
              <a:t>There </a:t>
            </a:r>
            <a:r>
              <a:rPr lang="en-US" altLang="en-US" sz="1200" b="1" dirty="0">
                <a:solidFill>
                  <a:srgbClr val="FFFF00"/>
                </a:solidFill>
                <a:latin typeface="Arial" panose="020B0604020202020204" pitchFamily="34" charset="0"/>
                <a:cs typeface="Arial" panose="020B0604020202020204" pitchFamily="34" charset="0"/>
              </a:rPr>
              <a:t>is an increased chance for above-average rainfall over Lesotho and eastern South Africa: </a:t>
            </a:r>
            <a:r>
              <a:rPr lang="en-US" altLang="en-US" sz="1200" dirty="0">
                <a:solidFill>
                  <a:schemeClr val="bg1"/>
                </a:solidFill>
                <a:latin typeface="Arial" charset="0"/>
              </a:rPr>
              <a:t>An area of anomalous lower-level convergence and upper-level divergence is expected to enhance rainfall in the 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endParaRPr lang="en-US" altLang="en-US" sz="1200" dirty="0" smtClean="0">
              <a:solidFill>
                <a:schemeClr val="bg1"/>
              </a:solidFill>
              <a:latin typeface="Arial" charset="0"/>
            </a:endParaRPr>
          </a:p>
          <a:p>
            <a:pPr algn="just">
              <a:spcBef>
                <a:spcPct val="0"/>
              </a:spcBef>
              <a:buFontTx/>
              <a:buAutoNum type="arabicPeriod"/>
              <a:defRPr/>
            </a:pPr>
            <a:endParaRPr lang="en-US" altLang="en-US" sz="1200" dirty="0">
              <a:solidFill>
                <a:schemeClr val="bg1"/>
              </a:solidFill>
              <a:latin typeface="Arial" charset="0"/>
            </a:endParaRPr>
          </a:p>
          <a:p>
            <a:pPr>
              <a:spcBef>
                <a:spcPct val="0"/>
              </a:spcBef>
              <a:buFontTx/>
              <a:buAutoNum type="arabicPeriod"/>
              <a:defRPr/>
            </a:pPr>
            <a:r>
              <a:rPr lang="en-US" altLang="en-US" sz="1200" b="1" dirty="0" smtClean="0">
                <a:solidFill>
                  <a:srgbClr val="FFFF00"/>
                </a:solidFill>
                <a:latin typeface="Arial" panose="020B0604020202020204" pitchFamily="34" charset="0"/>
                <a:cs typeface="Arial" panose="020B0604020202020204" pitchFamily="34" charset="0"/>
              </a:rPr>
              <a:t>There </a:t>
            </a:r>
            <a:r>
              <a:rPr lang="en-US" altLang="en-US" sz="1200" b="1" dirty="0">
                <a:solidFill>
                  <a:srgbClr val="FFFF00"/>
                </a:solidFill>
                <a:latin typeface="Arial" panose="020B0604020202020204" pitchFamily="34" charset="0"/>
                <a:cs typeface="Arial" panose="020B0604020202020204" pitchFamily="34" charset="0"/>
              </a:rPr>
              <a:t>is an increased chance for above-average rainfall over </a:t>
            </a:r>
            <a:r>
              <a:rPr lang="en-US" altLang="en-US" sz="1200" b="1" dirty="0" smtClean="0">
                <a:solidFill>
                  <a:srgbClr val="FFFF00"/>
                </a:solidFill>
                <a:latin typeface="Arial" panose="020B0604020202020204" pitchFamily="34" charset="0"/>
                <a:cs typeface="Arial" panose="020B0604020202020204" pitchFamily="34" charset="0"/>
              </a:rPr>
              <a:t>many parts of </a:t>
            </a:r>
            <a:r>
              <a:rPr lang="en-US" altLang="en-US" sz="1200" b="1" dirty="0">
                <a:solidFill>
                  <a:srgbClr val="FFFF00"/>
                </a:solidFill>
                <a:latin typeface="Arial" panose="020B0604020202020204" pitchFamily="34" charset="0"/>
                <a:cs typeface="Arial" panose="020B0604020202020204" pitchFamily="34" charset="0"/>
              </a:rPr>
              <a:t>Ethiopia: </a:t>
            </a:r>
            <a:r>
              <a:rPr lang="en-US" altLang="en-US" sz="1200" dirty="0" smtClean="0">
                <a:solidFill>
                  <a:schemeClr val="bg1"/>
                </a:solidFill>
                <a:latin typeface="Arial" charset="0"/>
              </a:rPr>
              <a:t>An </a:t>
            </a:r>
            <a:r>
              <a:rPr lang="en-US" altLang="en-US" sz="1200" dirty="0">
                <a:solidFill>
                  <a:schemeClr val="bg1"/>
                </a:solidFill>
                <a:latin typeface="Arial" charset="0"/>
              </a:rPr>
              <a:t>area of anomalous lower-level convergence and upper-level divergence is expected to enhance rainfall in the 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p>
          <a:p>
            <a:pPr>
              <a:spcBef>
                <a:spcPct val="0"/>
              </a:spcBef>
              <a:buFontTx/>
              <a:buAutoNum type="arabicPeriod"/>
              <a:defRPr/>
            </a:pPr>
            <a:endParaRPr lang="en-US" altLang="en-US" sz="1200" dirty="0" smtClean="0">
              <a:solidFill>
                <a:schemeClr val="bg1"/>
              </a:solidFill>
              <a:latin typeface="Arial" charset="0"/>
            </a:endParaRPr>
          </a:p>
          <a:p>
            <a:pPr>
              <a:spcBef>
                <a:spcPct val="0"/>
              </a:spcBef>
              <a:buFontTx/>
              <a:buAutoNum type="arabicPeriod"/>
              <a:defRPr/>
            </a:pPr>
            <a:r>
              <a:rPr lang="en-US" altLang="en-US" sz="1200" b="1" dirty="0" smtClean="0">
                <a:solidFill>
                  <a:srgbClr val="FFFF00"/>
                </a:solidFill>
                <a:latin typeface="Arial" panose="020B0604020202020204" pitchFamily="34" charset="0"/>
                <a:cs typeface="Arial" panose="020B0604020202020204" pitchFamily="34" charset="0"/>
              </a:rPr>
              <a:t>There </a:t>
            </a:r>
            <a:r>
              <a:rPr lang="en-US" altLang="en-US" sz="1200" b="1" dirty="0">
                <a:solidFill>
                  <a:srgbClr val="FFFF00"/>
                </a:solidFill>
                <a:latin typeface="Arial" panose="020B0604020202020204" pitchFamily="34" charset="0"/>
                <a:cs typeface="Arial" panose="020B0604020202020204" pitchFamily="34" charset="0"/>
              </a:rPr>
              <a:t>is an increased chance for below-average rainfall over Kenya and southern Somalia: </a:t>
            </a:r>
            <a:r>
              <a:rPr lang="en-US" altLang="en-US" sz="1200" dirty="0" smtClean="0">
                <a:solidFill>
                  <a:schemeClr val="bg1"/>
                </a:solidFill>
                <a:latin typeface="Arial" charset="0"/>
              </a:rPr>
              <a:t>An </a:t>
            </a:r>
            <a:r>
              <a:rPr lang="en-US" altLang="en-US" sz="1200" dirty="0">
                <a:solidFill>
                  <a:schemeClr val="bg1"/>
                </a:solidFill>
                <a:latin typeface="Arial" charset="0"/>
              </a:rPr>
              <a:t>area of anomalous lower-level </a:t>
            </a:r>
            <a:r>
              <a:rPr lang="en-US" altLang="en-US" sz="1200" dirty="0" smtClean="0">
                <a:solidFill>
                  <a:schemeClr val="bg1"/>
                </a:solidFill>
                <a:latin typeface="Arial" charset="0"/>
              </a:rPr>
              <a:t>divergence </a:t>
            </a:r>
            <a:r>
              <a:rPr lang="en-US" altLang="en-US" sz="1200" dirty="0">
                <a:solidFill>
                  <a:schemeClr val="bg1"/>
                </a:solidFill>
                <a:latin typeface="Arial" charset="0"/>
              </a:rPr>
              <a:t>and upper-level </a:t>
            </a:r>
            <a:r>
              <a:rPr lang="en-US" altLang="en-US" sz="1200" dirty="0" smtClean="0">
                <a:solidFill>
                  <a:schemeClr val="bg1"/>
                </a:solidFill>
                <a:latin typeface="Arial" charset="0"/>
              </a:rPr>
              <a:t>convergence </a:t>
            </a:r>
            <a:r>
              <a:rPr lang="en-US" altLang="en-US" sz="1200" dirty="0">
                <a:solidFill>
                  <a:schemeClr val="bg1"/>
                </a:solidFill>
                <a:latin typeface="Arial" charset="0"/>
              </a:rPr>
              <a:t>is expected to </a:t>
            </a:r>
            <a:r>
              <a:rPr lang="en-US" altLang="en-US" sz="1200" dirty="0" smtClean="0">
                <a:solidFill>
                  <a:schemeClr val="bg1"/>
                </a:solidFill>
                <a:latin typeface="Arial" charset="0"/>
              </a:rPr>
              <a:t>suppress </a:t>
            </a:r>
            <a:r>
              <a:rPr lang="en-US" altLang="en-US" sz="1200" dirty="0">
                <a:solidFill>
                  <a:schemeClr val="bg1"/>
                </a:solidFill>
                <a:latin typeface="Arial" charset="0"/>
              </a:rPr>
              <a:t>rainfall in the region.  </a:t>
            </a:r>
            <a:r>
              <a:rPr lang="en-US" altLang="en-US" sz="1200" b="1" dirty="0">
                <a:solidFill>
                  <a:srgbClr val="FFFF00"/>
                </a:solidFill>
                <a:latin typeface="Arial" charset="0"/>
              </a:rPr>
              <a:t>Confidence: </a:t>
            </a:r>
            <a:r>
              <a:rPr lang="en-US" altLang="en-US" sz="1200" b="1" dirty="0" smtClean="0">
                <a:solidFill>
                  <a:srgbClr val="FFFF00"/>
                </a:solidFill>
                <a:latin typeface="Arial" charset="0"/>
              </a:rPr>
              <a:t>Moderate</a:t>
            </a:r>
            <a:endParaRPr lang="en-US" altLang="en-US" sz="1200" dirty="0" smtClean="0">
              <a:solidFill>
                <a:schemeClr val="bg1"/>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smtClean="0">
                <a:solidFill>
                  <a:srgbClr val="FFFF00"/>
                </a:solidFill>
                <a:latin typeface="Arial" charset="0"/>
              </a:rPr>
              <a:t>Summary</a:t>
            </a:r>
          </a:p>
        </p:txBody>
      </p:sp>
      <p:sp>
        <p:nvSpPr>
          <p:cNvPr id="28675" name="Text Box 8"/>
          <p:cNvSpPr txBox="1">
            <a:spLocks noChangeArrowheads="1"/>
          </p:cNvSpPr>
          <p:nvPr/>
        </p:nvSpPr>
        <p:spPr bwMode="auto">
          <a:xfrm>
            <a:off x="152400" y="1194790"/>
            <a:ext cx="8839200" cy="3973011"/>
          </a:xfrm>
          <a:prstGeom prst="rect">
            <a:avLst/>
          </a:prstGeom>
          <a:noFill/>
          <a:ln w="9525">
            <a:noFill/>
            <a:miter lim="800000"/>
            <a:headEnd/>
            <a:tailEnd/>
          </a:ln>
        </p:spPr>
        <p:txBody>
          <a:bodyPr>
            <a:spAutoFit/>
          </a:bodyPr>
          <a:lstStyle/>
          <a:p>
            <a:pPr marL="171450" indent="-171450" algn="just" eaLnBrk="1" hangingPunct="1">
              <a:lnSpc>
                <a:spcPct val="90000"/>
              </a:lnSpc>
              <a:spcBef>
                <a:spcPct val="50000"/>
              </a:spcBef>
              <a:buFontTx/>
              <a:buChar char="•"/>
            </a:pPr>
            <a:r>
              <a:rPr lang="en-US" altLang="en-US" sz="1180" b="1" dirty="0">
                <a:solidFill>
                  <a:schemeClr val="bg1"/>
                </a:solidFill>
              </a:rPr>
              <a:t>local areas in Nigeria, southern Cameroon, Equatorial Guinea, Gabon, parts of Congo, many parts of DRC, Angola, parts of South Sudan, Uganda, Rwanda, Burundi, Tanzania, Kenya, Ethiopia, Somalia, and parts of South Africa. Above-average rainfall was also observed over local areas in Namibia, Zimbabwe and Mozambique. </a:t>
            </a:r>
            <a:r>
              <a:rPr lang="en-US" altLang="en-US" sz="1180" b="1" dirty="0" smtClean="0">
                <a:solidFill>
                  <a:schemeClr val="bg1"/>
                </a:solidFill>
              </a:rPr>
              <a:t>Below-average </a:t>
            </a:r>
            <a:r>
              <a:rPr lang="en-US" altLang="en-US" sz="1180" b="1" dirty="0">
                <a:solidFill>
                  <a:schemeClr val="bg1"/>
                </a:solidFill>
              </a:rPr>
              <a:t>rainfall was observed over portions of Cote d’Ivoire, northern Ghana, much of Nigeria, northern Cameroon, CAR, local areas in Congo, western South Sudan, local areas in DRC and Tanzania, and parts of Madagascar.</a:t>
            </a:r>
          </a:p>
          <a:p>
            <a:pPr marL="171450" indent="-171450" algn="just" eaLnBrk="1" hangingPunct="1">
              <a:lnSpc>
                <a:spcPct val="90000"/>
              </a:lnSpc>
              <a:spcBef>
                <a:spcPct val="50000"/>
              </a:spcBef>
              <a:buFontTx/>
              <a:buChar char="•"/>
            </a:pPr>
            <a:r>
              <a:rPr lang="en-US" altLang="en-US" sz="1180" b="1" dirty="0">
                <a:solidFill>
                  <a:schemeClr val="bg1"/>
                </a:solidFill>
              </a:rPr>
              <a:t>During the past 30 days, rainfall was above-average over many places in the Gulf of Guinea region, including much of Cameroon, parts of Gabon and Congo, CAR, much of DRC, parts of South Sudan, Uganda, parts of Ethiopia,  much of  Kenya, southern Somalia, Rwanda, Burundi, Tanzania, Angola, northeastern Namibia, Botswana, northern Zambia, central South Africa, Lesotho, and </a:t>
            </a:r>
            <a:r>
              <a:rPr lang="en-US" altLang="en-US" sz="1180" b="1" dirty="0" err="1">
                <a:solidFill>
                  <a:schemeClr val="bg1"/>
                </a:solidFill>
              </a:rPr>
              <a:t>Eswatini</a:t>
            </a:r>
            <a:r>
              <a:rPr lang="en-US" altLang="en-US" sz="1180" b="1" dirty="0">
                <a:solidFill>
                  <a:schemeClr val="bg1"/>
                </a:solidFill>
              </a:rPr>
              <a:t>. </a:t>
            </a:r>
            <a:r>
              <a:rPr lang="en-US" altLang="en-US" sz="1180" b="1" dirty="0" smtClean="0">
                <a:solidFill>
                  <a:schemeClr val="bg1"/>
                </a:solidFill>
              </a:rPr>
              <a:t>Rainfall </a:t>
            </a:r>
            <a:r>
              <a:rPr lang="en-US" altLang="en-US" sz="1180" b="1" dirty="0">
                <a:solidFill>
                  <a:schemeClr val="bg1"/>
                </a:solidFill>
              </a:rPr>
              <a:t>was below-average over local areas in Congo and DRC, parts of southwestern Angola, local areas in Ethiopia, western Namibia, eastern Botswana, Zimbabwe, Malawi, Mozambique, parts of South Africa, and much of Madagascar. </a:t>
            </a:r>
          </a:p>
          <a:p>
            <a:pPr marL="171450" indent="-171450" algn="just" eaLnBrk="1" hangingPunct="1">
              <a:lnSpc>
                <a:spcPct val="90000"/>
              </a:lnSpc>
              <a:spcBef>
                <a:spcPct val="50000"/>
              </a:spcBef>
              <a:buFontTx/>
              <a:buChar char="•"/>
            </a:pPr>
            <a:r>
              <a:rPr lang="en-US" altLang="en-US" sz="1180" b="1" dirty="0">
                <a:solidFill>
                  <a:schemeClr val="bg1"/>
                </a:solidFill>
              </a:rPr>
              <a:t>During the past 90 days, rainfall was above-average over many places in the Gulf of Guinea region, including central and northern Cameroon, CAR, parts of South Sudan, southern Congo, many parts of DRC, Rwanda, Burundi, Uganda, Kenya, many parts of Ethiopia, Somalia, much of Tanzania, many parts of Angola and northern Zambia, northern Malawi, northeastern Namibia, western Botswana, portions of South Africa, local areas in southern Mozambique, and northern Madagascar. </a:t>
            </a:r>
            <a:r>
              <a:rPr lang="en-US" altLang="en-US" sz="1180" b="1" dirty="0" smtClean="0">
                <a:solidFill>
                  <a:schemeClr val="bg1"/>
                </a:solidFill>
              </a:rPr>
              <a:t>Parts </a:t>
            </a:r>
            <a:r>
              <a:rPr lang="en-US" altLang="en-US" sz="1180" b="1" dirty="0">
                <a:solidFill>
                  <a:schemeClr val="bg1"/>
                </a:solidFill>
              </a:rPr>
              <a:t>of Cameroon, Equatorial Guinea, Gabon, local areas in CAR, Angola and DRC, local areas in Ethiopia, western and southern Namibia, parts of Botswana, much of Zimbabwe, southern Zambia, portions of South Arica, many parts of Mozambique, and central and southern Madagascar.</a:t>
            </a:r>
          </a:p>
          <a:p>
            <a:pPr marL="171450" indent="-171450" algn="just" eaLnBrk="1" hangingPunct="1">
              <a:lnSpc>
                <a:spcPct val="90000"/>
              </a:lnSpc>
              <a:spcBef>
                <a:spcPct val="50000"/>
              </a:spcBef>
              <a:buFontTx/>
              <a:buChar char="•"/>
            </a:pPr>
            <a:r>
              <a:rPr lang="en-US" altLang="en-US" sz="1200" b="1" dirty="0">
                <a:solidFill>
                  <a:schemeClr val="bg1"/>
                </a:solidFill>
                <a:latin typeface="Arial" panose="020B0604020202020204" pitchFamily="34" charset="0"/>
                <a:cs typeface="Arial" panose="020B0604020202020204" pitchFamily="34" charset="0"/>
              </a:rPr>
              <a:t>Week-1 outlooks call for an increased chance for above-average rainfall over eastern Guinea, Sierra Leone, Liberia, Cote d’Ivoire, northern Ghana, northern Togo, northern Benin, northwestern Nigeria, northern Angola, southern DRC, Rwanda, Burundi, portions of Tanzania, Kenya, eastern and southern Ethiopia and southern Somalia. In contrast, there is an increased chance for below-average rainfall over eastern CAR, South Sudan and western Ethiopia.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smtClean="0">
                <a:solidFill>
                  <a:srgbClr val="FFFF00"/>
                </a:solidFill>
                <a:latin typeface="Arial" charset="0"/>
              </a:rPr>
              <a:t>Highlights:</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8195" name="Rectangle 5"/>
          <p:cNvSpPr>
            <a:spLocks noChangeArrowheads="1"/>
          </p:cNvSpPr>
          <p:nvPr/>
        </p:nvSpPr>
        <p:spPr bwMode="auto">
          <a:xfrm>
            <a:off x="266700" y="2209800"/>
            <a:ext cx="8458200" cy="42672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sz="1800" b="1" dirty="0" smtClean="0">
                <a:solidFill>
                  <a:schemeClr val="bg1"/>
                </a:solidFill>
              </a:rPr>
              <a:t>Many places in Central Africa and the Greater Horn of Africa received above-average rainfall. </a:t>
            </a:r>
            <a:endParaRPr lang="en-US" altLang="en-US" sz="1800" b="1" dirty="0">
              <a:solidFill>
                <a:schemeClr val="bg1"/>
              </a:solidFill>
            </a:endParaRPr>
          </a:p>
          <a:p>
            <a:pPr eaLnBrk="1" hangingPunct="1">
              <a:tabLst>
                <a:tab pos="1885950" algn="l"/>
              </a:tabLst>
            </a:pPr>
            <a:endParaRPr lang="en-US" altLang="en-US" sz="1800" b="1" dirty="0" smtClean="0">
              <a:solidFill>
                <a:schemeClr val="bg1"/>
              </a:solidFill>
            </a:endParaRPr>
          </a:p>
          <a:p>
            <a:pPr marL="342900" indent="-342900" algn="just" eaLnBrk="1" hangingPunct="1">
              <a:buFontTx/>
              <a:buChar char="•"/>
              <a:tabLst>
                <a:tab pos="1885950" algn="l"/>
              </a:tabLst>
            </a:pPr>
            <a:r>
              <a:rPr lang="en-US" altLang="en-US" sz="1800" b="1" dirty="0" smtClean="0">
                <a:solidFill>
                  <a:schemeClr val="bg1"/>
                </a:solidFill>
                <a:latin typeface="Arial" panose="020B0604020202020204" pitchFamily="34" charset="0"/>
                <a:cs typeface="Arial" panose="020B0604020202020204" pitchFamily="34" charset="0"/>
              </a:rPr>
              <a:t>Week-1 </a:t>
            </a:r>
            <a:r>
              <a:rPr lang="en-US" altLang="en-US" sz="1800" b="1" dirty="0">
                <a:solidFill>
                  <a:schemeClr val="bg1"/>
                </a:solidFill>
                <a:latin typeface="Arial" panose="020B0604020202020204" pitchFamily="34" charset="0"/>
                <a:cs typeface="Arial" panose="020B0604020202020204" pitchFamily="34" charset="0"/>
              </a:rPr>
              <a:t>outlooks call for an increased chance for above-average rainfall over </a:t>
            </a:r>
            <a:r>
              <a:rPr lang="en-US" altLang="en-US" sz="1800" b="1" dirty="0" smtClean="0">
                <a:solidFill>
                  <a:schemeClr val="bg1"/>
                </a:solidFill>
                <a:latin typeface="Arial" panose="020B0604020202020204" pitchFamily="34" charset="0"/>
                <a:cs typeface="Arial" panose="020B0604020202020204" pitchFamily="34" charset="0"/>
              </a:rPr>
              <a:t>eastern Guinea, Sierra Leone, Liberia, Cote d’Ivoire, northern Ghana, northern Togo, northern Benin, northwestern Nigeria, northern Angola, southern DRC, Rwanda, Burundi, portions of Tanzania, Kenya, eastern and southern Ethiopia and southern Somalia. </a:t>
            </a:r>
            <a:r>
              <a:rPr lang="en-US" altLang="en-US" sz="1800" b="1" dirty="0">
                <a:solidFill>
                  <a:schemeClr val="bg1"/>
                </a:solidFill>
                <a:latin typeface="Arial" panose="020B0604020202020204" pitchFamily="34" charset="0"/>
                <a:cs typeface="Arial" panose="020B0604020202020204" pitchFamily="34" charset="0"/>
              </a:rPr>
              <a:t>In contrast, there is an increased chance for below-average rainfall over </a:t>
            </a:r>
            <a:r>
              <a:rPr lang="en-US" altLang="en-US" sz="1800" b="1" dirty="0" smtClean="0">
                <a:solidFill>
                  <a:schemeClr val="bg1"/>
                </a:solidFill>
                <a:latin typeface="Arial" panose="020B0604020202020204" pitchFamily="34" charset="0"/>
                <a:cs typeface="Arial" panose="020B0604020202020204" pitchFamily="34" charset="0"/>
              </a:rPr>
              <a:t>eastern CAR, South Sudan and western Ethiopia.</a:t>
            </a:r>
            <a:endParaRPr lang="en-US" altLang="en-US" sz="1800" b="1" dirty="0">
              <a:solidFill>
                <a:schemeClr val="bg1"/>
              </a:solidFill>
              <a:latin typeface="Arial" panose="020B0604020202020204" pitchFamily="34" charset="0"/>
              <a:cs typeface="Arial" panose="020B0604020202020204" pitchFamily="34" charset="0"/>
            </a:endParaRPr>
          </a:p>
          <a:p>
            <a:pPr marL="342900" indent="-342900" eaLnBrk="1" hangingPunct="1">
              <a:buFontTx/>
              <a:buChar char="•"/>
              <a:tabLst>
                <a:tab pos="1885950" algn="l"/>
              </a:tabLst>
            </a:pPr>
            <a:endParaRPr lang="en-US" altLang="en-US" sz="18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www.cpc.ncep.noaa.gov/products/international/africa_rfe/africa_rfe_7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www.cpc.ncep.noaa.gov/products/international/africa_rfe/africa_rfe_7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10245" name="Text Box 8"/>
          <p:cNvSpPr txBox="1">
            <a:spLocks noChangeArrowheads="1"/>
          </p:cNvSpPr>
          <p:nvPr/>
        </p:nvSpPr>
        <p:spPr bwMode="auto">
          <a:xfrm>
            <a:off x="79248" y="5029200"/>
            <a:ext cx="8991600" cy="1127232"/>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smtClean="0">
                <a:solidFill>
                  <a:schemeClr val="bg1"/>
                </a:solidFill>
              </a:rPr>
              <a:t>During </a:t>
            </a:r>
            <a:r>
              <a:rPr lang="en-US" altLang="en-US" sz="1140" b="1" dirty="0">
                <a:solidFill>
                  <a:schemeClr val="bg1"/>
                </a:solidFill>
              </a:rPr>
              <a:t>the past 7 </a:t>
            </a:r>
            <a:r>
              <a:rPr lang="en-US" altLang="en-US" sz="1140" b="1" dirty="0" smtClean="0">
                <a:solidFill>
                  <a:schemeClr val="bg1"/>
                </a:solidFill>
              </a:rPr>
              <a:t>days, rainfall was above-average </a:t>
            </a:r>
            <a:r>
              <a:rPr lang="en-US" altLang="en-US" sz="1140" b="1" dirty="0" smtClean="0">
                <a:solidFill>
                  <a:schemeClr val="bg1"/>
                </a:solidFill>
              </a:rPr>
              <a:t>over parts of Guinea, Sierra </a:t>
            </a:r>
            <a:r>
              <a:rPr lang="en-US" altLang="en-US" sz="1140" b="1" dirty="0">
                <a:solidFill>
                  <a:schemeClr val="bg1"/>
                </a:solidFill>
              </a:rPr>
              <a:t>L</a:t>
            </a:r>
            <a:r>
              <a:rPr lang="en-US" altLang="en-US" sz="1140" b="1" dirty="0" smtClean="0">
                <a:solidFill>
                  <a:schemeClr val="bg1"/>
                </a:solidFill>
              </a:rPr>
              <a:t>eone, parts of Mali and Ghana, Togo, Benin, local areas in Nigeria, southern Cameroon, Equatorial Guinea, Gabon, parts of Congo, many parts of DRC, Angola, parts of South Sudan, Uganda, Rwanda, Burundi, Tanzania, Kenya, Ethiopia, Somalia, and parts of South Africa. Above-average rainfall was also observed over local areas in Namibia, Zimbabwe and Mozambique. </a:t>
            </a:r>
            <a:endParaRPr lang="en-US" altLang="en-US" sz="1140" b="1" dirty="0" smtClean="0">
              <a:solidFill>
                <a:schemeClr val="bg1"/>
              </a:solidFill>
            </a:endParaRPr>
          </a:p>
          <a:p>
            <a:pPr algn="just" eaLnBrk="1" hangingPunct="1">
              <a:lnSpc>
                <a:spcPct val="90000"/>
              </a:lnSpc>
              <a:spcBef>
                <a:spcPct val="50000"/>
              </a:spcBef>
            </a:pPr>
            <a:r>
              <a:rPr lang="en-US" altLang="en-US" sz="1140" b="1" dirty="0" smtClean="0">
                <a:solidFill>
                  <a:schemeClr val="bg1"/>
                </a:solidFill>
              </a:rPr>
              <a:t>Below-average </a:t>
            </a:r>
            <a:r>
              <a:rPr lang="en-US" altLang="en-US" sz="1140" b="1" dirty="0" smtClean="0">
                <a:solidFill>
                  <a:schemeClr val="bg1"/>
                </a:solidFill>
              </a:rPr>
              <a:t>rainfall was observed over </a:t>
            </a:r>
            <a:r>
              <a:rPr lang="en-US" altLang="en-US" sz="1140" b="1" dirty="0" smtClean="0">
                <a:solidFill>
                  <a:schemeClr val="bg1"/>
                </a:solidFill>
              </a:rPr>
              <a:t>portions of Cote d’Ivoire, northern Ghana, much of Nigeria, northern Cameroon, CAR, local areas in Congo, western South Sudan, local areas in DRC and Tanzania, and parts of Madagascar.</a:t>
            </a:r>
            <a:endParaRPr lang="en-US" altLang="en-US" sz="1140" b="1" dirty="0">
              <a:solidFill>
                <a:schemeClr val="bg1"/>
              </a:solidFill>
            </a:endParaRP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www.cpc.ncep.noaa.gov/products/international/africa_rfe/africa_rfe_30day_af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www.cpc.ncep.noaa.gov/products/international/africa_rfe/africa_rfe_30day_af_ob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12293" name="Text Box 8"/>
          <p:cNvSpPr txBox="1">
            <a:spLocks noChangeArrowheads="1"/>
          </p:cNvSpPr>
          <p:nvPr/>
        </p:nvSpPr>
        <p:spPr bwMode="auto">
          <a:xfrm>
            <a:off x="149225" y="5097341"/>
            <a:ext cx="8842375" cy="1136465"/>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50" b="1" dirty="0">
                <a:solidFill>
                  <a:schemeClr val="bg1"/>
                </a:solidFill>
              </a:rPr>
              <a:t>During the past 30 </a:t>
            </a:r>
            <a:r>
              <a:rPr lang="en-US" altLang="en-US" sz="1150" b="1" dirty="0" smtClean="0">
                <a:solidFill>
                  <a:schemeClr val="bg1"/>
                </a:solidFill>
              </a:rPr>
              <a:t>days, rainfall </a:t>
            </a:r>
            <a:r>
              <a:rPr lang="en-US" altLang="en-US" sz="1150" b="1" dirty="0">
                <a:solidFill>
                  <a:schemeClr val="bg1"/>
                </a:solidFill>
              </a:rPr>
              <a:t>was above-average </a:t>
            </a:r>
            <a:r>
              <a:rPr lang="en-US" altLang="en-US" sz="1150" b="1" dirty="0" smtClean="0">
                <a:solidFill>
                  <a:schemeClr val="bg1"/>
                </a:solidFill>
              </a:rPr>
              <a:t>over many places in the Gulf of Guinea region, including much of Cameroon, parts of Gabon</a:t>
            </a:r>
            <a:r>
              <a:rPr lang="en-US" altLang="en-US" sz="1150" b="1" dirty="0">
                <a:solidFill>
                  <a:schemeClr val="bg1"/>
                </a:solidFill>
              </a:rPr>
              <a:t> </a:t>
            </a:r>
            <a:r>
              <a:rPr lang="en-US" altLang="en-US" sz="1150" b="1" dirty="0" smtClean="0">
                <a:solidFill>
                  <a:schemeClr val="bg1"/>
                </a:solidFill>
              </a:rPr>
              <a:t>and Congo, CAR, much of DRC, parts of South Sudan, Uganda, parts of Ethiopia,  much of  Kenya, southern Somalia, </a:t>
            </a:r>
            <a:r>
              <a:rPr lang="en-US" altLang="en-US" sz="1150" b="1" dirty="0" smtClean="0">
                <a:solidFill>
                  <a:schemeClr val="bg1"/>
                </a:solidFill>
              </a:rPr>
              <a:t>Rwanda, Burundi, Tanzania</a:t>
            </a:r>
            <a:r>
              <a:rPr lang="en-US" altLang="en-US" sz="1150" b="1" dirty="0" smtClean="0">
                <a:solidFill>
                  <a:schemeClr val="bg1"/>
                </a:solidFill>
              </a:rPr>
              <a:t>, Angola, </a:t>
            </a:r>
            <a:r>
              <a:rPr lang="en-US" altLang="en-US" sz="1150" b="1" dirty="0" smtClean="0">
                <a:solidFill>
                  <a:schemeClr val="bg1"/>
                </a:solidFill>
              </a:rPr>
              <a:t>northeastern Namibia, Botswana, northern </a:t>
            </a:r>
            <a:r>
              <a:rPr lang="en-US" altLang="en-US" sz="1150" b="1" dirty="0" smtClean="0">
                <a:solidFill>
                  <a:schemeClr val="bg1"/>
                </a:solidFill>
              </a:rPr>
              <a:t>Zambia, central South Africa, Lesotho, and </a:t>
            </a:r>
            <a:r>
              <a:rPr lang="en-US" altLang="en-US" sz="1150" b="1" dirty="0" err="1" smtClean="0">
                <a:solidFill>
                  <a:schemeClr val="bg1"/>
                </a:solidFill>
              </a:rPr>
              <a:t>Eswatini</a:t>
            </a:r>
            <a:r>
              <a:rPr lang="en-US" altLang="en-US" sz="1150" b="1" dirty="0" smtClean="0">
                <a:solidFill>
                  <a:schemeClr val="bg1"/>
                </a:solidFill>
              </a:rPr>
              <a:t>. </a:t>
            </a:r>
            <a:endParaRPr lang="en-US" altLang="en-US" sz="1150" b="1" dirty="0" smtClean="0">
              <a:solidFill>
                <a:schemeClr val="bg1"/>
              </a:solidFill>
            </a:endParaRPr>
          </a:p>
          <a:p>
            <a:pPr algn="just" eaLnBrk="1" hangingPunct="1">
              <a:lnSpc>
                <a:spcPct val="90000"/>
              </a:lnSpc>
              <a:spcBef>
                <a:spcPct val="50000"/>
              </a:spcBef>
            </a:pPr>
            <a:r>
              <a:rPr lang="en-US" altLang="en-US" sz="1150" b="1" dirty="0" smtClean="0">
                <a:solidFill>
                  <a:schemeClr val="bg1"/>
                </a:solidFill>
              </a:rPr>
              <a:t>Rainfall was below-average over local areas in </a:t>
            </a:r>
            <a:r>
              <a:rPr lang="en-US" altLang="en-US" sz="1150" b="1" dirty="0" smtClean="0">
                <a:solidFill>
                  <a:schemeClr val="bg1"/>
                </a:solidFill>
              </a:rPr>
              <a:t>Congo and DRC, </a:t>
            </a:r>
            <a:r>
              <a:rPr lang="en-US" altLang="en-US" sz="1150" b="1" dirty="0" smtClean="0">
                <a:solidFill>
                  <a:schemeClr val="bg1"/>
                </a:solidFill>
              </a:rPr>
              <a:t>parts of </a:t>
            </a:r>
            <a:r>
              <a:rPr lang="en-US" altLang="en-US" sz="1150" b="1" dirty="0" smtClean="0">
                <a:solidFill>
                  <a:schemeClr val="bg1"/>
                </a:solidFill>
              </a:rPr>
              <a:t>southwestern </a:t>
            </a:r>
            <a:r>
              <a:rPr lang="en-US" altLang="en-US" sz="1150" b="1" dirty="0" smtClean="0">
                <a:solidFill>
                  <a:schemeClr val="bg1"/>
                </a:solidFill>
              </a:rPr>
              <a:t>Angola, </a:t>
            </a:r>
            <a:r>
              <a:rPr lang="en-US" altLang="en-US" sz="1150" b="1" dirty="0" smtClean="0">
                <a:solidFill>
                  <a:schemeClr val="bg1"/>
                </a:solidFill>
              </a:rPr>
              <a:t>local areas in </a:t>
            </a:r>
            <a:r>
              <a:rPr lang="en-US" altLang="en-US" sz="1150" b="1" dirty="0" smtClean="0">
                <a:solidFill>
                  <a:schemeClr val="bg1"/>
                </a:solidFill>
              </a:rPr>
              <a:t>Ethiopia, western Namibia, eastern Botswana, Zimbabwe, Malawi, Mozambique, parts of South Africa, and </a:t>
            </a:r>
            <a:r>
              <a:rPr lang="en-US" altLang="en-US" sz="1150" b="1" dirty="0" smtClean="0">
                <a:solidFill>
                  <a:schemeClr val="bg1"/>
                </a:solidFill>
              </a:rPr>
              <a:t>much of Madagascar</a:t>
            </a:r>
            <a:r>
              <a:rPr lang="en-US" altLang="en-US" sz="1150" b="1" dirty="0" smtClean="0">
                <a:solidFill>
                  <a:schemeClr val="bg1"/>
                </a:solidFill>
              </a:rPr>
              <a:t>. </a:t>
            </a:r>
            <a:endParaRPr lang="en-US" altLang="en-US" sz="115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www.cpc.ncep.noaa.gov/products/international/africa_rfe/africa_rfe_9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www.cpc.ncep.noaa.gov/products/international/africa_rfe/africa_rfe_9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14341" name="Text Box 8"/>
          <p:cNvSpPr txBox="1">
            <a:spLocks noChangeArrowheads="1"/>
          </p:cNvSpPr>
          <p:nvPr/>
        </p:nvSpPr>
        <p:spPr bwMode="auto">
          <a:xfrm>
            <a:off x="76200" y="5029200"/>
            <a:ext cx="8915400" cy="1269578"/>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125" b="1" dirty="0">
                <a:solidFill>
                  <a:schemeClr val="bg1"/>
                </a:solidFill>
              </a:rPr>
              <a:t>During the past 90 </a:t>
            </a:r>
            <a:r>
              <a:rPr lang="en-US" altLang="en-US" sz="1125" b="1" dirty="0" smtClean="0">
                <a:solidFill>
                  <a:schemeClr val="bg1"/>
                </a:solidFill>
              </a:rPr>
              <a:t>days, rainfall </a:t>
            </a:r>
            <a:r>
              <a:rPr lang="en-US" altLang="en-US" sz="1125" b="1" dirty="0">
                <a:solidFill>
                  <a:schemeClr val="bg1"/>
                </a:solidFill>
              </a:rPr>
              <a:t>was above-average </a:t>
            </a:r>
            <a:r>
              <a:rPr lang="en-US" altLang="en-US" sz="1125" b="1" dirty="0" smtClean="0">
                <a:solidFill>
                  <a:schemeClr val="bg1"/>
                </a:solidFill>
              </a:rPr>
              <a:t>over many places in the Gulf of Guinea region, including central and northern Cameroon, CAR, parts of South Sudan, southern Congo, many parts of DRC, Rwanda, Burundi, Uganda, Kenya, </a:t>
            </a:r>
            <a:r>
              <a:rPr lang="en-US" altLang="en-US" sz="1125" b="1" dirty="0" smtClean="0">
                <a:solidFill>
                  <a:schemeClr val="bg1"/>
                </a:solidFill>
              </a:rPr>
              <a:t>many parts </a:t>
            </a:r>
            <a:r>
              <a:rPr lang="en-US" altLang="en-US" sz="1125" b="1" dirty="0" smtClean="0">
                <a:solidFill>
                  <a:schemeClr val="bg1"/>
                </a:solidFill>
              </a:rPr>
              <a:t>of Ethiopia, Somalia, much of Tanzania, many parts of Angola and northern Zambia, northern Malawi, </a:t>
            </a:r>
            <a:r>
              <a:rPr lang="en-US" altLang="en-US" sz="1125" b="1" dirty="0" smtClean="0">
                <a:solidFill>
                  <a:schemeClr val="bg1"/>
                </a:solidFill>
              </a:rPr>
              <a:t>northeastern Namibia, western </a:t>
            </a:r>
            <a:r>
              <a:rPr lang="en-US" altLang="en-US" sz="1125" b="1" dirty="0" smtClean="0">
                <a:solidFill>
                  <a:schemeClr val="bg1"/>
                </a:solidFill>
              </a:rPr>
              <a:t>Botswana, portions of South Africa, </a:t>
            </a:r>
            <a:r>
              <a:rPr lang="en-US" altLang="en-US" sz="1125" b="1" dirty="0" smtClean="0">
                <a:solidFill>
                  <a:schemeClr val="bg1"/>
                </a:solidFill>
              </a:rPr>
              <a:t>local </a:t>
            </a:r>
            <a:r>
              <a:rPr lang="en-US" altLang="en-US" sz="1125" b="1" dirty="0" smtClean="0">
                <a:solidFill>
                  <a:schemeClr val="bg1"/>
                </a:solidFill>
              </a:rPr>
              <a:t>areas in </a:t>
            </a:r>
            <a:r>
              <a:rPr lang="en-US" altLang="en-US" sz="1125" b="1" dirty="0" smtClean="0">
                <a:solidFill>
                  <a:schemeClr val="bg1"/>
                </a:solidFill>
              </a:rPr>
              <a:t>southern Mozambique</a:t>
            </a:r>
            <a:r>
              <a:rPr lang="en-US" altLang="en-US" sz="1125" b="1" dirty="0" smtClean="0">
                <a:solidFill>
                  <a:schemeClr val="bg1"/>
                </a:solidFill>
              </a:rPr>
              <a:t>, and northern Madagascar. </a:t>
            </a:r>
          </a:p>
          <a:p>
            <a:pPr algn="just" eaLnBrk="1" hangingPunct="1">
              <a:lnSpc>
                <a:spcPct val="90000"/>
              </a:lnSpc>
              <a:spcBef>
                <a:spcPct val="50000"/>
              </a:spcBef>
            </a:pPr>
            <a:r>
              <a:rPr lang="en-US" altLang="en-US" sz="1125" b="1" dirty="0" smtClean="0">
                <a:solidFill>
                  <a:schemeClr val="bg1"/>
                </a:solidFill>
              </a:rPr>
              <a:t>Parts of Cameroon</a:t>
            </a:r>
            <a:r>
              <a:rPr lang="en-US" altLang="en-US" sz="1125" b="1" dirty="0" smtClean="0">
                <a:solidFill>
                  <a:schemeClr val="bg1"/>
                </a:solidFill>
              </a:rPr>
              <a:t>, Equatorial Guinea, Gabon, local areas in CAR, Angola and DRC, </a:t>
            </a:r>
            <a:r>
              <a:rPr lang="en-US" altLang="en-US" sz="1125" b="1" dirty="0" smtClean="0">
                <a:solidFill>
                  <a:schemeClr val="bg1"/>
                </a:solidFill>
              </a:rPr>
              <a:t>local areas in Ethiopia</a:t>
            </a:r>
            <a:r>
              <a:rPr lang="en-US" altLang="en-US" sz="1125" b="1" dirty="0" smtClean="0">
                <a:solidFill>
                  <a:schemeClr val="bg1"/>
                </a:solidFill>
              </a:rPr>
              <a:t>, </a:t>
            </a:r>
            <a:r>
              <a:rPr lang="en-US" altLang="en-US" sz="1125" b="1" dirty="0" smtClean="0">
                <a:solidFill>
                  <a:schemeClr val="bg1"/>
                </a:solidFill>
              </a:rPr>
              <a:t>western and southern Namibia</a:t>
            </a:r>
            <a:r>
              <a:rPr lang="en-US" altLang="en-US" sz="1125" b="1" dirty="0" smtClean="0">
                <a:solidFill>
                  <a:schemeClr val="bg1"/>
                </a:solidFill>
              </a:rPr>
              <a:t>, parts of </a:t>
            </a:r>
            <a:r>
              <a:rPr lang="en-US" altLang="en-US" sz="1125" b="1" dirty="0" smtClean="0">
                <a:solidFill>
                  <a:schemeClr val="bg1"/>
                </a:solidFill>
              </a:rPr>
              <a:t>Botswana, much of </a:t>
            </a:r>
            <a:r>
              <a:rPr lang="en-US" altLang="en-US" sz="1125" b="1" dirty="0" smtClean="0">
                <a:solidFill>
                  <a:schemeClr val="bg1"/>
                </a:solidFill>
              </a:rPr>
              <a:t>Zimbabwe, southern Zambia, </a:t>
            </a:r>
            <a:r>
              <a:rPr lang="en-US" altLang="en-US" sz="1125" b="1" dirty="0" smtClean="0">
                <a:solidFill>
                  <a:schemeClr val="bg1"/>
                </a:solidFill>
              </a:rPr>
              <a:t>portions of South </a:t>
            </a:r>
            <a:r>
              <a:rPr lang="en-US" altLang="en-US" sz="1125" b="1" dirty="0" smtClean="0">
                <a:solidFill>
                  <a:schemeClr val="bg1"/>
                </a:solidFill>
              </a:rPr>
              <a:t>Arica, </a:t>
            </a:r>
            <a:r>
              <a:rPr lang="en-US" altLang="en-US" sz="1125" b="1" dirty="0" smtClean="0">
                <a:solidFill>
                  <a:schemeClr val="bg1"/>
                </a:solidFill>
              </a:rPr>
              <a:t>many parts </a:t>
            </a:r>
            <a:r>
              <a:rPr lang="en-US" altLang="en-US" sz="1125" b="1" dirty="0" smtClean="0">
                <a:solidFill>
                  <a:schemeClr val="bg1"/>
                </a:solidFill>
              </a:rPr>
              <a:t>of </a:t>
            </a:r>
            <a:r>
              <a:rPr lang="en-US" altLang="en-US" sz="1125" b="1" dirty="0" smtClean="0">
                <a:solidFill>
                  <a:schemeClr val="bg1"/>
                </a:solidFill>
              </a:rPr>
              <a:t>Mozambique, </a:t>
            </a:r>
            <a:r>
              <a:rPr lang="en-US" altLang="en-US" sz="1125" b="1" dirty="0" smtClean="0">
                <a:solidFill>
                  <a:schemeClr val="bg1"/>
                </a:solidFill>
              </a:rPr>
              <a:t>and </a:t>
            </a:r>
            <a:r>
              <a:rPr lang="en-US" altLang="en-US" sz="1125" b="1" dirty="0" smtClean="0">
                <a:solidFill>
                  <a:schemeClr val="bg1"/>
                </a:solidFill>
              </a:rPr>
              <a:t>central and southern Madagascar</a:t>
            </a:r>
            <a:r>
              <a:rPr lang="en-US" altLang="en-US" sz="1125" b="1" dirty="0" smtClean="0">
                <a:solidFill>
                  <a:schemeClr val="bg1"/>
                </a:solidFill>
              </a:rPr>
              <a:t>.</a:t>
            </a:r>
            <a:endParaRPr lang="en-US" altLang="en-US" sz="1125"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www.cpc.ncep.noaa.gov/products/international/africa_rfe/africa_rfe_180day_af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www.cpc.ncep.noaa.gov/products/international/africa_rfe/africa_rfe_180day_af_ob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6388"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52224"/>
            <a:ext cx="8915400" cy="1264257"/>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120" b="1" dirty="0">
                <a:solidFill>
                  <a:schemeClr val="bg1"/>
                </a:solidFill>
                <a:latin typeface="Arial" charset="0"/>
              </a:rPr>
              <a:t>During the past 180 days</a:t>
            </a:r>
            <a:r>
              <a:rPr lang="en-US" altLang="en-US" sz="1120" b="1" dirty="0" smtClean="0">
                <a:solidFill>
                  <a:schemeClr val="bg1"/>
                </a:solidFill>
                <a:latin typeface="Arial" charset="0"/>
              </a:rPr>
              <a:t>, eastern Guinea</a:t>
            </a:r>
            <a:r>
              <a:rPr lang="en-US" altLang="en-US" sz="1120" b="1" dirty="0">
                <a:solidFill>
                  <a:schemeClr val="bg1"/>
                </a:solidFill>
                <a:latin typeface="Arial" charset="0"/>
              </a:rPr>
              <a:t>, Sierra Leone</a:t>
            </a:r>
            <a:r>
              <a:rPr lang="en-US" altLang="en-US" sz="1120" b="1" dirty="0" smtClean="0">
                <a:solidFill>
                  <a:schemeClr val="bg1"/>
                </a:solidFill>
                <a:latin typeface="Arial" charset="0"/>
              </a:rPr>
              <a:t>, </a:t>
            </a:r>
            <a:r>
              <a:rPr lang="en-US" altLang="en-US" sz="1120" b="1" dirty="0">
                <a:solidFill>
                  <a:schemeClr val="bg1"/>
                </a:solidFill>
                <a:latin typeface="Arial" charset="0"/>
              </a:rPr>
              <a:t>Liberia, </a:t>
            </a:r>
            <a:r>
              <a:rPr lang="en-US" altLang="en-US" sz="1120" b="1" dirty="0" smtClean="0">
                <a:solidFill>
                  <a:schemeClr val="bg1"/>
                </a:solidFill>
                <a:latin typeface="Arial" charset="0"/>
              </a:rPr>
              <a:t>many parts of Cote d’Ivoire</a:t>
            </a:r>
            <a:r>
              <a:rPr lang="en-US" altLang="en-US" sz="1120" b="1" dirty="0">
                <a:solidFill>
                  <a:schemeClr val="bg1"/>
                </a:solidFill>
                <a:latin typeface="Arial" charset="0"/>
              </a:rPr>
              <a:t> </a:t>
            </a:r>
            <a:r>
              <a:rPr lang="en-US" altLang="en-US" sz="1120" b="1" dirty="0" smtClean="0">
                <a:solidFill>
                  <a:schemeClr val="bg1"/>
                </a:solidFill>
                <a:latin typeface="Arial" charset="0"/>
              </a:rPr>
              <a:t>and</a:t>
            </a:r>
            <a:r>
              <a:rPr lang="en-US" altLang="en-US" sz="1120" b="1" dirty="0" smtClean="0">
                <a:solidFill>
                  <a:schemeClr val="bg1"/>
                </a:solidFill>
                <a:latin typeface="Arial" charset="0"/>
              </a:rPr>
              <a:t> </a:t>
            </a:r>
            <a:r>
              <a:rPr lang="en-US" altLang="en-US" sz="1120" b="1" dirty="0">
                <a:solidFill>
                  <a:schemeClr val="bg1"/>
                </a:solidFill>
                <a:latin typeface="Arial" charset="0"/>
              </a:rPr>
              <a:t>Ghana, Togo, Benin, Nigeria, </a:t>
            </a:r>
            <a:r>
              <a:rPr lang="en-US" altLang="en-US" sz="1120" b="1" dirty="0" smtClean="0">
                <a:solidFill>
                  <a:schemeClr val="bg1"/>
                </a:solidFill>
                <a:latin typeface="Arial" charset="0"/>
              </a:rPr>
              <a:t>Cameroon</a:t>
            </a:r>
            <a:r>
              <a:rPr lang="en-US" altLang="en-US" sz="1120" b="1" dirty="0">
                <a:solidFill>
                  <a:schemeClr val="bg1"/>
                </a:solidFill>
                <a:latin typeface="Arial" charset="0"/>
              </a:rPr>
              <a:t>, </a:t>
            </a:r>
            <a:r>
              <a:rPr lang="en-US" altLang="en-US" sz="1120" b="1" dirty="0" smtClean="0">
                <a:solidFill>
                  <a:schemeClr val="bg1"/>
                </a:solidFill>
                <a:latin typeface="Arial" charset="0"/>
              </a:rPr>
              <a:t>southern </a:t>
            </a:r>
            <a:r>
              <a:rPr lang="en-US" altLang="en-US" sz="1120" b="1" dirty="0">
                <a:solidFill>
                  <a:schemeClr val="bg1"/>
                </a:solidFill>
                <a:latin typeface="Arial" charset="0"/>
              </a:rPr>
              <a:t>Chad, </a:t>
            </a:r>
            <a:r>
              <a:rPr lang="en-US" altLang="en-US" sz="1120" b="1" dirty="0" smtClean="0">
                <a:solidFill>
                  <a:schemeClr val="bg1"/>
                </a:solidFill>
                <a:latin typeface="Arial" charset="0"/>
              </a:rPr>
              <a:t>portions of </a:t>
            </a:r>
            <a:r>
              <a:rPr lang="en-US" altLang="en-US" sz="1120" b="1" dirty="0" smtClean="0">
                <a:solidFill>
                  <a:schemeClr val="bg1"/>
                </a:solidFill>
                <a:latin typeface="Arial" charset="0"/>
              </a:rPr>
              <a:t>CAR, DRC and </a:t>
            </a:r>
            <a:r>
              <a:rPr lang="en-US" altLang="en-US" sz="1120" b="1" dirty="0" smtClean="0">
                <a:solidFill>
                  <a:schemeClr val="bg1"/>
                </a:solidFill>
                <a:latin typeface="Arial" charset="0"/>
              </a:rPr>
              <a:t>South </a:t>
            </a:r>
            <a:r>
              <a:rPr lang="en-US" altLang="en-US" sz="1120" b="1" dirty="0">
                <a:solidFill>
                  <a:schemeClr val="bg1"/>
                </a:solidFill>
                <a:latin typeface="Arial" charset="0"/>
              </a:rPr>
              <a:t>Sudan</a:t>
            </a:r>
            <a:r>
              <a:rPr lang="en-US" altLang="en-US" sz="1120" b="1" dirty="0" smtClean="0">
                <a:solidFill>
                  <a:schemeClr val="bg1"/>
                </a:solidFill>
                <a:latin typeface="Arial" charset="0"/>
              </a:rPr>
              <a:t>, </a:t>
            </a:r>
            <a:r>
              <a:rPr lang="en-US" altLang="en-US" sz="1120" b="1" dirty="0">
                <a:solidFill>
                  <a:schemeClr val="bg1"/>
                </a:solidFill>
                <a:latin typeface="Arial" charset="0"/>
              </a:rPr>
              <a:t>Uganda, </a:t>
            </a:r>
            <a:r>
              <a:rPr lang="en-US" altLang="en-US" sz="1120" b="1" dirty="0" smtClean="0">
                <a:solidFill>
                  <a:schemeClr val="bg1"/>
                </a:solidFill>
                <a:latin typeface="Arial" charset="0"/>
              </a:rPr>
              <a:t>many parts of </a:t>
            </a:r>
            <a:r>
              <a:rPr lang="en-US" altLang="en-US" sz="1120" b="1" dirty="0" smtClean="0">
                <a:solidFill>
                  <a:schemeClr val="bg1"/>
                </a:solidFill>
                <a:latin typeface="Arial" charset="0"/>
              </a:rPr>
              <a:t>Ethiopia</a:t>
            </a:r>
            <a:r>
              <a:rPr lang="en-US" altLang="en-US" sz="1120" b="1" dirty="0">
                <a:solidFill>
                  <a:schemeClr val="bg1"/>
                </a:solidFill>
                <a:latin typeface="Arial" charset="0"/>
              </a:rPr>
              <a:t>, </a:t>
            </a:r>
            <a:r>
              <a:rPr lang="en-US" altLang="en-US" sz="1120" b="1" dirty="0" smtClean="0">
                <a:solidFill>
                  <a:schemeClr val="bg1"/>
                </a:solidFill>
                <a:latin typeface="Arial" charset="0"/>
              </a:rPr>
              <a:t>southern Somalia</a:t>
            </a:r>
            <a:r>
              <a:rPr lang="en-US" altLang="en-US" sz="1120" b="1" dirty="0">
                <a:solidFill>
                  <a:schemeClr val="bg1"/>
                </a:solidFill>
                <a:latin typeface="Arial" charset="0"/>
              </a:rPr>
              <a:t>, Kenya, Tanzania, parts of Angola, </a:t>
            </a:r>
            <a:r>
              <a:rPr lang="en-US" altLang="en-US" sz="1120" b="1" dirty="0" smtClean="0">
                <a:solidFill>
                  <a:schemeClr val="bg1"/>
                </a:solidFill>
                <a:latin typeface="Arial" charset="0"/>
              </a:rPr>
              <a:t>local areas in Namibia, parts of </a:t>
            </a:r>
            <a:r>
              <a:rPr lang="en-US" altLang="en-US" sz="1120" b="1" dirty="0">
                <a:solidFill>
                  <a:schemeClr val="bg1"/>
                </a:solidFill>
                <a:latin typeface="Arial" charset="0"/>
              </a:rPr>
              <a:t>Zambia, </a:t>
            </a:r>
            <a:r>
              <a:rPr lang="en-US" altLang="en-US" sz="1120" b="1" dirty="0" smtClean="0">
                <a:solidFill>
                  <a:schemeClr val="bg1"/>
                </a:solidFill>
                <a:latin typeface="Arial" charset="0"/>
              </a:rPr>
              <a:t>Malawi,  </a:t>
            </a:r>
            <a:r>
              <a:rPr lang="en-US" altLang="en-US" sz="1120" b="1" dirty="0" smtClean="0">
                <a:solidFill>
                  <a:schemeClr val="bg1"/>
                </a:solidFill>
                <a:latin typeface="Arial" charset="0"/>
              </a:rPr>
              <a:t>parts of South Africa, portions of </a:t>
            </a:r>
            <a:r>
              <a:rPr lang="en-US" altLang="en-US" sz="1120" b="1" dirty="0">
                <a:solidFill>
                  <a:schemeClr val="bg1"/>
                </a:solidFill>
                <a:latin typeface="Arial" charset="0"/>
              </a:rPr>
              <a:t>Mozambique and </a:t>
            </a:r>
            <a:r>
              <a:rPr lang="en-US" altLang="en-US" sz="1120" b="1" dirty="0" smtClean="0">
                <a:solidFill>
                  <a:schemeClr val="bg1"/>
                </a:solidFill>
                <a:latin typeface="Arial" charset="0"/>
              </a:rPr>
              <a:t>northern </a:t>
            </a:r>
            <a:r>
              <a:rPr lang="en-US" altLang="en-US" sz="1120" b="1" dirty="0">
                <a:solidFill>
                  <a:schemeClr val="bg1"/>
                </a:solidFill>
                <a:latin typeface="Arial" charset="0"/>
              </a:rPr>
              <a:t>Madagascar had above-average rainfall</a:t>
            </a:r>
            <a:r>
              <a:rPr lang="en-US" altLang="en-US" sz="1120" b="1" dirty="0" smtClean="0">
                <a:solidFill>
                  <a:schemeClr val="bg1"/>
                </a:solidFill>
                <a:latin typeface="Arial" charset="0"/>
              </a:rPr>
              <a:t>. </a:t>
            </a:r>
            <a:endParaRPr lang="en-US" altLang="en-US" sz="1120" b="1" dirty="0">
              <a:solidFill>
                <a:schemeClr val="bg1"/>
              </a:solidFill>
              <a:latin typeface="Arial" charset="0"/>
            </a:endParaRPr>
          </a:p>
          <a:p>
            <a:pPr algn="just" eaLnBrk="1" hangingPunct="1">
              <a:lnSpc>
                <a:spcPct val="90000"/>
              </a:lnSpc>
              <a:spcBef>
                <a:spcPct val="50000"/>
              </a:spcBef>
              <a:buNone/>
              <a:defRPr/>
            </a:pPr>
            <a:r>
              <a:rPr lang="en-US" altLang="en-US" sz="1120" b="1" dirty="0" smtClean="0">
                <a:solidFill>
                  <a:schemeClr val="bg1"/>
                </a:solidFill>
                <a:latin typeface="Arial" charset="0"/>
              </a:rPr>
              <a:t>Below-average </a:t>
            </a:r>
            <a:r>
              <a:rPr lang="en-US" altLang="en-US" sz="1120" b="1" dirty="0">
                <a:solidFill>
                  <a:schemeClr val="bg1"/>
                </a:solidFill>
                <a:latin typeface="Arial" charset="0"/>
              </a:rPr>
              <a:t>rainfall was observed over </a:t>
            </a:r>
            <a:r>
              <a:rPr lang="en-US" altLang="en-US" sz="1120" b="1" dirty="0" smtClean="0">
                <a:solidFill>
                  <a:schemeClr val="bg1"/>
                </a:solidFill>
                <a:latin typeface="Arial" charset="0"/>
              </a:rPr>
              <a:t>portions of Senegal, Guinea-Bissau, western Mali</a:t>
            </a:r>
            <a:r>
              <a:rPr lang="en-US" altLang="en-US" sz="1120" b="1" dirty="0" smtClean="0">
                <a:solidFill>
                  <a:schemeClr val="bg1"/>
                </a:solidFill>
                <a:latin typeface="Arial" charset="0"/>
              </a:rPr>
              <a:t>, </a:t>
            </a:r>
            <a:r>
              <a:rPr lang="en-US" altLang="en-US" sz="1120" b="1" dirty="0" smtClean="0">
                <a:solidFill>
                  <a:schemeClr val="bg1"/>
                </a:solidFill>
                <a:latin typeface="Arial" charset="0"/>
              </a:rPr>
              <a:t>Equatorial Guinea, Gabon, parts of northeastern DRC, parts of Angola, Namibia, South Africa, western Zambia, many parts of Botswana and Zimbabwe, parts of </a:t>
            </a:r>
            <a:r>
              <a:rPr lang="en-US" altLang="en-US" sz="1120" b="1" dirty="0" smtClean="0">
                <a:solidFill>
                  <a:schemeClr val="bg1"/>
                </a:solidFill>
                <a:latin typeface="Arial" charset="0"/>
              </a:rPr>
              <a:t>Mozambique </a:t>
            </a:r>
            <a:r>
              <a:rPr lang="en-US" altLang="en-US" sz="1120" b="1" dirty="0" smtClean="0">
                <a:solidFill>
                  <a:schemeClr val="bg1"/>
                </a:solidFill>
                <a:latin typeface="Arial" charset="0"/>
              </a:rPr>
              <a:t>and southern Madagascar.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s://www.cpc.ncep.noaa.gov/products/international/cdas/cdas_7day_af_200wind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s://www.cpc.ncep.noaa.gov/products/international/cdas/cdas_7day_af_850wind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5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smtClean="0">
                <a:solidFill>
                  <a:srgbClr val="FFFF00"/>
                </a:solidFill>
                <a:latin typeface="Arial" charset="0"/>
              </a:rPr>
              <a:t>Atmospheric Circulation:</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20485" name="Text Box 3"/>
          <p:cNvSpPr txBox="1">
            <a:spLocks noChangeArrowheads="1"/>
          </p:cNvSpPr>
          <p:nvPr/>
        </p:nvSpPr>
        <p:spPr bwMode="auto">
          <a:xfrm>
            <a:off x="374650" y="5505450"/>
            <a:ext cx="8382000" cy="535531"/>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b="1" dirty="0" smtClean="0">
                <a:solidFill>
                  <a:schemeClr val="bg1"/>
                </a:solidFill>
              </a:rPr>
              <a:t>Lower-level wind anomalies were easterly across much of equatorial Africa (left panel).</a:t>
            </a:r>
            <a:endParaRPr lang="en-US" altLang="en-US" b="1" dirty="0">
              <a:solidFill>
                <a:schemeClr val="bg1"/>
              </a:solidFill>
            </a:endParaRPr>
          </a:p>
        </p:txBody>
      </p:sp>
      <p:sp>
        <p:nvSpPr>
          <p:cNvPr id="9" name="Oval 8"/>
          <p:cNvSpPr/>
          <p:nvPr/>
        </p:nvSpPr>
        <p:spPr>
          <a:xfrm rot="5070558">
            <a:off x="2519789" y="2648721"/>
            <a:ext cx="485678" cy="1417656"/>
          </a:xfrm>
          <a:prstGeom prst="ellipse">
            <a:avLst/>
          </a:prstGeom>
          <a:noFill/>
          <a:ln w="38100">
            <a:solidFill>
              <a:srgbClr val="C0000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GEFS Prec Prob: wk2 prec &gt; 50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GEFS Prec Prob: wk1 prec &gt; 50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6"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22533" name="Text Box 3"/>
          <p:cNvSpPr txBox="1">
            <a:spLocks noChangeArrowheads="1"/>
          </p:cNvSpPr>
          <p:nvPr/>
        </p:nvSpPr>
        <p:spPr bwMode="auto">
          <a:xfrm>
            <a:off x="114300" y="5041374"/>
            <a:ext cx="8839200" cy="669414"/>
          </a:xfrm>
          <a:prstGeom prst="rect">
            <a:avLst/>
          </a:prstGeom>
          <a:noFill/>
          <a:ln w="9525">
            <a:noFill/>
            <a:miter lim="800000"/>
            <a:headEnd/>
            <a:tailEnd/>
          </a:ln>
        </p:spPr>
        <p:txBody>
          <a:bodyPr>
            <a:spAutoFit/>
          </a:bodyPr>
          <a:lstStyle/>
          <a:p>
            <a:pPr algn="just" eaLnBrk="1" hangingPunct="1"/>
            <a:r>
              <a:rPr lang="en-US" altLang="en-US" sz="1250" b="1" dirty="0">
                <a:solidFill>
                  <a:schemeClr val="bg1"/>
                </a:solidFill>
              </a:rPr>
              <a:t>For week-1 (left </a:t>
            </a:r>
            <a:r>
              <a:rPr lang="en-US" altLang="en-US" sz="1250" b="1" dirty="0" smtClean="0">
                <a:solidFill>
                  <a:schemeClr val="bg1"/>
                </a:solidFill>
              </a:rPr>
              <a:t>panel) and weeke-2 (right panel), there </a:t>
            </a:r>
            <a:r>
              <a:rPr lang="en-US" altLang="en-US" sz="1250" b="1" dirty="0">
                <a:solidFill>
                  <a:schemeClr val="bg1"/>
                </a:solidFill>
              </a:rPr>
              <a:t>is an increased chance for weekly rainfall totals to exceed </a:t>
            </a:r>
            <a:r>
              <a:rPr lang="en-US" altLang="en-US" sz="1250" b="1" dirty="0" smtClean="0">
                <a:solidFill>
                  <a:schemeClr val="bg1"/>
                </a:solidFill>
              </a:rPr>
              <a:t>50mm over local areas in </a:t>
            </a:r>
            <a:r>
              <a:rPr lang="en-US" altLang="en-US" sz="1250" b="1" dirty="0" smtClean="0">
                <a:solidFill>
                  <a:schemeClr val="bg1"/>
                </a:solidFill>
              </a:rPr>
              <a:t>Nigeria and Cameroon, Gabon, southern Congo, portions of DRC, Rwanda, Burundi, Tanzania, Kenya, Ethiopia and parts of Somalia.</a:t>
            </a:r>
            <a:endParaRPr lang="en-US" altLang="en-US" sz="1250" b="1" dirty="0" smtClean="0">
              <a:solidFill>
                <a:schemeClr val="bg1"/>
              </a:solidFill>
            </a:endParaRPr>
          </a:p>
        </p:txBody>
      </p:sp>
      <p:sp>
        <p:nvSpPr>
          <p:cNvPr id="22534" name="TextBox 2"/>
          <p:cNvSpPr txBox="1">
            <a:spLocks noChangeArrowheads="1"/>
          </p:cNvSpPr>
          <p:nvPr/>
        </p:nvSpPr>
        <p:spPr bwMode="auto">
          <a:xfrm>
            <a:off x="843340" y="1524000"/>
            <a:ext cx="2889957" cy="523220"/>
          </a:xfrm>
          <a:prstGeom prst="rect">
            <a:avLst/>
          </a:prstGeom>
          <a:noFill/>
          <a:ln w="9525">
            <a:noFill/>
            <a:miter lim="800000"/>
            <a:headEnd/>
            <a:tailEnd/>
          </a:ln>
        </p:spPr>
        <p:txBody>
          <a:bodyPr wrap="none">
            <a:spAutoFit/>
          </a:bodyPr>
          <a:lstStyle/>
          <a:p>
            <a:pPr algn="ctr" eaLnBrk="1" hangingPunct="1"/>
            <a:r>
              <a:rPr lang="en-US" altLang="en-US" sz="1400" b="1" dirty="0">
                <a:solidFill>
                  <a:srgbClr val="FFFF00"/>
                </a:solidFill>
              </a:rPr>
              <a:t>Week-2: Valid </a:t>
            </a:r>
            <a:r>
              <a:rPr lang="en-US" altLang="en-US" sz="1400" b="1" dirty="0">
                <a:solidFill>
                  <a:srgbClr val="FFFF00"/>
                </a:solidFill>
              </a:rPr>
              <a:t>21 - 27 April, 2020</a:t>
            </a:r>
            <a:endParaRPr lang="en-US" altLang="en-US" sz="1400" dirty="0"/>
          </a:p>
          <a:p>
            <a:pPr algn="ctr" eaLnBrk="1" hangingPunct="1"/>
            <a:endParaRPr lang="en-US" altLang="en-US" sz="1400" b="1" dirty="0">
              <a:solidFill>
                <a:srgbClr val="FFFF00"/>
              </a:solidFill>
            </a:endParaRPr>
          </a:p>
        </p:txBody>
      </p:sp>
      <p:sp>
        <p:nvSpPr>
          <p:cNvPr id="22535" name="TextBox 10"/>
          <p:cNvSpPr txBox="1">
            <a:spLocks noChangeArrowheads="1"/>
          </p:cNvSpPr>
          <p:nvPr/>
        </p:nvSpPr>
        <p:spPr bwMode="auto">
          <a:xfrm>
            <a:off x="4830301" y="1524000"/>
            <a:ext cx="3618811"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a:t>
            </a:r>
            <a:r>
              <a:rPr lang="en-US" altLang="en-US" b="1" dirty="0" smtClean="0">
                <a:solidFill>
                  <a:srgbClr val="FFFF00"/>
                </a:solidFill>
              </a:rPr>
              <a:t>28 April - 4 May, </a:t>
            </a:r>
            <a:r>
              <a:rPr lang="en-US" altLang="en-US" b="1" dirty="0" smtClean="0">
                <a:solidFill>
                  <a:srgbClr val="FFFF00"/>
                </a:solidFill>
              </a:rPr>
              <a:t>2020</a:t>
            </a:r>
            <a:endParaRPr lang="en-US"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172803</TotalTime>
  <Words>1706</Words>
  <Application>Microsoft Office PowerPoint</Application>
  <PresentationFormat>On-screen Show (4:3)</PresentationFormat>
  <Paragraphs>70</Paragraphs>
  <Slides>12</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8832</cp:revision>
  <cp:lastPrinted>2018-07-09T15:13:07Z</cp:lastPrinted>
  <dcterms:created xsi:type="dcterms:W3CDTF">2001-08-31T10:39:36Z</dcterms:created>
  <dcterms:modified xsi:type="dcterms:W3CDTF">2020-04-20T18:00:34Z</dcterms:modified>
</cp:coreProperties>
</file>