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0814" autoAdjust="0"/>
  </p:normalViewPr>
  <p:slideViewPr>
    <p:cSldViewPr>
      <p:cViewPr varScale="1">
        <p:scale>
          <a:sx n="63" d="100"/>
          <a:sy n="63" d="100"/>
        </p:scale>
        <p:origin x="1284" y="7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3/30/2020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800"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30 March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86177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local areas in Nigeria and Cameroon, parts of Angola, southern and eastern DRC, local areas in Ethiopia, and Tanzania. For week-2 (right panel), there is an increased chance for weekly rainfall totals to exceed 50mm over local areas in Cote </a:t>
            </a:r>
            <a:r>
              <a:rPr lang="en-US" altLang="en-US" sz="1250" b="1" dirty="0" err="1" smtClean="0">
                <a:solidFill>
                  <a:schemeClr val="bg1"/>
                </a:solidFill>
              </a:rPr>
              <a:t>d’Ivore</a:t>
            </a:r>
            <a:r>
              <a:rPr lang="en-US" altLang="en-US" sz="1250" b="1" dirty="0" smtClean="0">
                <a:solidFill>
                  <a:schemeClr val="bg1"/>
                </a:solidFill>
              </a:rPr>
              <a:t> and Ghana, Togo, Benin, Nigeria, Cameroon, DRC, and Tanzania</a:t>
            </a:r>
            <a:r>
              <a:rPr lang="en-US" altLang="en-US" sz="1250" b="1" dirty="0">
                <a:solidFill>
                  <a:schemeClr val="bg1"/>
                </a:solidFill>
              </a:rPr>
              <a:t>.</a:t>
            </a:r>
            <a:endParaRPr lang="en-US" altLang="en-US" sz="1250" b="1" dirty="0" smtClean="0">
              <a:solidFill>
                <a:schemeClr val="bg1"/>
              </a:solidFill>
            </a:endParaRPr>
          </a:p>
        </p:txBody>
      </p:sp>
      <p:sp>
        <p:nvSpPr>
          <p:cNvPr id="22534" name="TextBox 2"/>
          <p:cNvSpPr txBox="1">
            <a:spLocks noChangeArrowheads="1"/>
          </p:cNvSpPr>
          <p:nvPr/>
        </p:nvSpPr>
        <p:spPr bwMode="auto">
          <a:xfrm>
            <a:off x="519437" y="1524000"/>
            <a:ext cx="3537763" cy="546303"/>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smtClean="0">
                <a:solidFill>
                  <a:srgbClr val="FFFF00"/>
                </a:solidFill>
              </a:rPr>
              <a:t>31 March – 6 April, </a:t>
            </a:r>
            <a:r>
              <a:rPr lang="en-US" altLang="en-US" sz="1400" b="1" dirty="0">
                <a:solidFill>
                  <a:srgbClr val="FFFF00"/>
                </a:solidFill>
              </a:rPr>
              <a:t>2020</a:t>
            </a:r>
            <a:endParaRPr lang="en-US" altLang="en-US" sz="1400" dirty="0"/>
          </a:p>
          <a:p>
            <a:pPr algn="ctr" eaLnBrk="1" hangingPunct="1"/>
            <a:endParaRPr lang="en-US" altLang="en-US" sz="1400" b="1" dirty="0">
              <a:solidFill>
                <a:srgbClr val="FFFF00"/>
              </a:solidFill>
            </a:endParaRPr>
          </a:p>
        </p:txBody>
      </p:sp>
      <p:sp>
        <p:nvSpPr>
          <p:cNvPr id="22535" name="TextBox 10"/>
          <p:cNvSpPr txBox="1">
            <a:spLocks noChangeArrowheads="1"/>
          </p:cNvSpPr>
          <p:nvPr/>
        </p:nvSpPr>
        <p:spPr bwMode="auto">
          <a:xfrm>
            <a:off x="5051096" y="1524000"/>
            <a:ext cx="3177216"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7 - 13 April, 2020</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31 March – 6 April, 2020</a:t>
            </a:r>
          </a:p>
        </p:txBody>
      </p:sp>
      <p:sp>
        <p:nvSpPr>
          <p:cNvPr id="11" name="Text Box 8"/>
          <p:cNvSpPr txBox="1">
            <a:spLocks noChangeArrowheads="1"/>
          </p:cNvSpPr>
          <p:nvPr/>
        </p:nvSpPr>
        <p:spPr bwMode="auto">
          <a:xfrm>
            <a:off x="3581400" y="1828800"/>
            <a:ext cx="5349875" cy="415498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Angola, Namibia, western Botswana, South Africa, </a:t>
            </a:r>
            <a:r>
              <a:rPr lang="en-US" altLang="en-US" sz="1200" b="1" dirty="0" smtClean="0">
                <a:solidFill>
                  <a:srgbClr val="FFFF00"/>
                </a:solidFill>
                <a:latin typeface="Arial" charset="0"/>
              </a:rPr>
              <a:t>and parts of western </a:t>
            </a:r>
            <a:r>
              <a:rPr lang="en-US" altLang="en-US" sz="1200" b="1" dirty="0">
                <a:solidFill>
                  <a:srgbClr val="FFFF00"/>
                </a:solidFill>
                <a:latin typeface="Arial" charset="0"/>
              </a:rPr>
              <a:t>Zambia</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and upper-level divergence  is </a:t>
            </a:r>
            <a:r>
              <a:rPr lang="en-US" altLang="en-US" sz="1200" dirty="0">
                <a:solidFill>
                  <a:schemeClr val="bg1"/>
                </a:solidFill>
                <a:latin typeface="Arial" charset="0"/>
              </a:rPr>
              <a:t>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in </a:t>
            </a:r>
            <a:r>
              <a:rPr lang="en-US" altLang="en-US" sz="1200" dirty="0">
                <a:solidFill>
                  <a:schemeClr val="bg1"/>
                </a:solidFill>
                <a:latin typeface="Arial" charset="0"/>
              </a:rPr>
              <a:t>the </a:t>
            </a:r>
            <a:r>
              <a:rPr lang="en-US" altLang="en-US" sz="1200" dirty="0" smtClean="0">
                <a:solidFill>
                  <a:schemeClr val="bg1"/>
                </a:solidFill>
                <a:latin typeface="Arial" charset="0"/>
              </a:rPr>
              <a:t>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lgn="just">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South Sudan</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a:t>
            </a:r>
            <a:r>
              <a:rPr lang="en-US" altLang="en-US" sz="1200" dirty="0" smtClean="0">
                <a:solidFill>
                  <a:schemeClr val="bg1"/>
                </a:solidFill>
                <a:latin typeface="Arial" charset="0"/>
              </a:rPr>
              <a:t>lower-level divergence and upper-level convergence is expected to suppress </a:t>
            </a:r>
            <a:r>
              <a:rPr lang="en-US" altLang="en-US" sz="1200" dirty="0">
                <a:solidFill>
                  <a:schemeClr val="bg1"/>
                </a:solidFill>
                <a:latin typeface="Arial" charset="0"/>
              </a:rPr>
              <a:t>rainfall </a:t>
            </a:r>
            <a:r>
              <a:rPr lang="en-US" altLang="en-US" sz="1200" dirty="0" smtClean="0">
                <a:solidFill>
                  <a:schemeClr val="bg1"/>
                </a:solidFill>
                <a:latin typeface="Arial" charset="0"/>
              </a:rPr>
              <a:t>over </a:t>
            </a:r>
            <a:r>
              <a:rPr lang="en-US" altLang="en-US" sz="1200" dirty="0">
                <a:solidFill>
                  <a:schemeClr val="bg1"/>
                </a:solidFill>
                <a:latin typeface="Arial" charset="0"/>
              </a:rPr>
              <a:t>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dirty="0">
              <a:solidFill>
                <a:schemeClr val="bg1"/>
              </a:solidFill>
              <a:latin typeface="Arial" charset="0"/>
            </a:endParaRPr>
          </a:p>
          <a:p>
            <a:pPr algn="just">
              <a:spcBef>
                <a:spcPct val="0"/>
              </a:spcBef>
              <a:buFontTx/>
              <a:buAutoNum type="arabicPeriod"/>
              <a:defRPr/>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below-average rainfall over parts of Botswana, Zimbabwe, Zambia, Mozambique, and Malawi</a:t>
            </a:r>
            <a:r>
              <a:rPr lang="en-US" sz="1200" b="1" dirty="0" smtClean="0">
                <a:solidFill>
                  <a:srgbClr val="FFFF00"/>
                </a:solidFill>
                <a:latin typeface="Arial" panose="020B0604020202020204" pitchFamily="34" charset="0"/>
                <a:cs typeface="Arial" panose="020B0604020202020204" pitchFamily="34" charset="0"/>
              </a:rPr>
              <a:t>: </a:t>
            </a:r>
            <a:r>
              <a:rPr lang="en-US" altLang="en-US" sz="1200" dirty="0">
                <a:solidFill>
                  <a:schemeClr val="bg1"/>
                </a:solidFill>
                <a:latin typeface="Arial" charset="0"/>
              </a:rPr>
              <a:t>An area of anomalous lower-level divergence and upper-level convergence 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over the region</a:t>
            </a:r>
            <a:r>
              <a:rPr lang="en-US" altLang="en-US" sz="1200" dirty="0" smtClean="0">
                <a:solidFill>
                  <a:schemeClr val="bg1"/>
                </a:solidFill>
                <a:latin typeface="Arial" charset="0"/>
              </a:rPr>
              <a:t>.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b="1" dirty="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Tanzania</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and upper-level divergence is </a:t>
            </a:r>
            <a:r>
              <a:rPr lang="en-US" altLang="en-US" sz="1200" dirty="0">
                <a:solidFill>
                  <a:schemeClr val="bg1"/>
                </a:solidFill>
                <a:latin typeface="Arial" charset="0"/>
              </a:rPr>
              <a:t>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over </a:t>
            </a:r>
            <a:r>
              <a:rPr lang="en-US" altLang="en-US" sz="1200" dirty="0">
                <a:solidFill>
                  <a:schemeClr val="bg1"/>
                </a:solidFill>
                <a:latin typeface="Arial" charset="0"/>
              </a:rPr>
              <a:t>the region. </a:t>
            </a:r>
            <a:r>
              <a:rPr lang="en-US" altLang="en-US" sz="1200" b="1" dirty="0" smtClean="0">
                <a:solidFill>
                  <a:srgbClr val="FFFF00"/>
                </a:solidFill>
                <a:latin typeface="Arial" charset="0"/>
              </a:rPr>
              <a:t>Confidence: Moderate</a:t>
            </a:r>
            <a:r>
              <a:rPr lang="en-US" altLang="en-US" sz="1200" dirty="0" smtClean="0">
                <a:solidFill>
                  <a:schemeClr val="bg1"/>
                </a:solidFill>
                <a:latin typeface="Arial" charset="0"/>
              </a:rPr>
              <a:t> </a:t>
            </a:r>
          </a:p>
          <a:p>
            <a:pPr algn="just">
              <a:spcBef>
                <a:spcPct val="0"/>
              </a:spcBef>
              <a:buFontTx/>
              <a:buAutoNum type="arabicPeriod"/>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7 – 13 April, 2020</a:t>
            </a:r>
            <a:endParaRPr lang="nl-NL" altLang="en-US" b="1" dirty="0">
              <a:solidFill>
                <a:srgbClr val="FFFF00"/>
              </a:solidFill>
            </a:endParaRPr>
          </a:p>
        </p:txBody>
      </p:sp>
      <p:sp>
        <p:nvSpPr>
          <p:cNvPr id="10" name="Text Box 8"/>
          <p:cNvSpPr txBox="1">
            <a:spLocks noChangeArrowheads="1"/>
          </p:cNvSpPr>
          <p:nvPr/>
        </p:nvSpPr>
        <p:spPr bwMode="auto">
          <a:xfrm>
            <a:off x="3581400" y="1768019"/>
            <a:ext cx="5349875" cy="415498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southern Sierra Leone, southern Guinea, Cote </a:t>
            </a:r>
            <a:r>
              <a:rPr lang="en-US" altLang="en-US" sz="1200" b="1" dirty="0" smtClean="0">
                <a:solidFill>
                  <a:srgbClr val="FFFF00"/>
                </a:solidFill>
                <a:latin typeface="Arial" charset="0"/>
              </a:rPr>
              <a:t>d’Ivoire, </a:t>
            </a:r>
            <a:r>
              <a:rPr lang="en-US" altLang="en-US" sz="1200" b="1" dirty="0">
                <a:solidFill>
                  <a:srgbClr val="FFFF00"/>
                </a:solidFill>
                <a:latin typeface="Arial" charset="0"/>
              </a:rPr>
              <a:t>Ghana, Togo, Benin, and Nigeria: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a:t>
            </a:r>
            <a:r>
              <a:rPr lang="en-US" altLang="en-US" sz="1200" dirty="0" smtClean="0">
                <a:solidFill>
                  <a:schemeClr val="bg1"/>
                </a:solidFill>
                <a:latin typeface="Arial" charset="0"/>
              </a:rPr>
              <a:t>lower level convergence and upper-level divergence is expected </a:t>
            </a:r>
            <a:r>
              <a:rPr lang="en-US" altLang="en-US" sz="1200" dirty="0">
                <a:solidFill>
                  <a:schemeClr val="bg1"/>
                </a:solidFill>
                <a:latin typeface="Arial" charset="0"/>
              </a:rPr>
              <a:t>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a:t>
            </a:r>
            <a:r>
              <a:rPr lang="en-US" altLang="en-US" sz="1200" b="1" dirty="0" smtClean="0">
                <a:solidFill>
                  <a:srgbClr val="FFFF00"/>
                </a:solidFill>
                <a:latin typeface="Arial" charset="0"/>
              </a:rPr>
              <a:t>parts of eastern DRC and southern Kenya, Rwanda</a:t>
            </a:r>
            <a:r>
              <a:rPr lang="en-US" altLang="en-US" sz="1200" b="1" dirty="0">
                <a:solidFill>
                  <a:srgbClr val="FFFF00"/>
                </a:solidFill>
                <a:latin typeface="Arial" charset="0"/>
              </a:rPr>
              <a:t>, </a:t>
            </a:r>
            <a:r>
              <a:rPr lang="en-US" altLang="en-US" sz="1200" b="1" dirty="0" smtClean="0">
                <a:solidFill>
                  <a:srgbClr val="FFFF00"/>
                </a:solidFill>
                <a:latin typeface="Arial" charset="0"/>
              </a:rPr>
              <a:t>Burundi and Tanzania: </a:t>
            </a:r>
            <a:r>
              <a:rPr lang="en-US" altLang="en-US" sz="1200" dirty="0">
                <a:solidFill>
                  <a:schemeClr val="bg1"/>
                </a:solidFill>
                <a:latin typeface="Arial" charset="0"/>
              </a:rPr>
              <a:t>An area of anomalous lower-level convergence </a:t>
            </a:r>
            <a:r>
              <a:rPr lang="en-US" altLang="en-US" sz="1200" dirty="0" smtClean="0">
                <a:solidFill>
                  <a:schemeClr val="bg1"/>
                </a:solidFill>
                <a:latin typeface="Arial" charset="0"/>
              </a:rPr>
              <a:t>and upper-level divergence is </a:t>
            </a:r>
            <a:r>
              <a:rPr lang="en-US" altLang="en-US" sz="1200" dirty="0">
                <a:solidFill>
                  <a:schemeClr val="bg1"/>
                </a:solidFill>
                <a:latin typeface="Arial" charset="0"/>
              </a:rPr>
              <a:t>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in the </a:t>
            </a:r>
            <a:r>
              <a:rPr lang="en-US" altLang="en-US" sz="1200" dirty="0">
                <a:solidFill>
                  <a:schemeClr val="bg1"/>
                </a:solidFill>
                <a:latin typeface="Arial" charset="0"/>
              </a:rPr>
              <a:t>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above-average rainfall over </a:t>
            </a:r>
            <a:r>
              <a:rPr lang="en-US" altLang="en-US" sz="1200" b="1" dirty="0" smtClean="0">
                <a:solidFill>
                  <a:srgbClr val="FFFF00"/>
                </a:solidFill>
                <a:latin typeface="Arial" panose="020B0604020202020204" pitchFamily="34" charset="0"/>
                <a:cs typeface="Arial" panose="020B0604020202020204" pitchFamily="34" charset="0"/>
              </a:rPr>
              <a:t>parts of South </a:t>
            </a:r>
            <a:r>
              <a:rPr lang="en-US" altLang="en-US" sz="1200" b="1" dirty="0">
                <a:solidFill>
                  <a:srgbClr val="FFFF00"/>
                </a:solidFill>
                <a:latin typeface="Arial" panose="020B0604020202020204" pitchFamily="34" charset="0"/>
                <a:cs typeface="Arial" panose="020B0604020202020204" pitchFamily="34" charset="0"/>
              </a:rPr>
              <a:t>Africa, Lesotho, and </a:t>
            </a:r>
            <a:r>
              <a:rPr lang="en-US" altLang="en-US" sz="1200" b="1" dirty="0" err="1">
                <a:solidFill>
                  <a:srgbClr val="FFFF00"/>
                </a:solidFill>
                <a:latin typeface="Arial" panose="020B0604020202020204" pitchFamily="34" charset="0"/>
                <a:cs typeface="Arial" panose="020B0604020202020204" pitchFamily="34" charset="0"/>
              </a:rPr>
              <a:t>Eswatini</a:t>
            </a:r>
            <a:r>
              <a:rPr lang="en-US" altLang="en-US" sz="1200" b="1" dirty="0" smtClean="0">
                <a:solidFill>
                  <a:srgbClr val="FFFF00"/>
                </a:solidFill>
                <a:latin typeface="Arial" panose="020B0604020202020204" pitchFamily="34" charset="0"/>
                <a:cs typeface="Arial" panose="020B0604020202020204" pitchFamily="34" charset="0"/>
              </a:rPr>
              <a:t>:</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a:t>
            </a:r>
            <a:r>
              <a:rPr lang="en-US" altLang="en-US" sz="1200" dirty="0" smtClean="0">
                <a:solidFill>
                  <a:schemeClr val="bg1"/>
                </a:solidFill>
                <a:latin typeface="Arial" charset="0"/>
              </a:rPr>
              <a:t>lower-level convergence and upper-level </a:t>
            </a:r>
            <a:r>
              <a:rPr lang="en-US" altLang="en-US" sz="1200" dirty="0">
                <a:solidFill>
                  <a:schemeClr val="bg1"/>
                </a:solidFill>
                <a:latin typeface="Arial" charset="0"/>
              </a:rPr>
              <a:t>divergence is expected to enhance rainfall in the </a:t>
            </a:r>
            <a:r>
              <a:rPr lang="en-US" altLang="en-US" sz="1200" dirty="0" smtClean="0">
                <a:solidFill>
                  <a:schemeClr val="bg1"/>
                </a:solidFill>
                <a:latin typeface="Arial" charset="0"/>
              </a:rPr>
              <a:t>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below-average rainfall over parts of northern Mozambique and Malawi</a:t>
            </a:r>
            <a:r>
              <a:rPr lang="en-US" altLang="en-US" sz="1200" b="1" dirty="0" smtClean="0">
                <a:solidFill>
                  <a:srgbClr val="FFFF00"/>
                </a:solidFill>
                <a:latin typeface="Arial" panose="020B0604020202020204" pitchFamily="34" charset="0"/>
                <a:cs typeface="Arial" panose="020B0604020202020204" pitchFamily="34" charset="0"/>
              </a:rPr>
              <a:t>:</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area of </a:t>
            </a:r>
            <a:r>
              <a:rPr lang="en-US" altLang="en-US" sz="1200" dirty="0">
                <a:solidFill>
                  <a:schemeClr val="bg1"/>
                </a:solidFill>
                <a:latin typeface="Arial" charset="0"/>
              </a:rPr>
              <a:t>anomalous lower-level </a:t>
            </a:r>
            <a:r>
              <a:rPr lang="en-US" altLang="en-US" sz="1200" dirty="0" smtClean="0">
                <a:solidFill>
                  <a:schemeClr val="bg1"/>
                </a:solidFill>
                <a:latin typeface="Arial" charset="0"/>
              </a:rPr>
              <a:t>divergence and upper-level convergence is </a:t>
            </a:r>
            <a:r>
              <a:rPr lang="en-US" altLang="en-US" sz="1200" dirty="0">
                <a:solidFill>
                  <a:schemeClr val="bg1"/>
                </a:solidFill>
                <a:latin typeface="Arial" charset="0"/>
              </a:rPr>
              <a:t>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a:t>
            </a:r>
            <a:r>
              <a:rPr lang="en-US" altLang="en-US" sz="1200" dirty="0" smtClean="0">
                <a:solidFill>
                  <a:schemeClr val="bg1"/>
                </a:solidFill>
                <a:latin typeface="Arial" charset="0"/>
              </a:rPr>
              <a:t>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43000"/>
            <a:ext cx="8839200" cy="347992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180" b="1" dirty="0" err="1">
                <a:solidFill>
                  <a:schemeClr val="bg1"/>
                </a:solidFill>
              </a:rPr>
              <a:t>DDuring</a:t>
            </a:r>
            <a:r>
              <a:rPr lang="en-US" altLang="en-US" sz="1180" b="1" dirty="0">
                <a:solidFill>
                  <a:schemeClr val="bg1"/>
                </a:solidFill>
              </a:rPr>
              <a:t> the past 7 days, rainfall was above-average over many places in the Gulf of Guinea region, local areas in Gabon, and Congo, CAR, parts of southern DRC, Uganda, local areas in South Sudan, southern Ethiopia, southern Somalia, Kenya, Tanzania,  parts of Angola, Zambia, local areas in Namibia and Botswana, and northern Madagascar. </a:t>
            </a:r>
            <a:r>
              <a:rPr lang="en-US" altLang="en-US" sz="1180" b="1" dirty="0" smtClean="0">
                <a:solidFill>
                  <a:schemeClr val="bg1"/>
                </a:solidFill>
              </a:rPr>
              <a:t>Below-average </a:t>
            </a:r>
            <a:r>
              <a:rPr lang="en-US" altLang="en-US" sz="1180" b="1" dirty="0">
                <a:solidFill>
                  <a:schemeClr val="bg1"/>
                </a:solidFill>
              </a:rPr>
              <a:t>rainfall was observed over local areas in Equatorial Guinea, Congo, portions of DRC, parts of Angola, Namibia, Botswana, Zimbabwe, southern Malawi, Mozambique and western Madagascar.</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the Gulf of Guinea region, Congo, southern CAR, much of DRC, South Sudan, Uganda, parts of Ethiopia,  much of  Kenya, southern Somalia, Tanzania, northern Zambia, parts of Angola, central South Africa, Lesotho, and central and northern Madagascar. </a:t>
            </a:r>
            <a:r>
              <a:rPr lang="en-US" altLang="en-US" sz="1180" b="1" dirty="0" smtClean="0">
                <a:solidFill>
                  <a:schemeClr val="bg1"/>
                </a:solidFill>
              </a:rPr>
              <a:t>Rainfall </a:t>
            </a:r>
            <a:r>
              <a:rPr lang="en-US" altLang="en-US" sz="1180" b="1" dirty="0">
                <a:solidFill>
                  <a:schemeClr val="bg1"/>
                </a:solidFill>
              </a:rPr>
              <a:t>was below-average over southern Cameroon, Gabon, parts of CAR, parts of Angola, local areas in DRC, parts of western Ethiopia, Namibia, Botswana, Malawi, Mozambique, and parts of South Africa, southern Madagascar. </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portions of the Gulf of Guinea region, southeastern South Sudan, southern Congo, parts of DRC, Rwanda, Burundi, Uganda, Kenya, parts of Ethiopia, Somalia, much of Tanzania, many parts of Angola and Zambia, Malawi, local areas in Namibia and Botswana, portions of South Africa and Mozambique, and northern Madagascar. </a:t>
            </a:r>
            <a:r>
              <a:rPr lang="en-US" altLang="en-US" sz="1180" b="1" dirty="0" smtClean="0">
                <a:solidFill>
                  <a:schemeClr val="bg1"/>
                </a:solidFill>
              </a:rPr>
              <a:t>Much </a:t>
            </a:r>
            <a:r>
              <a:rPr lang="en-US" altLang="en-US" sz="1180" b="1" dirty="0">
                <a:solidFill>
                  <a:schemeClr val="bg1"/>
                </a:solidFill>
              </a:rPr>
              <a:t>of Ghana, Togo, Benin, Cameroon, Equatorial Guinea, Gabon, CAR, parts of Angola and DRC, local areas in South Sudan, parts of Ethiopia, Namibia, parts of Botswana and Zimbabwe, southern Zambia, eastern South Arica, parts of </a:t>
            </a:r>
            <a:r>
              <a:rPr lang="en-US" altLang="en-US" sz="1180" b="1" dirty="0" smtClean="0">
                <a:solidFill>
                  <a:schemeClr val="bg1"/>
                </a:solidFill>
              </a:rPr>
              <a:t>Mozambique </a:t>
            </a:r>
            <a:r>
              <a:rPr lang="en-US" altLang="en-US" sz="1180" b="1" dirty="0">
                <a:solidFill>
                  <a:schemeClr val="bg1"/>
                </a:solidFill>
              </a:rPr>
              <a:t>and Madagascar.</a:t>
            </a:r>
          </a:p>
          <a:p>
            <a:pPr marL="171450" indent="-171450" algn="just" eaLnBrk="1" hangingPunct="1">
              <a:lnSpc>
                <a:spcPct val="90000"/>
              </a:lnSpc>
              <a:spcBef>
                <a:spcPct val="50000"/>
              </a:spcBef>
              <a:buFontTx/>
              <a:buChar char="•"/>
            </a:pPr>
            <a:r>
              <a:rPr lang="en-US" altLang="en-US" sz="1200" b="1" dirty="0" smtClean="0">
                <a:solidFill>
                  <a:schemeClr val="bg1"/>
                </a:solidFill>
                <a:latin typeface="Arial" panose="020B0604020202020204" pitchFamily="34" charset="0"/>
                <a:cs typeface="Arial" panose="020B0604020202020204" pitchFamily="34" charset="0"/>
              </a:rPr>
              <a:t>Week-1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portions of Angola, eastern Namibia, western Botswana, central South Africa, and much of Tanzania. In contrast, there is an increased chance for below-average rainfall over parts of South Sudan, Botswana, Zimbabwe, and central and southern Mozambique.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Rainfall </a:t>
            </a:r>
            <a:r>
              <a:rPr lang="en-US" altLang="en-US" sz="1800" b="1" dirty="0">
                <a:solidFill>
                  <a:schemeClr val="bg1"/>
                </a:solidFill>
              </a:rPr>
              <a:t>was above-average over many places in the Gulf of Guinea region, local areas in Gabon, and Congo, CAR, parts of southern DRC, Uganda, local areas in South Sudan, southern Ethiopia, southern Somalia, Kenya, Tanzania,  parts of Angola, Zambia, local areas in Namibia and Botswana, and northern Madagascar. </a:t>
            </a:r>
          </a:p>
          <a:p>
            <a:pPr marL="342900" indent="-342900" eaLnBrk="1" hangingPunct="1">
              <a:buFontTx/>
              <a:buChar char="•"/>
              <a:tabLst>
                <a:tab pos="1885950" algn="l"/>
              </a:tabLst>
            </a:pPr>
            <a:endParaRPr lang="en-US" altLang="en-US" sz="1800" b="1" dirty="0" smtClean="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above-average rainfall over </a:t>
            </a:r>
            <a:r>
              <a:rPr lang="en-US" altLang="en-US" sz="1800" b="1" dirty="0" smtClean="0">
                <a:solidFill>
                  <a:schemeClr val="bg1"/>
                </a:solidFill>
                <a:latin typeface="Arial" panose="020B0604020202020204" pitchFamily="34" charset="0"/>
                <a:cs typeface="Arial" panose="020B0604020202020204" pitchFamily="34" charset="0"/>
              </a:rPr>
              <a:t>portions of Angola, eastern Namibia, western Botswana, central South Africa, and much of Tanzania. In </a:t>
            </a:r>
            <a:r>
              <a:rPr lang="en-US" altLang="en-US" sz="1800" b="1" dirty="0">
                <a:solidFill>
                  <a:schemeClr val="bg1"/>
                </a:solidFill>
                <a:latin typeface="Arial" panose="020B0604020202020204" pitchFamily="34" charset="0"/>
                <a:cs typeface="Arial" panose="020B0604020202020204" pitchFamily="34" charset="0"/>
              </a:rPr>
              <a:t>contrast, there is an increased chance for below-average rainfall over </a:t>
            </a:r>
            <a:r>
              <a:rPr lang="en-US" altLang="en-US" sz="1800" b="1" dirty="0" smtClean="0">
                <a:solidFill>
                  <a:schemeClr val="bg1"/>
                </a:solidFill>
                <a:latin typeface="Arial" panose="020B0604020202020204" pitchFamily="34" charset="0"/>
                <a:cs typeface="Arial" panose="020B0604020202020204" pitchFamily="34" charset="0"/>
              </a:rPr>
              <a:t>parts of South Sudan, Botswana, Zimbabwe, and central and southern Mozambique.</a:t>
            </a:r>
            <a:endParaRPr lang="en-US" altLang="en-US" sz="1800" b="1" dirty="0">
              <a:solidFill>
                <a:schemeClr val="bg1"/>
              </a:solidFill>
              <a:latin typeface="Arial" panose="020B0604020202020204" pitchFamily="34" charset="0"/>
              <a:cs typeface="Arial" panose="020B0604020202020204" pitchFamily="34" charset="0"/>
            </a:endParaRPr>
          </a:p>
          <a:p>
            <a:pPr marL="342900" indent="-342900" eaLnBrk="1" hangingPunct="1">
              <a:buFontTx/>
              <a:buChar char="•"/>
              <a:tabLst>
                <a:tab pos="1885950" algn="l"/>
              </a:tabLst>
            </a:pP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s://www.cpc.ncep.noaa.gov/products/international/africa_rfe/africa_rfe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cpc.ncep.noaa.gov/products/international/africa_rfe/africa_rfe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96936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many places in the Gulf of Guinea region, local areas in Gabon, and Congo, </a:t>
            </a:r>
            <a:r>
              <a:rPr lang="en-US" altLang="en-US" sz="1140" b="1" dirty="0">
                <a:solidFill>
                  <a:schemeClr val="bg1"/>
                </a:solidFill>
              </a:rPr>
              <a:t>C</a:t>
            </a:r>
            <a:r>
              <a:rPr lang="en-US" altLang="en-US" sz="1140" b="1" dirty="0" smtClean="0">
                <a:solidFill>
                  <a:schemeClr val="bg1"/>
                </a:solidFill>
              </a:rPr>
              <a:t>AR, parts of southern DRC, Uganda, local areas in South Sudan, southern Ethiopia, southern Somalia, Kenya, Tanzania,  parts of Angola, Zambia, local areas in Namibia and Botswana, and northern Madagascar. </a:t>
            </a:r>
            <a:endParaRPr lang="en-US" altLang="en-US" sz="1140" b="1" dirty="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rainfall was observed over local areas in Equatorial Guinea, Congo, portions of DRC, parts of Angola, Namibia, Botswana, Zimbabwe, southern Malawi, Mozambique and western Madagascar.</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https://www.cpc.ncep.noaa.gov/products/international/africa_rfe/africa_rfe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www.cpc.ncep.noaa.gov/products/international/africa_rfe/africa_rfe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97719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Gulf of Guinea region, Congo, southern CAR, much of DRC, South Sudan, Uganda, parts of Ethiopia,  much of  Kenya, southern Somalia, Tanzania, northern Zambia, parts of Angola, central South Africa, Lesotho, and central and northern Madagascar. </a:t>
            </a:r>
          </a:p>
          <a:p>
            <a:pPr algn="just" eaLnBrk="1" hangingPunct="1">
              <a:lnSpc>
                <a:spcPct val="90000"/>
              </a:lnSpc>
              <a:spcBef>
                <a:spcPct val="50000"/>
              </a:spcBef>
            </a:pPr>
            <a:r>
              <a:rPr lang="en-US" altLang="en-US" sz="1150" b="1" dirty="0" smtClean="0">
                <a:solidFill>
                  <a:schemeClr val="bg1"/>
                </a:solidFill>
              </a:rPr>
              <a:t>Rainfall was below-average over southern Cameroon, Gabon, parts of CAR, parts of Angola, local areas in DRC, parts of western Ethiopia, Namibia, Botswana, Malawi, Mozambique, and parts of South Africa, southern Madagascar. </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s://www.cpc.ncep.noaa.gov/products/international/africa_rfe/africa_rfe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cpc.ncep.noaa.gov/products/international/africa_rfe/africa_rfe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269578"/>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portions of the Gulf of Guinea region, southeastern South Sudan, southern Congo, parts of DRC, Rwanda, Burundi, Uganda, Kenya, parts of Ethiopia, Somalia, much of Tanzania, many parts of Angola and Zambia, Malawi, local areas in Namibia</a:t>
            </a:r>
            <a:r>
              <a:rPr lang="en-US" altLang="en-US" sz="1125" b="1" dirty="0">
                <a:solidFill>
                  <a:schemeClr val="bg1"/>
                </a:solidFill>
              </a:rPr>
              <a:t> </a:t>
            </a:r>
            <a:r>
              <a:rPr lang="en-US" altLang="en-US" sz="1125" b="1" dirty="0" smtClean="0">
                <a:solidFill>
                  <a:schemeClr val="bg1"/>
                </a:solidFill>
              </a:rPr>
              <a:t>and Botswana, portions of South Africa and Mozambique, and northern Madagascar. </a:t>
            </a:r>
          </a:p>
          <a:p>
            <a:pPr algn="just" eaLnBrk="1" hangingPunct="1">
              <a:lnSpc>
                <a:spcPct val="90000"/>
              </a:lnSpc>
              <a:spcBef>
                <a:spcPct val="50000"/>
              </a:spcBef>
            </a:pPr>
            <a:r>
              <a:rPr lang="en-US" altLang="en-US" sz="1125" b="1" dirty="0" smtClean="0">
                <a:solidFill>
                  <a:schemeClr val="bg1"/>
                </a:solidFill>
              </a:rPr>
              <a:t>Much of Ghana, Togo, Benin, Cameroon, Equatorial Guinea, Gabon, CAR, parts of Angola and DRC, local areas in South Sudan, parts of Ethiopia, Namibia, parts of Botswana and Zimbabwe, southern Zambia, eastern South Arica, parts </a:t>
            </a:r>
            <a:r>
              <a:rPr lang="en-US" altLang="en-US" sz="1125" b="1" smtClean="0">
                <a:solidFill>
                  <a:schemeClr val="bg1"/>
                </a:solidFill>
              </a:rPr>
              <a:t>of Mozambique </a:t>
            </a:r>
            <a:r>
              <a:rPr lang="en-US" altLang="en-US" sz="1125" b="1" dirty="0" smtClean="0">
                <a:solidFill>
                  <a:schemeClr val="bg1"/>
                </a:solidFill>
              </a:rPr>
              <a:t>and Madagascar.</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ttps://www.cpc.ncep.noaa.gov/products/international/africa_rfe/africa_rfe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www.cpc.ncep.noaa.gov/products/international/africa_rfe/africa_rfe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26425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 </a:t>
            </a:r>
            <a:r>
              <a:rPr lang="en-US" altLang="en-US" sz="1120" b="1" dirty="0" smtClean="0">
                <a:solidFill>
                  <a:schemeClr val="bg1"/>
                </a:solidFill>
                <a:latin typeface="Arial" charset="0"/>
              </a:rPr>
              <a:t>parts of Southern </a:t>
            </a:r>
            <a:r>
              <a:rPr lang="en-US" altLang="en-US" sz="1120" b="1" dirty="0">
                <a:solidFill>
                  <a:schemeClr val="bg1"/>
                </a:solidFill>
                <a:latin typeface="Arial" charset="0"/>
              </a:rPr>
              <a:t>Mauritania, </a:t>
            </a:r>
            <a:r>
              <a:rPr lang="en-US" altLang="en-US" sz="1120" b="1" dirty="0" smtClean="0">
                <a:solidFill>
                  <a:schemeClr val="bg1"/>
                </a:solidFill>
                <a:latin typeface="Arial" charset="0"/>
              </a:rPr>
              <a:t>eastern Guinea</a:t>
            </a:r>
            <a:r>
              <a:rPr lang="en-US" altLang="en-US" sz="1120" b="1" dirty="0">
                <a:solidFill>
                  <a:schemeClr val="bg1"/>
                </a:solidFill>
                <a:latin typeface="Arial" charset="0"/>
              </a:rPr>
              <a:t>, Sierra Leone, </a:t>
            </a:r>
            <a:r>
              <a:rPr lang="en-US" altLang="en-US" sz="1120" b="1" dirty="0" smtClean="0">
                <a:solidFill>
                  <a:schemeClr val="bg1"/>
                </a:solidFill>
                <a:latin typeface="Arial" charset="0"/>
              </a:rPr>
              <a:t>portions of southern Mali</a:t>
            </a:r>
            <a:r>
              <a:rPr lang="en-US" altLang="en-US" sz="1120" b="1" dirty="0">
                <a:solidFill>
                  <a:schemeClr val="bg1"/>
                </a:solidFill>
                <a:latin typeface="Arial" charset="0"/>
              </a:rPr>
              <a:t>, Liberia, Cote d’Ivoire, Burkina Faso, Ghana, Togo, Benin, Nigeria, </a:t>
            </a:r>
            <a:r>
              <a:rPr lang="en-US" altLang="en-US" sz="1120" b="1" dirty="0" smtClean="0">
                <a:solidFill>
                  <a:schemeClr val="bg1"/>
                </a:solidFill>
                <a:latin typeface="Arial" charset="0"/>
              </a:rPr>
              <a:t>portions of </a:t>
            </a:r>
            <a:r>
              <a:rPr lang="en-US" altLang="en-US" sz="1120" b="1" dirty="0">
                <a:solidFill>
                  <a:schemeClr val="bg1"/>
                </a:solidFill>
                <a:latin typeface="Arial" charset="0"/>
              </a:rPr>
              <a:t>Cameroon, Niger, Chad, </a:t>
            </a:r>
            <a:r>
              <a:rPr lang="en-US" altLang="en-US" sz="1120" b="1" dirty="0" smtClean="0">
                <a:solidFill>
                  <a:schemeClr val="bg1"/>
                </a:solidFill>
                <a:latin typeface="Arial" charset="0"/>
              </a:rPr>
              <a:t>portions of CAR and DRC</a:t>
            </a:r>
            <a:r>
              <a:rPr lang="en-US" altLang="en-US" sz="1120" b="1" dirty="0">
                <a:solidFill>
                  <a:schemeClr val="bg1"/>
                </a:solidFill>
                <a:latin typeface="Arial" charset="0"/>
              </a:rPr>
              <a:t>, South Sudan, Sudan, Uganda, Eritrea, Ethiopia, Somalia, Kenya, Tanzania, parts of Angola, </a:t>
            </a:r>
            <a:r>
              <a:rPr lang="en-US" altLang="en-US" sz="1120" b="1" dirty="0" smtClean="0">
                <a:solidFill>
                  <a:schemeClr val="bg1"/>
                </a:solidFill>
                <a:latin typeface="Arial" charset="0"/>
              </a:rPr>
              <a:t>local areas in Namibia, parts of </a:t>
            </a:r>
            <a:r>
              <a:rPr lang="en-US" altLang="en-US" sz="1120" b="1" dirty="0">
                <a:solidFill>
                  <a:schemeClr val="bg1"/>
                </a:solidFill>
                <a:latin typeface="Arial" charset="0"/>
              </a:rPr>
              <a:t>Zambia, </a:t>
            </a:r>
            <a:r>
              <a:rPr lang="en-US" altLang="en-US" sz="1120" b="1" dirty="0" smtClean="0">
                <a:solidFill>
                  <a:schemeClr val="bg1"/>
                </a:solidFill>
                <a:latin typeface="Arial" charset="0"/>
              </a:rPr>
              <a:t>Malawi and  parts of South Africa, many parts of </a:t>
            </a:r>
            <a:r>
              <a:rPr lang="en-US" altLang="en-US" sz="1120" b="1" dirty="0">
                <a:solidFill>
                  <a:schemeClr val="bg1"/>
                </a:solidFill>
                <a:latin typeface="Arial" charset="0"/>
              </a:rPr>
              <a:t>Mozambique and </a:t>
            </a:r>
            <a:r>
              <a:rPr lang="en-US" altLang="en-US" sz="1120" b="1" dirty="0" smtClean="0">
                <a:solidFill>
                  <a:schemeClr val="bg1"/>
                </a:solidFill>
                <a:latin typeface="Arial" charset="0"/>
              </a:rPr>
              <a:t>northern </a:t>
            </a:r>
            <a:r>
              <a:rPr lang="en-US" altLang="en-US" sz="1120" b="1" dirty="0">
                <a:solidFill>
                  <a:schemeClr val="bg1"/>
                </a:solidFill>
                <a:latin typeface="Arial" charset="0"/>
              </a:rPr>
              <a:t>Madagascar had above-average rainfall</a:t>
            </a:r>
            <a:r>
              <a:rPr lang="en-US" altLang="en-US" sz="1120" b="1" dirty="0" smtClean="0">
                <a:solidFill>
                  <a:schemeClr val="bg1"/>
                </a:solidFill>
                <a:latin typeface="Arial" charset="0"/>
              </a:rPr>
              <a:t>.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over </a:t>
            </a:r>
            <a:r>
              <a:rPr lang="en-US" altLang="en-US" sz="1120" b="1" dirty="0" smtClean="0">
                <a:solidFill>
                  <a:schemeClr val="bg1"/>
                </a:solidFill>
                <a:latin typeface="Arial" charset="0"/>
              </a:rPr>
              <a:t>portions of Cameroon, Equatorial Guinea, Gabon, parts of northeastern DRC, parts of Angola, Namibia, South Africa, western Zambia, many parts of Botswana and Zimbabwe, parts of southern Mozambique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409700" y="533400"/>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505200" y="1925970"/>
            <a:ext cx="1447800" cy="283830"/>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2209800" y="2590800"/>
            <a:ext cx="1143000" cy="984136"/>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590931"/>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00" b="1" dirty="0" smtClean="0">
                <a:solidFill>
                  <a:schemeClr val="bg1"/>
                </a:solidFill>
                <a:latin typeface="Arial" charset="0"/>
                <a:cs typeface="+mn-cs"/>
              </a:rPr>
              <a:t>Daily evolution of rainfall over the last 90 days at selected locations shows that moderate to locally heavy rainfall sustained moisture surpluses over portions of Tanzania (top right). Seasonal total rainfall remained below-average over parts of Zimbabwe (bottom left) and southern Madagascar(bottom right).</a:t>
            </a:r>
          </a:p>
        </p:txBody>
      </p:sp>
      <p:sp>
        <p:nvSpPr>
          <p:cNvPr id="18441" name="Line 169"/>
          <p:cNvSpPr>
            <a:spLocks noChangeShapeType="1"/>
          </p:cNvSpPr>
          <p:nvPr/>
        </p:nvSpPr>
        <p:spPr bwMode="auto">
          <a:xfrm flipH="1" flipV="1">
            <a:off x="3886200" y="2679285"/>
            <a:ext cx="847722" cy="895651"/>
          </a:xfrm>
          <a:prstGeom prst="line">
            <a:avLst/>
          </a:prstGeom>
          <a:noFill/>
          <a:ln w="50800">
            <a:solidFill>
              <a:srgbClr val="FF0000"/>
            </a:solidFill>
            <a:round/>
            <a:headEnd/>
            <a:tailEnd type="triangle" w="med" len="med"/>
          </a:ln>
        </p:spPr>
        <p:txBody>
          <a:bodyPr/>
          <a:lstStyle/>
          <a:p>
            <a:endParaRPr lang="en-US"/>
          </a:p>
        </p:txBody>
      </p:sp>
      <p:pic>
        <p:nvPicPr>
          <p:cNvPr id="5124" name="Picture 4" descr="https://www.cpc.ncep.noaa.gov/products/international/africa_arc/africa_arc_90day_ptts_Bekiy_Madagasc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462528"/>
            <a:ext cx="41148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cpc.ncep.noaa.gov/products/international/africa_arc/africa_arc_90day_ptts_Masvingo_Zimbabw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462528"/>
            <a:ext cx="41148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pc.ncep.noaa.gov/products/international/africa_arc/africa_arc_90day_ptts_Singida_Tanzani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609600"/>
            <a:ext cx="4114800"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cpc.ncep.noaa.gov/products/international/cdas/cdas_7day_af_85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Lower-level wind anomalies were easterly across equatorial Africa region.(left panel).</a:t>
            </a:r>
            <a:endParaRPr lang="en-US" altLang="en-US" b="1" dirty="0">
              <a:solidFill>
                <a:schemeClr val="bg1"/>
              </a:solidFill>
            </a:endParaRPr>
          </a:p>
        </p:txBody>
      </p:sp>
      <p:sp>
        <p:nvSpPr>
          <p:cNvPr id="9" name="Oval 8"/>
          <p:cNvSpPr/>
          <p:nvPr/>
        </p:nvSpPr>
        <p:spPr>
          <a:xfrm rot="5070558">
            <a:off x="2481489" y="2669149"/>
            <a:ext cx="537199" cy="1447800"/>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172138</TotalTime>
  <Words>1629</Words>
  <Application>Microsoft Office PowerPoint</Application>
  <PresentationFormat>On-screen Show (4:3)</PresentationFormat>
  <Paragraphs>70</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8775</cp:revision>
  <cp:lastPrinted>2018-07-09T15:13:07Z</cp:lastPrinted>
  <dcterms:created xsi:type="dcterms:W3CDTF">2001-08-31T10:39:36Z</dcterms:created>
  <dcterms:modified xsi:type="dcterms:W3CDTF">2020-03-30T19:42:50Z</dcterms:modified>
</cp:coreProperties>
</file>