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0814" autoAdjust="0"/>
  </p:normalViewPr>
  <p:slideViewPr>
    <p:cSldViewPr>
      <p:cViewPr>
        <p:scale>
          <a:sx n="100" d="100"/>
          <a:sy n="100" d="100"/>
        </p:scale>
        <p:origin x="168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3/9/2020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800" b="0" dirty="0" smtClean="0">
                <a:solidFill>
                  <a:schemeClr val="tx1"/>
                </a:solidFill>
                <a:latin typeface="Arial" panose="020B0604020202020204" pitchFamily="34" charset="0"/>
                <a:cs typeface="Arial" panose="020B0604020202020204" pitchFamily="34" charset="0"/>
              </a:rPr>
              <a:t>Week-1 outlooks call for an increased chance for above-average rainfall over parts of Central Angola and southwestern DRC, southwestern Kenya, most of Tanzania, northern</a:t>
            </a:r>
            <a:r>
              <a:rPr lang="en-US" altLang="en-US" sz="1800" b="0" baseline="0" dirty="0" smtClean="0">
                <a:solidFill>
                  <a:schemeClr val="tx1"/>
                </a:solidFill>
                <a:latin typeface="Arial" panose="020B0604020202020204" pitchFamily="34" charset="0"/>
                <a:cs typeface="Arial" panose="020B0604020202020204" pitchFamily="34" charset="0"/>
              </a:rPr>
              <a:t> </a:t>
            </a:r>
            <a:r>
              <a:rPr lang="en-US" altLang="en-US" sz="1800" b="0" dirty="0" smtClean="0">
                <a:solidFill>
                  <a:schemeClr val="tx1"/>
                </a:solidFill>
                <a:latin typeface="Arial" panose="020B0604020202020204" pitchFamily="34" charset="0"/>
                <a:cs typeface="Arial" panose="020B0604020202020204" pitchFamily="34" charset="0"/>
              </a:rPr>
              <a:t>Zambia, northern Malawi and southern South Africa. In contrast, there is an increased chance for below-average rainfall over parts of northern Namibia</a:t>
            </a:r>
            <a:r>
              <a:rPr lang="en-US" altLang="en-US" sz="1800" b="0" baseline="0" dirty="0" smtClean="0">
                <a:solidFill>
                  <a:schemeClr val="tx1"/>
                </a:solidFill>
                <a:latin typeface="Arial" panose="020B0604020202020204" pitchFamily="34" charset="0"/>
                <a:cs typeface="Arial" panose="020B0604020202020204" pitchFamily="34" charset="0"/>
              </a:rPr>
              <a:t>, parts of western</a:t>
            </a:r>
            <a:r>
              <a:rPr lang="en-US" altLang="en-US" sz="1800" b="0" dirty="0" smtClean="0">
                <a:solidFill>
                  <a:schemeClr val="tx1"/>
                </a:solidFill>
                <a:latin typeface="Arial" panose="020B0604020202020204" pitchFamily="34" charset="0"/>
                <a:cs typeface="Arial" panose="020B0604020202020204" pitchFamily="34" charset="0"/>
              </a:rPr>
              <a:t> Botswana,  part of northern Mozambique</a:t>
            </a:r>
            <a:r>
              <a:rPr lang="en-US" altLang="en-US" sz="1800" b="0" baseline="0" dirty="0" smtClean="0">
                <a:solidFill>
                  <a:schemeClr val="tx1"/>
                </a:solidFill>
                <a:latin typeface="Arial" panose="020B0604020202020204" pitchFamily="34" charset="0"/>
                <a:cs typeface="Arial" panose="020B0604020202020204" pitchFamily="34" charset="0"/>
              </a:rPr>
              <a:t> and a broad area form centra</a:t>
            </a:r>
            <a:r>
              <a:rPr lang="en-US" altLang="en-US" sz="1800" b="0" dirty="0" smtClean="0">
                <a:solidFill>
                  <a:schemeClr val="tx1"/>
                </a:solidFill>
                <a:latin typeface="Arial" panose="020B0604020202020204" pitchFamily="34" charset="0"/>
                <a:cs typeface="Arial" panose="020B0604020202020204" pitchFamily="34" charset="0"/>
              </a:rPr>
              <a:t>l to southern Madagascar.</a:t>
            </a:r>
          </a:p>
          <a:p>
            <a:pPr eaLnBrk="1" hangingPunct="1">
              <a:spcBef>
                <a:spcPct val="0"/>
              </a:spcBef>
            </a:pPr>
            <a:endParaRPr lang="en-US" altLang="en-US" dirty="0" smtClean="0">
              <a:solidFill>
                <a:schemeClr val="tx1"/>
              </a:solidFill>
            </a:endParaRPr>
          </a:p>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742"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09 </a:t>
            </a:r>
            <a:r>
              <a:rPr lang="en-US" altLang="en-US" sz="2800" b="1" dirty="0" smtClean="0">
                <a:solidFill>
                  <a:schemeClr val="bg1"/>
                </a:solidFill>
              </a:rPr>
              <a:t>March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28800"/>
            <a:ext cx="4267198" cy="320039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576" y="1828800"/>
            <a:ext cx="4267198" cy="32003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1246495"/>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central </a:t>
            </a:r>
            <a:r>
              <a:rPr lang="en-US" altLang="en-US" sz="1250" b="1" dirty="0" smtClean="0">
                <a:solidFill>
                  <a:schemeClr val="bg1"/>
                </a:solidFill>
              </a:rPr>
              <a:t>Angola, </a:t>
            </a:r>
            <a:r>
              <a:rPr lang="en-US" altLang="en-US" sz="1250" b="1" dirty="0">
                <a:solidFill>
                  <a:schemeClr val="bg1"/>
                </a:solidFill>
              </a:rPr>
              <a:t>parts of southern and local areas in eastern </a:t>
            </a:r>
            <a:r>
              <a:rPr lang="en-US" altLang="en-US" sz="1250" b="1" dirty="0" smtClean="0">
                <a:solidFill>
                  <a:schemeClr val="bg1"/>
                </a:solidFill>
              </a:rPr>
              <a:t>DRC, northeastern </a:t>
            </a:r>
            <a:r>
              <a:rPr lang="en-US" altLang="en-US" sz="1250" b="1" dirty="0" smtClean="0">
                <a:solidFill>
                  <a:schemeClr val="bg1"/>
                </a:solidFill>
              </a:rPr>
              <a:t>Zambia, central to southern Tanzania, parts of northern </a:t>
            </a:r>
            <a:r>
              <a:rPr lang="en-US" altLang="en-US" sz="1250" b="1" dirty="0" smtClean="0">
                <a:solidFill>
                  <a:schemeClr val="bg1"/>
                </a:solidFill>
              </a:rPr>
              <a:t>Mozambique, local areas in </a:t>
            </a:r>
            <a:r>
              <a:rPr lang="en-US" altLang="en-US" sz="1250" b="1" dirty="0" smtClean="0">
                <a:solidFill>
                  <a:schemeClr val="bg1"/>
                </a:solidFill>
              </a:rPr>
              <a:t>South </a:t>
            </a:r>
            <a:r>
              <a:rPr lang="en-US" altLang="en-US" sz="1250" b="1" dirty="0" smtClean="0">
                <a:solidFill>
                  <a:schemeClr val="bg1"/>
                </a:solidFill>
              </a:rPr>
              <a:t>Africa, and </a:t>
            </a:r>
            <a:r>
              <a:rPr lang="en-US" altLang="en-US" sz="1250" b="1" dirty="0" smtClean="0">
                <a:solidFill>
                  <a:schemeClr val="bg1"/>
                </a:solidFill>
              </a:rPr>
              <a:t> local areas in northern </a:t>
            </a:r>
            <a:r>
              <a:rPr lang="en-US" altLang="en-US" sz="1250" b="1" dirty="0" smtClean="0">
                <a:solidFill>
                  <a:schemeClr val="bg1"/>
                </a:solidFill>
              </a:rPr>
              <a:t>Madagascar. For week-2 (right panel), there is an increased chance for weekly rainfall totals to exceed 50mm over southern Gabon, </a:t>
            </a:r>
            <a:r>
              <a:rPr lang="en-US" altLang="en-US" sz="1250" b="1" dirty="0" smtClean="0">
                <a:solidFill>
                  <a:schemeClr val="bg1"/>
                </a:solidFill>
              </a:rPr>
              <a:t>central </a:t>
            </a:r>
            <a:r>
              <a:rPr lang="en-US" altLang="en-US" sz="1250" b="1" dirty="0" smtClean="0">
                <a:solidFill>
                  <a:schemeClr val="bg1"/>
                </a:solidFill>
              </a:rPr>
              <a:t>Angola, </a:t>
            </a:r>
            <a:r>
              <a:rPr lang="en-US" altLang="en-US" sz="1250" b="1" dirty="0">
                <a:solidFill>
                  <a:schemeClr val="bg1"/>
                </a:solidFill>
              </a:rPr>
              <a:t>parts of southern and local areas in </a:t>
            </a:r>
            <a:r>
              <a:rPr lang="en-US" altLang="en-US" sz="1250" b="1" dirty="0" smtClean="0">
                <a:solidFill>
                  <a:schemeClr val="bg1"/>
                </a:solidFill>
              </a:rPr>
              <a:t>central eastern </a:t>
            </a:r>
            <a:r>
              <a:rPr lang="en-US" altLang="en-US" sz="1250" b="1" dirty="0">
                <a:solidFill>
                  <a:schemeClr val="bg1"/>
                </a:solidFill>
              </a:rPr>
              <a:t>DRC, northeastern </a:t>
            </a:r>
            <a:r>
              <a:rPr lang="en-US" altLang="en-US" sz="1250" b="1" dirty="0" smtClean="0">
                <a:solidFill>
                  <a:schemeClr val="bg1"/>
                </a:solidFill>
              </a:rPr>
              <a:t>Zambia, </a:t>
            </a:r>
            <a:r>
              <a:rPr lang="en-US" altLang="en-US" sz="1250" b="1" dirty="0">
                <a:solidFill>
                  <a:schemeClr val="bg1"/>
                </a:solidFill>
              </a:rPr>
              <a:t>southern </a:t>
            </a:r>
            <a:r>
              <a:rPr lang="en-US" altLang="en-US" sz="1250" b="1" dirty="0" smtClean="0">
                <a:solidFill>
                  <a:schemeClr val="bg1"/>
                </a:solidFill>
              </a:rPr>
              <a:t>Tanzania</a:t>
            </a:r>
            <a:r>
              <a:rPr lang="en-US" altLang="en-US" sz="1250" b="1" dirty="0" smtClean="0">
                <a:solidFill>
                  <a:schemeClr val="bg1"/>
                </a:solidFill>
              </a:rPr>
              <a:t>, and </a:t>
            </a:r>
            <a:r>
              <a:rPr lang="en-US" altLang="en-US" sz="1250" b="1" dirty="0">
                <a:solidFill>
                  <a:schemeClr val="bg1"/>
                </a:solidFill>
              </a:rPr>
              <a:t>local </a:t>
            </a:r>
            <a:r>
              <a:rPr lang="en-US" altLang="en-US" sz="1250" b="1" dirty="0" smtClean="0">
                <a:solidFill>
                  <a:schemeClr val="bg1"/>
                </a:solidFill>
              </a:rPr>
              <a:t>areas in </a:t>
            </a:r>
            <a:r>
              <a:rPr lang="en-US" altLang="en-US" sz="1250" b="1" dirty="0" smtClean="0">
                <a:solidFill>
                  <a:schemeClr val="bg1"/>
                </a:solidFill>
              </a:rPr>
              <a:t>Ethiopia.</a:t>
            </a:r>
            <a:endParaRPr lang="en-US" altLang="en-US" sz="1250" b="1" dirty="0" smtClean="0">
              <a:solidFill>
                <a:schemeClr val="bg1"/>
              </a:solidFill>
            </a:endParaRPr>
          </a:p>
        </p:txBody>
      </p:sp>
      <p:sp>
        <p:nvSpPr>
          <p:cNvPr id="22534" name="TextBox 2"/>
          <p:cNvSpPr txBox="1">
            <a:spLocks noChangeArrowheads="1"/>
          </p:cNvSpPr>
          <p:nvPr/>
        </p:nvSpPr>
        <p:spPr bwMode="auto">
          <a:xfrm>
            <a:off x="695636" y="1524000"/>
            <a:ext cx="3185360" cy="546303"/>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smtClean="0">
                <a:solidFill>
                  <a:srgbClr val="FFFF00"/>
                </a:solidFill>
              </a:rPr>
              <a:t>10</a:t>
            </a:r>
            <a:r>
              <a:rPr lang="en-US" altLang="en-US" sz="1400" b="1" dirty="0" smtClean="0">
                <a:solidFill>
                  <a:srgbClr val="FFFF00"/>
                </a:solidFill>
              </a:rPr>
              <a:t> </a:t>
            </a:r>
            <a:r>
              <a:rPr lang="en-US" altLang="en-US" sz="1400" b="1" dirty="0" smtClean="0">
                <a:solidFill>
                  <a:srgbClr val="FFFF00"/>
                </a:solidFill>
              </a:rPr>
              <a:t>– </a:t>
            </a:r>
            <a:r>
              <a:rPr lang="en-US" altLang="en-US" sz="1400" b="1" dirty="0" smtClean="0">
                <a:solidFill>
                  <a:srgbClr val="FFFF00"/>
                </a:solidFill>
              </a:rPr>
              <a:t>16</a:t>
            </a:r>
            <a:r>
              <a:rPr lang="en-US" altLang="en-US" sz="1400" b="1" dirty="0" smtClean="0">
                <a:solidFill>
                  <a:srgbClr val="FFFF00"/>
                </a:solidFill>
              </a:rPr>
              <a:t> </a:t>
            </a:r>
            <a:r>
              <a:rPr lang="en-US" altLang="en-US" sz="1400" b="1" dirty="0">
                <a:solidFill>
                  <a:srgbClr val="FFFF00"/>
                </a:solidFill>
              </a:rPr>
              <a:t>March, 2020</a:t>
            </a:r>
            <a:endParaRPr lang="en-US" altLang="en-US" sz="1400" dirty="0"/>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4922243" y="1524000"/>
            <a:ext cx="3434916"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17 </a:t>
            </a:r>
            <a:r>
              <a:rPr lang="en-US" altLang="en-US" b="1" dirty="0" smtClean="0">
                <a:solidFill>
                  <a:srgbClr val="FFFF00"/>
                </a:solidFill>
              </a:rPr>
              <a:t>- </a:t>
            </a:r>
            <a:r>
              <a:rPr lang="en-US" altLang="en-US" b="1" dirty="0" smtClean="0">
                <a:solidFill>
                  <a:srgbClr val="FFFF00"/>
                </a:solidFill>
              </a:rPr>
              <a:t>23</a:t>
            </a:r>
            <a:r>
              <a:rPr lang="en-US" altLang="en-US" b="1" dirty="0" smtClean="0">
                <a:solidFill>
                  <a:srgbClr val="FFFF00"/>
                </a:solidFill>
              </a:rPr>
              <a:t> </a:t>
            </a:r>
            <a:r>
              <a:rPr lang="en-US" altLang="en-US" b="1" dirty="0" smtClean="0">
                <a:solidFill>
                  <a:srgbClr val="FFFF00"/>
                </a:solidFill>
              </a:rPr>
              <a:t>March, 2020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10</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16</a:t>
            </a:r>
            <a:r>
              <a:rPr lang="en-US" altLang="en-US" b="1" dirty="0" smtClean="0">
                <a:solidFill>
                  <a:srgbClr val="FFFF00"/>
                </a:solidFill>
              </a:rPr>
              <a:t> </a:t>
            </a:r>
            <a:r>
              <a:rPr lang="en-US" altLang="en-US" b="1" dirty="0">
                <a:solidFill>
                  <a:srgbClr val="FFFF00"/>
                </a:solidFill>
              </a:rPr>
              <a:t>March, 2020</a:t>
            </a:r>
          </a:p>
        </p:txBody>
      </p:sp>
      <p:sp>
        <p:nvSpPr>
          <p:cNvPr id="11" name="Text Box 8"/>
          <p:cNvSpPr txBox="1">
            <a:spLocks noChangeArrowheads="1"/>
          </p:cNvSpPr>
          <p:nvPr/>
        </p:nvSpPr>
        <p:spPr bwMode="auto">
          <a:xfrm>
            <a:off x="3581400" y="1226433"/>
            <a:ext cx="5349875" cy="489364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a:t>
            </a:r>
            <a:r>
              <a:rPr lang="en-US" altLang="en-US" sz="1200" b="1" dirty="0">
                <a:solidFill>
                  <a:srgbClr val="FFFF00"/>
                </a:solidFill>
                <a:latin typeface="Arial" charset="0"/>
              </a:rPr>
              <a:t>rainfall over </a:t>
            </a:r>
            <a:r>
              <a:rPr lang="en-US" altLang="en-US" sz="1200" b="1" dirty="0" smtClean="0">
                <a:solidFill>
                  <a:srgbClr val="FFFF00"/>
                </a:solidFill>
                <a:latin typeface="Arial" charset="0"/>
              </a:rPr>
              <a:t>Angola</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upper-level divergence  </a:t>
            </a:r>
            <a:r>
              <a:rPr lang="en-US" altLang="en-US" sz="1200" dirty="0" smtClean="0">
                <a:solidFill>
                  <a:schemeClr val="bg1"/>
                </a:solidFill>
                <a:latin typeface="Arial" charset="0"/>
              </a:rPr>
              <a:t>is </a:t>
            </a:r>
            <a:r>
              <a:rPr lang="en-US" altLang="en-US" sz="1200" dirty="0">
                <a:solidFill>
                  <a:schemeClr val="bg1"/>
                </a:solidFill>
                <a:latin typeface="Arial" charset="0"/>
              </a:rPr>
              <a:t>expected to </a:t>
            </a:r>
            <a:r>
              <a:rPr lang="en-US" altLang="en-US" sz="1200" dirty="0" smtClean="0">
                <a:solidFill>
                  <a:schemeClr val="bg1"/>
                </a:solidFill>
                <a:latin typeface="Arial" charset="0"/>
              </a:rPr>
              <a:t>increase </a:t>
            </a:r>
            <a:r>
              <a:rPr lang="en-US" altLang="en-US" sz="1200" dirty="0">
                <a:solidFill>
                  <a:schemeClr val="bg1"/>
                </a:solidFill>
                <a:latin typeface="Arial" charset="0"/>
              </a:rPr>
              <a:t>rainfall </a:t>
            </a:r>
            <a:r>
              <a:rPr lang="en-US" altLang="en-US" sz="1200" dirty="0" smtClean="0">
                <a:solidFill>
                  <a:schemeClr val="bg1"/>
                </a:solidFill>
                <a:latin typeface="Arial" charset="0"/>
              </a:rPr>
              <a:t>over</a:t>
            </a:r>
            <a:r>
              <a:rPr lang="en-US" altLang="en-US" sz="1200" dirty="0" smtClean="0">
                <a:solidFill>
                  <a:schemeClr val="bg1"/>
                </a:solidFill>
                <a:latin typeface="Arial" charset="0"/>
              </a:rPr>
              <a:t> </a:t>
            </a:r>
            <a:r>
              <a:rPr lang="en-US" altLang="en-US" sz="1200" dirty="0">
                <a:solidFill>
                  <a:schemeClr val="bg1"/>
                </a:solidFill>
                <a:latin typeface="Arial" charset="0"/>
              </a:rPr>
              <a:t>the </a:t>
            </a:r>
            <a:r>
              <a:rPr lang="en-US" altLang="en-US" sz="1200" dirty="0" smtClean="0">
                <a:solidFill>
                  <a:schemeClr val="bg1"/>
                </a:solidFill>
                <a:latin typeface="Arial" charset="0"/>
              </a:rPr>
              <a:t>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lgn="just">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below</a:t>
            </a:r>
            <a:r>
              <a:rPr lang="en-US" altLang="en-US" sz="1200" b="1" dirty="0" smtClean="0">
                <a:solidFill>
                  <a:srgbClr val="FFFF00"/>
                </a:solidFill>
                <a:latin typeface="Arial" charset="0"/>
              </a:rPr>
              <a:t>-average rainfall </a:t>
            </a:r>
            <a:r>
              <a:rPr lang="en-US" altLang="en-US" sz="1200" b="1" dirty="0" smtClean="0">
                <a:solidFill>
                  <a:srgbClr val="FFFF00"/>
                </a:solidFill>
                <a:latin typeface="Arial" charset="0"/>
              </a:rPr>
              <a:t>over </a:t>
            </a:r>
            <a:r>
              <a:rPr lang="en-US" altLang="en-US" sz="1200" b="1" dirty="0" smtClean="0">
                <a:solidFill>
                  <a:srgbClr val="FFFF00"/>
                </a:solidFill>
                <a:latin typeface="Arial" charset="0"/>
              </a:rPr>
              <a:t>Namibia and western Botswana: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a:t>
            </a:r>
            <a:r>
              <a:rPr lang="en-US" altLang="en-US" sz="1200" dirty="0" smtClean="0">
                <a:solidFill>
                  <a:schemeClr val="bg1"/>
                </a:solidFill>
                <a:latin typeface="Arial" charset="0"/>
              </a:rPr>
              <a:t>upper</a:t>
            </a:r>
            <a:r>
              <a:rPr lang="en-US" altLang="en-US" sz="1200" dirty="0" smtClean="0">
                <a:solidFill>
                  <a:schemeClr val="bg1"/>
                </a:solidFill>
                <a:latin typeface="Arial" charset="0"/>
              </a:rPr>
              <a:t>-level </a:t>
            </a:r>
            <a:r>
              <a:rPr lang="en-US" altLang="en-US" sz="1200" dirty="0" smtClean="0">
                <a:solidFill>
                  <a:schemeClr val="bg1"/>
                </a:solidFill>
                <a:latin typeface="Arial" charset="0"/>
              </a:rPr>
              <a:t>convergence 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a:t>
            </a:r>
            <a:r>
              <a:rPr lang="en-US" altLang="en-US" sz="1200" dirty="0" smtClean="0">
                <a:solidFill>
                  <a:schemeClr val="bg1"/>
                </a:solidFill>
                <a:latin typeface="Arial" charset="0"/>
              </a:rPr>
              <a:t>over </a:t>
            </a:r>
            <a:r>
              <a:rPr lang="en-US" altLang="en-US" sz="1200" dirty="0">
                <a:solidFill>
                  <a:schemeClr val="bg1"/>
                </a:solidFill>
                <a:latin typeface="Arial" charset="0"/>
              </a:rPr>
              <a:t>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dirty="0">
              <a:solidFill>
                <a:schemeClr val="bg1"/>
              </a:solidFill>
              <a:latin typeface="Arial" charset="0"/>
            </a:endParaRPr>
          </a:p>
          <a:p>
            <a:pPr algn="just">
              <a:spcBef>
                <a:spcPct val="0"/>
              </a:spcBef>
              <a:buFontTx/>
              <a:buAutoNum type="arabicPeriod"/>
              <a:defRPr/>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above-average rainfall over Tanzania, </a:t>
            </a:r>
            <a:r>
              <a:rPr lang="en-US" sz="1200" b="1" dirty="0" smtClean="0">
                <a:solidFill>
                  <a:srgbClr val="FFFF00"/>
                </a:solidFill>
                <a:latin typeface="Arial" panose="020B0604020202020204" pitchFamily="34" charset="0"/>
                <a:cs typeface="Arial" panose="020B0604020202020204" pitchFamily="34" charset="0"/>
              </a:rPr>
              <a:t>northern </a:t>
            </a:r>
            <a:r>
              <a:rPr lang="en-US" sz="1200" b="1" dirty="0">
                <a:solidFill>
                  <a:srgbClr val="FFFF00"/>
                </a:solidFill>
                <a:latin typeface="Arial" panose="020B0604020202020204" pitchFamily="34" charset="0"/>
                <a:cs typeface="Arial" panose="020B0604020202020204" pitchFamily="34" charset="0"/>
              </a:rPr>
              <a:t>Zambia, northern Malawi, and </a:t>
            </a:r>
            <a:r>
              <a:rPr lang="en-US" sz="1200" b="1" dirty="0" smtClean="0">
                <a:solidFill>
                  <a:srgbClr val="FFFF00"/>
                </a:solidFill>
                <a:latin typeface="Arial" panose="020B0604020202020204" pitchFamily="34" charset="0"/>
                <a:cs typeface="Arial" panose="020B0604020202020204" pitchFamily="34" charset="0"/>
              </a:rPr>
              <a:t>southern/eastern DRC</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convergence </a:t>
            </a:r>
            <a:r>
              <a:rPr lang="en-US" altLang="en-US" sz="1200" dirty="0" smtClean="0">
                <a:solidFill>
                  <a:schemeClr val="bg1"/>
                </a:solidFill>
                <a:latin typeface="Arial" charset="0"/>
              </a:rPr>
              <a:t>coupled with upper-level </a:t>
            </a:r>
            <a:r>
              <a:rPr lang="en-US" altLang="en-US" sz="1200" dirty="0">
                <a:solidFill>
                  <a:schemeClr val="bg1"/>
                </a:solidFill>
                <a:latin typeface="Arial" charset="0"/>
              </a:rPr>
              <a:t>divergence is expected to enhance rainfall </a:t>
            </a:r>
            <a:r>
              <a:rPr lang="en-US" altLang="en-US" sz="1200" dirty="0" smtClean="0">
                <a:solidFill>
                  <a:schemeClr val="bg1"/>
                </a:solidFill>
                <a:latin typeface="Arial" charset="0"/>
              </a:rPr>
              <a:t>over </a:t>
            </a:r>
            <a:r>
              <a:rPr lang="en-US" altLang="en-US" sz="1200" dirty="0">
                <a:solidFill>
                  <a:schemeClr val="bg1"/>
                </a:solidFill>
                <a:latin typeface="Arial" charset="0"/>
              </a:rPr>
              <a:t>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b="1" dirty="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t>
            </a:r>
            <a:r>
              <a:rPr lang="en-US" altLang="en-US" sz="1200" b="1" dirty="0" smtClean="0">
                <a:solidFill>
                  <a:srgbClr val="FFFF00"/>
                </a:solidFill>
                <a:latin typeface="Arial" charset="0"/>
              </a:rPr>
              <a:t>-average </a:t>
            </a:r>
            <a:r>
              <a:rPr lang="en-US" altLang="en-US" sz="1200" b="1" dirty="0">
                <a:solidFill>
                  <a:srgbClr val="FFFF00"/>
                </a:solidFill>
                <a:latin typeface="Arial" charset="0"/>
              </a:rPr>
              <a:t>rainfall over </a:t>
            </a:r>
            <a:r>
              <a:rPr lang="en-US" altLang="en-US" sz="1200" b="1" dirty="0" smtClean="0">
                <a:solidFill>
                  <a:srgbClr val="FFFF00"/>
                </a:solidFill>
                <a:latin typeface="Arial" charset="0"/>
              </a:rPr>
              <a:t> </a:t>
            </a:r>
            <a:r>
              <a:rPr lang="en-US" altLang="en-US" sz="1200" b="1" dirty="0" smtClean="0">
                <a:solidFill>
                  <a:srgbClr val="FFFF00"/>
                </a:solidFill>
                <a:latin typeface="Arial" charset="0"/>
              </a:rPr>
              <a:t>southern p</a:t>
            </a:r>
            <a:r>
              <a:rPr lang="en-US" altLang="en-US" sz="1200" b="1" dirty="0" smtClean="0">
                <a:solidFill>
                  <a:srgbClr val="FFFF00"/>
                </a:solidFill>
                <a:latin typeface="Arial" charset="0"/>
              </a:rPr>
              <a:t>arts </a:t>
            </a:r>
            <a:r>
              <a:rPr lang="en-US" altLang="en-US" sz="1200" b="1" dirty="0" smtClean="0">
                <a:solidFill>
                  <a:srgbClr val="FFFF00"/>
                </a:solidFill>
                <a:latin typeface="Arial" charset="0"/>
              </a:rPr>
              <a:t>of South </a:t>
            </a:r>
            <a:r>
              <a:rPr lang="en-US" altLang="en-US" sz="1200" b="1" dirty="0" smtClean="0">
                <a:solidFill>
                  <a:srgbClr val="FFFF00"/>
                </a:solidFill>
                <a:latin typeface="Arial" charset="0"/>
              </a:rPr>
              <a:t>Africa and Lesotho: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t>
            </a:r>
            <a:r>
              <a:rPr lang="en-US" altLang="en-US" sz="1200" dirty="0" smtClean="0">
                <a:solidFill>
                  <a:schemeClr val="bg1"/>
                </a:solidFill>
                <a:latin typeface="Arial" charset="0"/>
              </a:rPr>
              <a:t>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over </a:t>
            </a:r>
            <a:r>
              <a:rPr lang="en-US" altLang="en-US" sz="1200" dirty="0">
                <a:solidFill>
                  <a:schemeClr val="bg1"/>
                </a:solidFill>
                <a:latin typeface="Arial" charset="0"/>
              </a:rPr>
              <a:t>the region. </a:t>
            </a:r>
            <a:r>
              <a:rPr lang="en-US" altLang="en-US" sz="1200" b="1" dirty="0" smtClean="0">
                <a:solidFill>
                  <a:srgbClr val="FFFF00"/>
                </a:solidFill>
                <a:latin typeface="Arial" charset="0"/>
              </a:rPr>
              <a:t>Confidence: Moderate</a:t>
            </a:r>
            <a:r>
              <a:rPr lang="en-US" altLang="en-US" sz="1200" dirty="0" smtClean="0">
                <a:solidFill>
                  <a:schemeClr val="bg1"/>
                </a:solidFill>
                <a:latin typeface="Arial" charset="0"/>
              </a:rPr>
              <a:t> </a:t>
            </a:r>
          </a:p>
          <a:p>
            <a:pPr algn="just">
              <a:spcBef>
                <a:spcPct val="0"/>
              </a:spcBef>
              <a:buFontTx/>
              <a:buAutoNum type="arabicPeriod"/>
              <a:defRPr/>
            </a:pPr>
            <a:endParaRPr lang="en-US" altLang="en-US" sz="1200" dirty="0">
              <a:solidFill>
                <a:schemeClr val="bg1"/>
              </a:solidFill>
              <a:latin typeface="Arial" charset="0"/>
            </a:endParaRPr>
          </a:p>
          <a:p>
            <a:pPr algn="just">
              <a:spcBef>
                <a:spcPct val="0"/>
              </a:spcBef>
              <a:buFontTx/>
              <a:buAutoNum type="arabicPeriod"/>
              <a:defRPr/>
            </a:pPr>
            <a:r>
              <a:rPr lang="en-US" altLang="en-US" sz="1200" b="1" dirty="0">
                <a:solidFill>
                  <a:srgbClr val="FFFF00"/>
                </a:solidFill>
                <a:latin typeface="Arial" charset="0"/>
              </a:rPr>
              <a:t>There is an increased chance for </a:t>
            </a:r>
            <a:r>
              <a:rPr lang="en-US" altLang="en-US" sz="1200" b="1" dirty="0" smtClean="0">
                <a:solidFill>
                  <a:srgbClr val="FFFF00"/>
                </a:solidFill>
                <a:latin typeface="Arial" charset="0"/>
              </a:rPr>
              <a:t>below</a:t>
            </a:r>
            <a:r>
              <a:rPr lang="en-US" altLang="en-US" sz="1200" b="1" dirty="0" smtClean="0">
                <a:solidFill>
                  <a:srgbClr val="FFFF00"/>
                </a:solidFill>
                <a:latin typeface="Arial" charset="0"/>
              </a:rPr>
              <a:t>-average </a:t>
            </a:r>
            <a:r>
              <a:rPr lang="en-US" altLang="en-US" sz="1200" b="1" dirty="0">
                <a:solidFill>
                  <a:srgbClr val="FFFF00"/>
                </a:solidFill>
                <a:latin typeface="Arial" charset="0"/>
              </a:rPr>
              <a:t>rainfall </a:t>
            </a:r>
            <a:r>
              <a:rPr lang="en-US" altLang="en-US" sz="1200" b="1" dirty="0" smtClean="0">
                <a:solidFill>
                  <a:srgbClr val="FFFF00"/>
                </a:solidFill>
                <a:latin typeface="Arial" charset="0"/>
              </a:rPr>
              <a:t>over </a:t>
            </a:r>
            <a:r>
              <a:rPr lang="en-US" altLang="en-US" sz="1200" b="1" dirty="0" smtClean="0">
                <a:solidFill>
                  <a:srgbClr val="FFFF00"/>
                </a:solidFill>
                <a:latin typeface="Arial" charset="0"/>
              </a:rPr>
              <a:t>Madagascar, parts of Mozambique and southern Malawi: </a:t>
            </a:r>
            <a:r>
              <a:rPr lang="en-US" altLang="en-US" sz="1200" dirty="0">
                <a:solidFill>
                  <a:schemeClr val="bg1"/>
                </a:solidFill>
                <a:latin typeface="Arial" charset="0"/>
              </a:rPr>
              <a:t>An area of anomalous </a:t>
            </a:r>
            <a:r>
              <a:rPr lang="en-US" altLang="en-US" sz="1200" dirty="0" smtClean="0">
                <a:solidFill>
                  <a:schemeClr val="bg1"/>
                </a:solidFill>
                <a:latin typeface="Arial" charset="0"/>
              </a:rPr>
              <a:t>upper-level 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decrease </a:t>
            </a:r>
            <a:r>
              <a:rPr lang="en-US" altLang="en-US" sz="1200" dirty="0">
                <a:solidFill>
                  <a:schemeClr val="bg1"/>
                </a:solidFill>
                <a:latin typeface="Arial" charset="0"/>
              </a:rPr>
              <a:t>rainfall </a:t>
            </a:r>
            <a:r>
              <a:rPr lang="en-US" altLang="en-US" sz="1200" dirty="0" smtClean="0">
                <a:solidFill>
                  <a:schemeClr val="bg1"/>
                </a:solidFill>
                <a:latin typeface="Arial" charset="0"/>
              </a:rPr>
              <a:t>over</a:t>
            </a:r>
            <a:r>
              <a:rPr lang="en-US" altLang="en-US" sz="1200" dirty="0" smtClean="0">
                <a:solidFill>
                  <a:schemeClr val="bg1"/>
                </a:solidFill>
                <a:latin typeface="Arial" charset="0"/>
              </a:rPr>
              <a:t> </a:t>
            </a:r>
            <a:r>
              <a:rPr lang="en-US" altLang="en-US" sz="1200" dirty="0">
                <a:solidFill>
                  <a:schemeClr val="bg1"/>
                </a:solidFill>
                <a:latin typeface="Arial" charset="0"/>
              </a:rPr>
              <a:t>the region.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a:p>
            <a:pPr algn="just">
              <a:spcBef>
                <a:spcPct val="0"/>
              </a:spcBef>
              <a:buFontTx/>
              <a:buAutoNum type="arabicPeriod"/>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17 </a:t>
            </a:r>
            <a:r>
              <a:rPr lang="en-US" altLang="en-US" b="1" dirty="0" smtClean="0">
                <a:solidFill>
                  <a:srgbClr val="FFFF00"/>
                </a:solidFill>
              </a:rPr>
              <a:t>– </a:t>
            </a:r>
            <a:r>
              <a:rPr lang="en-US" altLang="en-US" b="1" dirty="0" smtClean="0">
                <a:solidFill>
                  <a:srgbClr val="FFFF00"/>
                </a:solidFill>
              </a:rPr>
              <a:t>23</a:t>
            </a:r>
            <a:r>
              <a:rPr lang="en-US" altLang="en-US" b="1" dirty="0" smtClean="0">
                <a:solidFill>
                  <a:srgbClr val="FFFF00"/>
                </a:solidFill>
              </a:rPr>
              <a:t> </a:t>
            </a:r>
            <a:r>
              <a:rPr lang="en-US" altLang="en-US" b="1" dirty="0" smtClean="0">
                <a:solidFill>
                  <a:srgbClr val="FFFF00"/>
                </a:solidFill>
              </a:rPr>
              <a:t>March, 2020</a:t>
            </a:r>
            <a:endParaRPr lang="nl-NL" altLang="en-US" b="1" dirty="0">
              <a:solidFill>
                <a:srgbClr val="FFFF00"/>
              </a:solidFill>
            </a:endParaRPr>
          </a:p>
        </p:txBody>
      </p:sp>
      <p:sp>
        <p:nvSpPr>
          <p:cNvPr id="10" name="Text Box 8"/>
          <p:cNvSpPr txBox="1">
            <a:spLocks noChangeArrowheads="1"/>
          </p:cNvSpPr>
          <p:nvPr/>
        </p:nvSpPr>
        <p:spPr bwMode="auto">
          <a:xfrm>
            <a:off x="3581400" y="1849666"/>
            <a:ext cx="5349875" cy="489364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central Angola: </a:t>
            </a:r>
            <a:r>
              <a:rPr lang="en-US" altLang="en-US" sz="1200" dirty="0">
                <a:solidFill>
                  <a:schemeClr val="bg1"/>
                </a:solidFill>
                <a:latin typeface="Arial" charset="0"/>
              </a:rPr>
              <a:t>An area of anomalous </a:t>
            </a:r>
            <a:r>
              <a:rPr lang="en-US" altLang="en-US" sz="1200" dirty="0" smtClean="0">
                <a:solidFill>
                  <a:schemeClr val="bg1"/>
                </a:solidFill>
                <a:latin typeface="Arial" charset="0"/>
              </a:rPr>
              <a:t>upper</a:t>
            </a:r>
            <a:r>
              <a:rPr lang="en-US" altLang="en-US" sz="1200" dirty="0" smtClean="0">
                <a:solidFill>
                  <a:schemeClr val="bg1"/>
                </a:solidFill>
                <a:latin typeface="Arial" charset="0"/>
              </a:rPr>
              <a:t>-level divergence, coupled with lower-level convergence is </a:t>
            </a:r>
            <a:r>
              <a:rPr lang="en-US" altLang="en-US" sz="1200" dirty="0" smtClean="0">
                <a:solidFill>
                  <a:schemeClr val="bg1"/>
                </a:solidFill>
                <a:latin typeface="Arial" charset="0"/>
              </a:rPr>
              <a:t>expected </a:t>
            </a:r>
            <a:r>
              <a:rPr lang="en-US" altLang="en-US" sz="1200" dirty="0">
                <a:solidFill>
                  <a:schemeClr val="bg1"/>
                </a:solidFill>
                <a:latin typeface="Arial" charset="0"/>
              </a:rPr>
              <a:t>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dirty="0" smtClean="0">
              <a:solidFill>
                <a:schemeClr val="bg1"/>
              </a:solidFill>
              <a:latin typeface="Arial" charset="0"/>
            </a:endParaRP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a:solidFill>
                  <a:srgbClr val="FFFF00"/>
                </a:solidFill>
                <a:latin typeface="Arial" charset="0"/>
              </a:rPr>
              <a:t>There is an increased chance for above-average rainfall </a:t>
            </a:r>
            <a:r>
              <a:rPr lang="en-US" altLang="en-US" sz="1200" b="1" dirty="0" smtClean="0">
                <a:solidFill>
                  <a:srgbClr val="FFFF00"/>
                </a:solidFill>
                <a:latin typeface="Arial" charset="0"/>
              </a:rPr>
              <a:t>over  southern parts of South </a:t>
            </a:r>
            <a:r>
              <a:rPr lang="en-US" altLang="en-US" sz="1200" b="1" dirty="0">
                <a:solidFill>
                  <a:srgbClr val="FFFF00"/>
                </a:solidFill>
                <a:latin typeface="Arial" charset="0"/>
              </a:rPr>
              <a:t>Africa and Lesotho: </a:t>
            </a:r>
            <a:r>
              <a:rPr lang="en-US" altLang="en-US" sz="1200" dirty="0">
                <a:solidFill>
                  <a:schemeClr val="bg1"/>
                </a:solidFill>
                <a:latin typeface="Arial" charset="0"/>
              </a:rPr>
              <a:t>An area of anomalous lower-level convergence </a:t>
            </a:r>
            <a:r>
              <a:rPr lang="en-US" altLang="en-US" sz="1200" dirty="0" smtClean="0">
                <a:solidFill>
                  <a:schemeClr val="bg1"/>
                </a:solidFill>
                <a:latin typeface="Arial" charset="0"/>
              </a:rPr>
              <a:t>and upper-level divergence is </a:t>
            </a:r>
            <a:r>
              <a:rPr lang="en-US" altLang="en-US" sz="1200" dirty="0">
                <a:solidFill>
                  <a:schemeClr val="bg1"/>
                </a:solidFill>
                <a:latin typeface="Arial" charset="0"/>
              </a:rPr>
              <a:t>expected to </a:t>
            </a:r>
            <a:r>
              <a:rPr lang="en-US" altLang="en-US" sz="1200" dirty="0" smtClean="0">
                <a:solidFill>
                  <a:schemeClr val="bg1"/>
                </a:solidFill>
                <a:latin typeface="Arial" charset="0"/>
              </a:rPr>
              <a:t>increase </a:t>
            </a:r>
            <a:r>
              <a:rPr lang="en-US" altLang="en-US" sz="1200" dirty="0">
                <a:solidFill>
                  <a:schemeClr val="bg1"/>
                </a:solidFill>
                <a:latin typeface="Arial" charset="0"/>
              </a:rPr>
              <a:t>rainfall over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a:solidFill>
                  <a:srgbClr val="FFFF00"/>
                </a:solidFill>
                <a:latin typeface="Arial" panose="020B0604020202020204" pitchFamily="34" charset="0"/>
                <a:cs typeface="Arial" panose="020B0604020202020204" pitchFamily="34" charset="0"/>
              </a:rPr>
              <a:t>There is an increased chance for above-average rainfall </a:t>
            </a:r>
            <a:r>
              <a:rPr lang="en-US" altLang="en-US" sz="1200" b="1" dirty="0" smtClean="0">
                <a:solidFill>
                  <a:srgbClr val="FFFF00"/>
                </a:solidFill>
                <a:latin typeface="Arial" panose="020B0604020202020204" pitchFamily="34" charset="0"/>
                <a:cs typeface="Arial" panose="020B0604020202020204" pitchFamily="34" charset="0"/>
              </a:rPr>
              <a:t>over T</a:t>
            </a:r>
            <a:r>
              <a:rPr lang="en-US" sz="1200" b="1" dirty="0" smtClean="0">
                <a:solidFill>
                  <a:srgbClr val="FFFF00"/>
                </a:solidFill>
                <a:latin typeface="Arial" panose="020B0604020202020204" pitchFamily="34" charset="0"/>
                <a:cs typeface="Arial" panose="020B0604020202020204" pitchFamily="34" charset="0"/>
              </a:rPr>
              <a:t>anzania</a:t>
            </a:r>
            <a:r>
              <a:rPr lang="en-US" sz="1200" b="1" dirty="0">
                <a:solidFill>
                  <a:srgbClr val="FFFF00"/>
                </a:solidFill>
                <a:latin typeface="Arial" panose="020B0604020202020204" pitchFamily="34" charset="0"/>
                <a:cs typeface="Arial" panose="020B0604020202020204" pitchFamily="34" charset="0"/>
              </a:rPr>
              <a:t>, along with parts of southeastern DRC, </a:t>
            </a:r>
            <a:r>
              <a:rPr lang="en-US" sz="1200" b="1" dirty="0" smtClean="0">
                <a:solidFill>
                  <a:srgbClr val="FFFF00"/>
                </a:solidFill>
                <a:latin typeface="Arial" panose="020B0604020202020204" pitchFamily="34" charset="0"/>
                <a:cs typeface="Arial" panose="020B0604020202020204" pitchFamily="34" charset="0"/>
              </a:rPr>
              <a:t>northern </a:t>
            </a:r>
            <a:r>
              <a:rPr lang="en-US" sz="1200" b="1" dirty="0">
                <a:solidFill>
                  <a:srgbClr val="FFFF00"/>
                </a:solidFill>
                <a:latin typeface="Arial" panose="020B0604020202020204" pitchFamily="34" charset="0"/>
                <a:cs typeface="Arial" panose="020B0604020202020204" pitchFamily="34" charset="0"/>
              </a:rPr>
              <a:t>Zambia, northern Malawi, and </a:t>
            </a:r>
            <a:r>
              <a:rPr lang="en-US" sz="1200" b="1" dirty="0" smtClean="0">
                <a:solidFill>
                  <a:srgbClr val="FFFF00"/>
                </a:solidFill>
                <a:latin typeface="Arial" panose="020B0604020202020204" pitchFamily="34" charset="0"/>
                <a:cs typeface="Arial" panose="020B0604020202020204" pitchFamily="34" charset="0"/>
              </a:rPr>
              <a:t>northern Mozambique</a:t>
            </a:r>
            <a:r>
              <a:rPr lang="en-US" altLang="en-US" sz="1200" b="1" dirty="0" smtClean="0">
                <a:solidFill>
                  <a:srgbClr val="FFFF00"/>
                </a:solidFill>
                <a:latin typeface="Arial" charset="0"/>
              </a:rPr>
              <a:t>: </a:t>
            </a:r>
            <a:r>
              <a:rPr lang="en-US" altLang="en-US" sz="1200" dirty="0">
                <a:solidFill>
                  <a:schemeClr val="bg1"/>
                </a:solidFill>
                <a:latin typeface="Arial" charset="0"/>
              </a:rPr>
              <a:t>A broad area anomalous lower-level </a:t>
            </a:r>
            <a:r>
              <a:rPr lang="en-US" altLang="en-US" sz="1200" dirty="0" smtClean="0">
                <a:solidFill>
                  <a:schemeClr val="bg1"/>
                </a:solidFill>
                <a:latin typeface="Arial" charset="0"/>
              </a:rPr>
              <a:t>convergence, coupled with upper-level </a:t>
            </a:r>
            <a:r>
              <a:rPr lang="en-US" altLang="en-US" sz="1200" dirty="0">
                <a:solidFill>
                  <a:schemeClr val="bg1"/>
                </a:solidFill>
                <a:latin typeface="Arial" charset="0"/>
              </a:rPr>
              <a:t>divergence is expected to increase rainfall </a:t>
            </a:r>
            <a:r>
              <a:rPr lang="en-US" altLang="en-US" sz="1200" dirty="0" smtClean="0">
                <a:solidFill>
                  <a:schemeClr val="bg1"/>
                </a:solidFill>
                <a:latin typeface="Arial" charset="0"/>
              </a:rPr>
              <a:t>over </a:t>
            </a:r>
            <a:r>
              <a:rPr lang="en-US" altLang="en-US" sz="1200" dirty="0">
                <a:solidFill>
                  <a:schemeClr val="bg1"/>
                </a:solidFill>
                <a:latin typeface="Arial" charset="0"/>
              </a:rPr>
              <a:t>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a:t>
            </a:r>
            <a:r>
              <a:rPr lang="en-US" altLang="en-US" sz="1200" b="1" dirty="0" smtClean="0">
                <a:solidFill>
                  <a:srgbClr val="FFFF00"/>
                </a:solidFill>
                <a:latin typeface="Arial" panose="020B0604020202020204" pitchFamily="34" charset="0"/>
                <a:cs typeface="Arial" panose="020B0604020202020204" pitchFamily="34" charset="0"/>
              </a:rPr>
              <a:t>above</a:t>
            </a:r>
            <a:r>
              <a:rPr lang="en-US" altLang="en-US" sz="1200" b="1" dirty="0" smtClean="0">
                <a:solidFill>
                  <a:srgbClr val="FFFF00"/>
                </a:solidFill>
                <a:latin typeface="Arial" panose="020B0604020202020204" pitchFamily="34" charset="0"/>
                <a:cs typeface="Arial" panose="020B0604020202020204" pitchFamily="34" charset="0"/>
              </a:rPr>
              <a:t>-average </a:t>
            </a:r>
            <a:r>
              <a:rPr lang="en-US" altLang="en-US" sz="1200" b="1" dirty="0">
                <a:solidFill>
                  <a:srgbClr val="FFFF00"/>
                </a:solidFill>
                <a:latin typeface="Arial" panose="020B0604020202020204" pitchFamily="34" charset="0"/>
                <a:cs typeface="Arial" panose="020B0604020202020204" pitchFamily="34" charset="0"/>
              </a:rPr>
              <a:t>rainfall over </a:t>
            </a:r>
            <a:r>
              <a:rPr lang="en-US" altLang="en-US" sz="1200" b="1" dirty="0" smtClean="0">
                <a:solidFill>
                  <a:srgbClr val="FFFF00"/>
                </a:solidFill>
                <a:latin typeface="Arial" panose="020B0604020202020204" pitchFamily="34" charset="0"/>
                <a:cs typeface="Arial" panose="020B0604020202020204" pitchFamily="34" charset="0"/>
              </a:rPr>
              <a:t>central portions of Ethiopia</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t>
            </a:r>
            <a:r>
              <a:rPr lang="en-US" altLang="en-US" sz="1200" dirty="0" smtClean="0">
                <a:solidFill>
                  <a:schemeClr val="bg1"/>
                </a:solidFill>
                <a:latin typeface="Arial" charset="0"/>
              </a:rPr>
              <a:t>area of </a:t>
            </a:r>
            <a:r>
              <a:rPr lang="en-US" altLang="en-US" sz="1200" dirty="0">
                <a:solidFill>
                  <a:schemeClr val="bg1"/>
                </a:solidFill>
                <a:latin typeface="Arial" charset="0"/>
              </a:rPr>
              <a:t>anomalous lower-level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increase </a:t>
            </a:r>
            <a:r>
              <a:rPr lang="en-US" altLang="en-US" sz="1200" dirty="0">
                <a:solidFill>
                  <a:schemeClr val="bg1"/>
                </a:solidFill>
                <a:latin typeface="Arial" charset="0"/>
              </a:rPr>
              <a:t>rainfall </a:t>
            </a:r>
            <a:r>
              <a:rPr lang="en-US" altLang="en-US" sz="1200" dirty="0" smtClean="0">
                <a:solidFill>
                  <a:schemeClr val="bg1"/>
                </a:solidFill>
                <a:latin typeface="Arial" charset="0"/>
              </a:rPr>
              <a:t>over </a:t>
            </a:r>
            <a:r>
              <a:rPr lang="en-US" altLang="en-US" sz="1200" dirty="0">
                <a:solidFill>
                  <a:schemeClr val="bg1"/>
                </a:solidFill>
                <a:latin typeface="Arial" charset="0"/>
              </a:rPr>
              <a:t>the </a:t>
            </a:r>
            <a:r>
              <a:rPr lang="en-US" altLang="en-US" sz="1200" dirty="0" smtClean="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a:solidFill>
                  <a:srgbClr val="FFFF00"/>
                </a:solidFill>
                <a:latin typeface="Arial" panose="020B0604020202020204" pitchFamily="34" charset="0"/>
                <a:cs typeface="Arial" panose="020B0604020202020204" pitchFamily="34" charset="0"/>
              </a:rPr>
              <a:t>There is an increased chance </a:t>
            </a:r>
            <a:r>
              <a:rPr lang="en-US" altLang="en-US" sz="1200" b="1" dirty="0" smtClean="0">
                <a:solidFill>
                  <a:srgbClr val="FFFF00"/>
                </a:solidFill>
                <a:latin typeface="Arial" panose="020B0604020202020204" pitchFamily="34" charset="0"/>
                <a:cs typeface="Arial" panose="020B0604020202020204" pitchFamily="34" charset="0"/>
              </a:rPr>
              <a:t>for below-average </a:t>
            </a:r>
            <a:r>
              <a:rPr lang="en-US" altLang="en-US" sz="1200" b="1" dirty="0">
                <a:solidFill>
                  <a:srgbClr val="FFFF00"/>
                </a:solidFill>
                <a:latin typeface="Arial" panose="020B0604020202020204" pitchFamily="34" charset="0"/>
                <a:cs typeface="Arial" panose="020B0604020202020204" pitchFamily="34" charset="0"/>
              </a:rPr>
              <a:t>rainfall over </a:t>
            </a:r>
            <a:r>
              <a:rPr lang="en-US" altLang="en-US" sz="1200" b="1" dirty="0" smtClean="0">
                <a:solidFill>
                  <a:srgbClr val="FFFF00"/>
                </a:solidFill>
                <a:latin typeface="Arial" panose="020B0604020202020204" pitchFamily="34" charset="0"/>
                <a:cs typeface="Arial" panose="020B0604020202020204" pitchFamily="34" charset="0"/>
              </a:rPr>
              <a:t>southern two thirds of Madagascar: </a:t>
            </a:r>
            <a:r>
              <a:rPr lang="en-US" altLang="en-US" sz="1200" b="1" dirty="0" smtClean="0">
                <a:solidFill>
                  <a:srgbClr val="FFFF00"/>
                </a:solidFill>
                <a:latin typeface="Arial" charset="0"/>
              </a:rPr>
              <a:t> </a:t>
            </a:r>
            <a:r>
              <a:rPr lang="en-US" altLang="en-US" sz="1200" dirty="0">
                <a:solidFill>
                  <a:schemeClr val="bg1"/>
                </a:solidFill>
                <a:latin typeface="Arial" charset="0"/>
              </a:rPr>
              <a:t>A broad area anomalous </a:t>
            </a:r>
            <a:r>
              <a:rPr lang="en-US" altLang="en-US" sz="1200" dirty="0" smtClean="0">
                <a:solidFill>
                  <a:schemeClr val="bg1"/>
                </a:solidFill>
                <a:latin typeface="Arial" charset="0"/>
              </a:rPr>
              <a:t>upper-level 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decrease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43000"/>
            <a:ext cx="8839200" cy="5770875"/>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180" b="1" dirty="0" smtClean="0">
                <a:solidFill>
                  <a:schemeClr val="bg1"/>
                </a:solidFill>
              </a:rPr>
              <a:t>During the </a:t>
            </a:r>
            <a:r>
              <a:rPr lang="en-US" altLang="en-US" sz="1180" b="1" dirty="0">
                <a:solidFill>
                  <a:schemeClr val="bg1"/>
                </a:solidFill>
              </a:rPr>
              <a:t>past 7 days, weekly rainfall totals exceeded 100mm over areas in eastern Tanzania, northern Madagascar, parts of southwestern Kenya, central Uganda, local areas in DRC, parts of northern Angola, Congo, Gabon, southern CAR and southern Cameroon. Rainfall was above-average over most of the equatorial countries including Gabon, Congo, Equatorial Guinea, DRC, southern CAR, much of South Sudan, Tanzania, Uganda, Rwanda, Burundi, local areas in Zambia, parts of northeastern Angola, local areas in South Africa, and northern Madagascar. Rainfall surpluses exceeded 100mm over local areas in Tanzania and </a:t>
            </a:r>
            <a:r>
              <a:rPr lang="en-US" altLang="en-US" sz="1180" b="1" dirty="0" smtClean="0">
                <a:solidFill>
                  <a:schemeClr val="bg1"/>
                </a:solidFill>
              </a:rPr>
              <a:t>Kenya. Rainfall </a:t>
            </a:r>
            <a:r>
              <a:rPr lang="en-US" altLang="en-US" sz="1180" b="1" dirty="0">
                <a:solidFill>
                  <a:schemeClr val="bg1"/>
                </a:solidFill>
              </a:rPr>
              <a:t>was slightly below average over Namibia, Botswana, part of Zimbabwe, southern Mozambique, eastern South Africa. Below-average rainfall was also observed over southern Angola, northeastern Zimbabwe, southern Malawi, northern Mozambique and southern Madagascar. </a:t>
            </a:r>
            <a:endParaRPr lang="en-US" altLang="en-US" sz="1180" b="1" dirty="0" smtClean="0">
              <a:solidFill>
                <a:schemeClr val="bg1"/>
              </a:solidFill>
            </a:endParaRPr>
          </a:p>
          <a:p>
            <a:pPr marL="171450" indent="-171450" algn="just" eaLnBrk="1" hangingPunct="1">
              <a:lnSpc>
                <a:spcPct val="90000"/>
              </a:lnSpc>
              <a:spcBef>
                <a:spcPct val="50000"/>
              </a:spcBef>
              <a:buFontTx/>
              <a:buChar char="•"/>
            </a:pPr>
            <a:r>
              <a:rPr lang="en-US" altLang="en-US" sz="1180" b="1" dirty="0" smtClean="0">
                <a:solidFill>
                  <a:schemeClr val="bg1"/>
                </a:solidFill>
              </a:rPr>
              <a:t>During </a:t>
            </a:r>
            <a:r>
              <a:rPr lang="en-US" altLang="en-US" sz="1180" b="1" dirty="0">
                <a:solidFill>
                  <a:schemeClr val="bg1"/>
                </a:solidFill>
              </a:rPr>
              <a:t>the past 30 days, rainfall totals exceeded 300mm over local areas in Congo, parts of DRC, parts of eastern Angola, from central to southern Tanzania, central Zambia, northern Malawi, northern Madagascar and part of northeastern Mozambique, with rainfall totals in excess of 500mm observed over local areas in central Tanzania and northern Madagascar. Rainfall was above-average over Gabon, Congo, much of DRC, Uganda and western and southern Kenya, Tanzania, Zambia, many parts of eastern Angola, Malawi, much of western, southern and northern Mozambique, central South Africa, Lesotho, and a broad area from central to northern Madagascar. Rainfall surpluses exceeded 200mm over parts of central Tanzania, central Zambia and local areas in DRC and </a:t>
            </a:r>
            <a:r>
              <a:rPr lang="en-US" altLang="en-US" sz="1180" b="1" dirty="0" smtClean="0">
                <a:solidFill>
                  <a:schemeClr val="bg1"/>
                </a:solidFill>
              </a:rPr>
              <a:t>Congo. Rainfall </a:t>
            </a:r>
            <a:r>
              <a:rPr lang="en-US" altLang="en-US" sz="1180" b="1" dirty="0">
                <a:solidFill>
                  <a:schemeClr val="bg1"/>
                </a:solidFill>
              </a:rPr>
              <a:t>was below-average over western Angola, parts of northwestern Namibia, portions of northeastern DRC, parts of eastern Mozambique, local areas in Namibia and eastern South Africa, much of </a:t>
            </a:r>
            <a:r>
              <a:rPr lang="en-US" altLang="en-US" sz="1180" b="1" dirty="0" err="1">
                <a:solidFill>
                  <a:schemeClr val="bg1"/>
                </a:solidFill>
              </a:rPr>
              <a:t>Eswatini</a:t>
            </a:r>
            <a:r>
              <a:rPr lang="en-US" altLang="en-US" sz="1180" b="1" dirty="0">
                <a:solidFill>
                  <a:schemeClr val="bg1"/>
                </a:solidFill>
              </a:rPr>
              <a:t>, and local areas in southern Madagascar. </a:t>
            </a:r>
            <a:endParaRPr lang="en-US" altLang="en-US" sz="1180" b="1" dirty="0" smtClean="0">
              <a:solidFill>
                <a:schemeClr val="bg1"/>
              </a:solidFill>
            </a:endParaRPr>
          </a:p>
          <a:p>
            <a:pPr marL="171450" indent="-171450" algn="just" eaLnBrk="1" hangingPunct="1">
              <a:lnSpc>
                <a:spcPct val="90000"/>
              </a:lnSpc>
              <a:spcBef>
                <a:spcPct val="50000"/>
              </a:spcBef>
              <a:buFontTx/>
              <a:buChar char="•"/>
            </a:pPr>
            <a:r>
              <a:rPr lang="en-US" altLang="en-US" sz="1180" b="1" dirty="0" smtClean="0">
                <a:solidFill>
                  <a:schemeClr val="bg1"/>
                </a:solidFill>
              </a:rPr>
              <a:t>During </a:t>
            </a:r>
            <a:r>
              <a:rPr lang="en-US" altLang="en-US" sz="1180" b="1" dirty="0">
                <a:solidFill>
                  <a:schemeClr val="bg1"/>
                </a:solidFill>
              </a:rPr>
              <a:t>the past 90 days, rainfall totals exceeded 750mm over parts of southern Congo and local areas in DRC, local areas in eastern Angola, central and southern Tanzania, central and eastern Zambia, northern Malawi, northern Mozambique, and central and northern Madagascar. Rainfall above 1500mm were recorded over areas in northern Madagascar. Rainfall was above-average over parts of CAR, South Sudan, much of Congo and DRC, Rwanda, Burundi, Uganda, Kenya, over areas in Ethiopia, local areas in Somalia, much of Tanzania, many parts of Angola, many parts of Zambia, eastern Malawi, western Botswana, central South Africa, central and northern Mozambique, and northern Madagascar. Rainfall surpluses exceeded 500mm over local areas in central Tanzania and northern </a:t>
            </a:r>
            <a:r>
              <a:rPr lang="en-US" altLang="en-US" sz="1180" b="1" dirty="0" smtClean="0">
                <a:solidFill>
                  <a:schemeClr val="bg1"/>
                </a:solidFill>
              </a:rPr>
              <a:t>Madagascar. Many places in the Gulf of Guinea countries including central Cote d’Ivoire and Ghana, western Cameroon, northeastern of DRC, much of Gabon, local areas in Angola, parts of southwestern Zambia, areas in Zimbabwe and northeastern Botswana, western Namibia, local areas in Mozambique, </a:t>
            </a:r>
            <a:r>
              <a:rPr lang="en-US" altLang="en-US" sz="1180" b="1" dirty="0" err="1" smtClean="0">
                <a:solidFill>
                  <a:schemeClr val="bg1"/>
                </a:solidFill>
              </a:rPr>
              <a:t>Eswatini</a:t>
            </a:r>
            <a:r>
              <a:rPr lang="en-US" altLang="en-US" sz="1180" b="1" dirty="0" smtClean="0">
                <a:solidFill>
                  <a:schemeClr val="bg1"/>
                </a:solidFill>
              </a:rPr>
              <a:t> and local areas in eastern South Africa, and  southern Madagascar had below-average rainfall. Rainfall deficits exceeded 300mm over parts of Gabon.</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Week-1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parts of Central Angola and southwestern DRC, southwestern Kenya, most of Tanzania, northern Zambia, northern Malawi and southern South Africa. In contrast, there is an increased chance for below-average rainfall over parts of northern Namibia, parts of western Botswana,  part of northern Mozambique and a broad area form central to southern Madagascar</a:t>
            </a:r>
            <a:r>
              <a:rPr lang="en-US" altLang="en-US" sz="1200" b="1" dirty="0" smtClean="0">
                <a:solidFill>
                  <a:schemeClr val="bg1"/>
                </a:solidFill>
                <a:latin typeface="Arial" panose="020B0604020202020204" pitchFamily="34" charset="0"/>
                <a:cs typeface="Arial" panose="020B0604020202020204" pitchFamily="34" charset="0"/>
              </a:rPr>
              <a:t>.</a:t>
            </a:r>
            <a:endParaRPr lang="en-US" altLang="en-US" sz="12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Weekly </a:t>
            </a:r>
            <a:r>
              <a:rPr lang="en-US" altLang="en-US" sz="1800" b="1" dirty="0">
                <a:solidFill>
                  <a:schemeClr val="bg1"/>
                </a:solidFill>
              </a:rPr>
              <a:t>rainfall </a:t>
            </a:r>
            <a:r>
              <a:rPr lang="en-US" altLang="en-US" sz="1800" b="1" dirty="0" smtClean="0">
                <a:solidFill>
                  <a:schemeClr val="bg1"/>
                </a:solidFill>
              </a:rPr>
              <a:t>surpluses </a:t>
            </a:r>
            <a:r>
              <a:rPr lang="en-US" altLang="en-US" sz="1800" b="1" dirty="0">
                <a:solidFill>
                  <a:schemeClr val="bg1"/>
                </a:solidFill>
              </a:rPr>
              <a:t>exceeded 100mm over </a:t>
            </a:r>
            <a:r>
              <a:rPr lang="en-US" altLang="en-US" sz="1800" b="1" dirty="0" smtClean="0">
                <a:solidFill>
                  <a:schemeClr val="bg1"/>
                </a:solidFill>
              </a:rPr>
              <a:t>local areas in Tanzania</a:t>
            </a:r>
            <a:r>
              <a:rPr lang="en-US" altLang="en-US" sz="1800" b="1" dirty="0">
                <a:solidFill>
                  <a:schemeClr val="bg1"/>
                </a:solidFill>
              </a:rPr>
              <a:t> </a:t>
            </a:r>
            <a:r>
              <a:rPr lang="en-US" altLang="en-US" sz="1800" b="1" dirty="0" smtClean="0">
                <a:solidFill>
                  <a:schemeClr val="bg1"/>
                </a:solidFill>
              </a:rPr>
              <a:t>and Kenya</a:t>
            </a:r>
            <a:r>
              <a:rPr lang="en-US" altLang="en-US" sz="1800" b="1" dirty="0" smtClean="0">
                <a:solidFill>
                  <a:schemeClr val="bg1"/>
                </a:solidFill>
              </a:rPr>
              <a:t>. </a:t>
            </a:r>
            <a:r>
              <a:rPr lang="en-US" altLang="en-US" sz="1800" b="1" dirty="0" smtClean="0">
                <a:solidFill>
                  <a:schemeClr val="bg1"/>
                </a:solidFill>
              </a:rPr>
              <a:t>Rainfall </a:t>
            </a:r>
            <a:r>
              <a:rPr lang="en-US" altLang="en-US" sz="1800" b="1" dirty="0">
                <a:solidFill>
                  <a:schemeClr val="bg1"/>
                </a:solidFill>
              </a:rPr>
              <a:t>was above-average over most of the equatorial countries </a:t>
            </a:r>
            <a:r>
              <a:rPr lang="en-US" altLang="en-US" sz="1800" b="1" dirty="0" smtClean="0">
                <a:solidFill>
                  <a:schemeClr val="bg1"/>
                </a:solidFill>
              </a:rPr>
              <a:t>and below average for many countries in the southern part of the continent except over northern Madagascar.</a:t>
            </a:r>
            <a:endParaRPr lang="en-US" altLang="en-US" sz="1800" b="1" dirty="0">
              <a:solidFill>
                <a:schemeClr val="bg1"/>
              </a:solidFill>
            </a:endParaRPr>
          </a:p>
          <a:p>
            <a:pPr marL="342900" indent="-342900" eaLnBrk="1" hangingPunct="1">
              <a:buFontTx/>
              <a:buChar char="•"/>
              <a:tabLst>
                <a:tab pos="1885950" algn="l"/>
              </a:tabLst>
            </a:pPr>
            <a:endParaRPr lang="en-US" altLang="en-US" sz="1800" b="1" dirty="0" smtClean="0">
              <a:solidFill>
                <a:schemeClr val="bg1"/>
              </a:solidFill>
            </a:endParaRPr>
          </a:p>
          <a:p>
            <a:pPr marL="342900" indent="-342900" eaLnBrk="1" hangingPunct="1">
              <a:buFontTx/>
              <a:buChar char="•"/>
              <a:tabLst>
                <a:tab pos="1885950" algn="l"/>
              </a:tabLst>
            </a:pPr>
            <a:endParaRPr lang="en-US" altLang="en-US" sz="1800" b="1" dirty="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over parts of Central Angola and southwestern DRC, southwestern Kenya, most of Tanzania, northern Zambia, northern Malawi and southern South Africa. In contrast, there is an increased chance for below-average rainfall over parts of northern Namibia, parts of western Botswana,  part of northern Mozambique and a broad area </a:t>
            </a:r>
            <a:r>
              <a:rPr lang="en-US" altLang="en-US" sz="1800" b="1" dirty="0" smtClean="0">
                <a:solidFill>
                  <a:schemeClr val="bg1"/>
                </a:solidFill>
                <a:latin typeface="Arial" panose="020B0604020202020204" pitchFamily="34" charset="0"/>
                <a:cs typeface="Arial" panose="020B0604020202020204" pitchFamily="34" charset="0"/>
              </a:rPr>
              <a:t>from </a:t>
            </a:r>
            <a:r>
              <a:rPr lang="en-US" altLang="en-US" sz="1800" b="1" dirty="0">
                <a:solidFill>
                  <a:schemeClr val="bg1"/>
                </a:solidFill>
                <a:latin typeface="Arial" panose="020B0604020202020204" pitchFamily="34" charset="0"/>
                <a:cs typeface="Arial" panose="020B0604020202020204" pitchFamily="34" charset="0"/>
              </a:rPr>
              <a:t>central to southern Madagascar.</a:t>
            </a:r>
          </a:p>
          <a:p>
            <a:pPr marL="342900" indent="-342900"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6200" y="5181600"/>
            <a:ext cx="8991600" cy="160082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weekly rainfall totals exceeded 100mm over </a:t>
            </a:r>
            <a:r>
              <a:rPr lang="en-US" altLang="en-US" sz="1140" b="1" dirty="0" smtClean="0">
                <a:solidFill>
                  <a:schemeClr val="bg1"/>
                </a:solidFill>
              </a:rPr>
              <a:t>areas in eastern Tanzania</a:t>
            </a:r>
            <a:r>
              <a:rPr lang="en-US" altLang="en-US" sz="1140" b="1" dirty="0" smtClean="0">
                <a:solidFill>
                  <a:schemeClr val="bg1"/>
                </a:solidFill>
              </a:rPr>
              <a:t>, </a:t>
            </a:r>
            <a:r>
              <a:rPr lang="en-US" altLang="en-US" sz="1140" b="1" dirty="0" smtClean="0">
                <a:solidFill>
                  <a:schemeClr val="bg1"/>
                </a:solidFill>
              </a:rPr>
              <a:t>northern </a:t>
            </a:r>
            <a:r>
              <a:rPr lang="en-US" altLang="en-US" sz="1140" b="1" dirty="0" smtClean="0">
                <a:solidFill>
                  <a:schemeClr val="bg1"/>
                </a:solidFill>
              </a:rPr>
              <a:t>Madagascar, parts of </a:t>
            </a:r>
            <a:r>
              <a:rPr lang="en-US" altLang="en-US" sz="1140" b="1" dirty="0" smtClean="0">
                <a:solidFill>
                  <a:schemeClr val="bg1"/>
                </a:solidFill>
              </a:rPr>
              <a:t>southwestern Kenya, central Uganda, local areas in DRC, parts of northern Angola, Congo, Gabon, southern CAR and southern Cameroon. </a:t>
            </a:r>
            <a:r>
              <a:rPr lang="en-US" altLang="en-US" sz="1140" b="1" dirty="0" smtClean="0">
                <a:solidFill>
                  <a:schemeClr val="bg1"/>
                </a:solidFill>
              </a:rPr>
              <a:t>Rainfall was above-average over most of the equatorial countries including </a:t>
            </a:r>
            <a:r>
              <a:rPr lang="en-US" altLang="en-US" sz="1140" b="1" dirty="0" smtClean="0">
                <a:solidFill>
                  <a:schemeClr val="bg1"/>
                </a:solidFill>
              </a:rPr>
              <a:t>Gabon, Congo</a:t>
            </a:r>
            <a:r>
              <a:rPr lang="en-US" altLang="en-US" sz="1140" b="1" dirty="0" smtClean="0">
                <a:solidFill>
                  <a:schemeClr val="bg1"/>
                </a:solidFill>
              </a:rPr>
              <a:t>, Equatorial Guinea, </a:t>
            </a:r>
            <a:r>
              <a:rPr lang="en-US" altLang="en-US" sz="1140" b="1" dirty="0" smtClean="0">
                <a:solidFill>
                  <a:schemeClr val="bg1"/>
                </a:solidFill>
              </a:rPr>
              <a:t>DRC</a:t>
            </a:r>
            <a:r>
              <a:rPr lang="en-US" altLang="en-US" sz="1140" b="1" dirty="0" smtClean="0">
                <a:solidFill>
                  <a:schemeClr val="bg1"/>
                </a:solidFill>
              </a:rPr>
              <a:t>, </a:t>
            </a:r>
            <a:r>
              <a:rPr lang="en-US" altLang="en-US" sz="1140" b="1" dirty="0" smtClean="0">
                <a:solidFill>
                  <a:schemeClr val="bg1"/>
                </a:solidFill>
              </a:rPr>
              <a:t>southern CAR</a:t>
            </a:r>
            <a:r>
              <a:rPr lang="en-US" altLang="en-US" sz="1140" b="1" dirty="0" smtClean="0">
                <a:solidFill>
                  <a:schemeClr val="bg1"/>
                </a:solidFill>
              </a:rPr>
              <a:t>, </a:t>
            </a:r>
            <a:r>
              <a:rPr lang="en-US" altLang="en-US" sz="1140" b="1" dirty="0" smtClean="0">
                <a:solidFill>
                  <a:schemeClr val="bg1"/>
                </a:solidFill>
              </a:rPr>
              <a:t>much of South Sudan, Tanzania, Uganda, Rwanda, Burundi, local areas in </a:t>
            </a:r>
            <a:r>
              <a:rPr lang="en-US" altLang="en-US" sz="1140" b="1" dirty="0" smtClean="0">
                <a:solidFill>
                  <a:schemeClr val="bg1"/>
                </a:solidFill>
              </a:rPr>
              <a:t>Zambia, </a:t>
            </a:r>
            <a:r>
              <a:rPr lang="en-US" altLang="en-US" sz="1140" b="1" dirty="0" smtClean="0">
                <a:solidFill>
                  <a:schemeClr val="bg1"/>
                </a:solidFill>
              </a:rPr>
              <a:t>parts of northeastern </a:t>
            </a:r>
            <a:r>
              <a:rPr lang="en-US" altLang="en-US" sz="1140" b="1" dirty="0" smtClean="0">
                <a:solidFill>
                  <a:schemeClr val="bg1"/>
                </a:solidFill>
              </a:rPr>
              <a:t>Angola, </a:t>
            </a:r>
            <a:r>
              <a:rPr lang="en-US" altLang="en-US" sz="1140" b="1" dirty="0" smtClean="0">
                <a:solidFill>
                  <a:schemeClr val="bg1"/>
                </a:solidFill>
              </a:rPr>
              <a:t>local </a:t>
            </a:r>
            <a:r>
              <a:rPr lang="en-US" altLang="en-US" sz="1140" b="1" dirty="0" smtClean="0">
                <a:solidFill>
                  <a:schemeClr val="bg1"/>
                </a:solidFill>
              </a:rPr>
              <a:t>areas in South </a:t>
            </a:r>
            <a:r>
              <a:rPr lang="en-US" altLang="en-US" sz="1140" b="1" dirty="0" smtClean="0">
                <a:solidFill>
                  <a:schemeClr val="bg1"/>
                </a:solidFill>
              </a:rPr>
              <a:t>Africa, and </a:t>
            </a:r>
            <a:r>
              <a:rPr lang="en-US" altLang="en-US" sz="1140" b="1" dirty="0" smtClean="0">
                <a:solidFill>
                  <a:schemeClr val="bg1"/>
                </a:solidFill>
              </a:rPr>
              <a:t>northern Madagascar. Rainfall surpluses exceeded 100mm </a:t>
            </a:r>
            <a:r>
              <a:rPr lang="en-US" altLang="en-US" sz="1140" b="1" dirty="0">
                <a:solidFill>
                  <a:schemeClr val="bg1"/>
                </a:solidFill>
              </a:rPr>
              <a:t>over </a:t>
            </a:r>
            <a:r>
              <a:rPr lang="en-US" altLang="en-US" sz="1140" b="1" dirty="0" smtClean="0">
                <a:solidFill>
                  <a:schemeClr val="bg1"/>
                </a:solidFill>
              </a:rPr>
              <a:t>local areas in Tanzania and Kenya.</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Rainfall was slightly below average over </a:t>
            </a:r>
            <a:r>
              <a:rPr lang="en-US" altLang="en-US" sz="1140" b="1" dirty="0" smtClean="0">
                <a:solidFill>
                  <a:schemeClr val="bg1"/>
                </a:solidFill>
              </a:rPr>
              <a:t>Namibia, </a:t>
            </a:r>
            <a:r>
              <a:rPr lang="en-US" altLang="en-US" sz="1140" b="1" dirty="0" smtClean="0">
                <a:solidFill>
                  <a:schemeClr val="bg1"/>
                </a:solidFill>
              </a:rPr>
              <a:t>Botswana</a:t>
            </a:r>
            <a:r>
              <a:rPr lang="en-US" altLang="en-US" sz="1140" b="1" dirty="0" smtClean="0">
                <a:solidFill>
                  <a:schemeClr val="bg1"/>
                </a:solidFill>
              </a:rPr>
              <a:t>, part of Zimbabwe, southern Mozambique, eastern South Africa. Below-average </a:t>
            </a:r>
            <a:r>
              <a:rPr lang="en-US" altLang="en-US" sz="1140" b="1" dirty="0" smtClean="0">
                <a:solidFill>
                  <a:schemeClr val="bg1"/>
                </a:solidFill>
              </a:rPr>
              <a:t>rainfall was also observed over </a:t>
            </a:r>
            <a:r>
              <a:rPr lang="en-US" altLang="en-US" sz="1140" b="1" dirty="0" smtClean="0">
                <a:solidFill>
                  <a:schemeClr val="bg1"/>
                </a:solidFill>
              </a:rPr>
              <a:t>southern Angola</a:t>
            </a:r>
            <a:r>
              <a:rPr lang="en-US" altLang="en-US" sz="1140" b="1" dirty="0" smtClean="0">
                <a:solidFill>
                  <a:schemeClr val="bg1"/>
                </a:solidFill>
              </a:rPr>
              <a:t>, </a:t>
            </a:r>
            <a:r>
              <a:rPr lang="en-US" altLang="en-US" sz="1140" b="1" dirty="0" smtClean="0">
                <a:solidFill>
                  <a:schemeClr val="bg1"/>
                </a:solidFill>
              </a:rPr>
              <a:t>northeastern Zimbabwe, </a:t>
            </a:r>
            <a:r>
              <a:rPr lang="en-US" altLang="en-US" sz="1140" b="1" dirty="0" smtClean="0">
                <a:solidFill>
                  <a:schemeClr val="bg1"/>
                </a:solidFill>
              </a:rPr>
              <a:t>southern Malawi, northern Mozambique </a:t>
            </a:r>
            <a:r>
              <a:rPr lang="en-US" altLang="en-US" sz="1140" b="1" dirty="0" smtClean="0">
                <a:solidFill>
                  <a:schemeClr val="bg1"/>
                </a:solidFill>
              </a:rPr>
              <a:t>and </a:t>
            </a:r>
            <a:r>
              <a:rPr lang="en-US" altLang="en-US" sz="1140" b="1" dirty="0" smtClean="0">
                <a:solidFill>
                  <a:schemeClr val="bg1"/>
                </a:solidFill>
              </a:rPr>
              <a:t>southern Madagascar. </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77356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totals exceeded 300mm over local areas in Congo, </a:t>
            </a:r>
            <a:r>
              <a:rPr lang="en-US" altLang="en-US" sz="1150" b="1" dirty="0" smtClean="0">
                <a:solidFill>
                  <a:schemeClr val="bg1"/>
                </a:solidFill>
              </a:rPr>
              <a:t>parts of DRC, parts of eastern Angola</a:t>
            </a:r>
            <a:r>
              <a:rPr lang="en-US" altLang="en-US" sz="1150" b="1" dirty="0" smtClean="0">
                <a:solidFill>
                  <a:schemeClr val="bg1"/>
                </a:solidFill>
              </a:rPr>
              <a:t>, </a:t>
            </a:r>
            <a:r>
              <a:rPr lang="en-US" altLang="en-US" sz="1150" b="1" dirty="0" smtClean="0">
                <a:solidFill>
                  <a:schemeClr val="bg1"/>
                </a:solidFill>
              </a:rPr>
              <a:t>from central to southern Tanzania, central </a:t>
            </a:r>
            <a:r>
              <a:rPr lang="en-US" altLang="en-US" sz="1150" b="1" dirty="0" smtClean="0">
                <a:solidFill>
                  <a:schemeClr val="bg1"/>
                </a:solidFill>
              </a:rPr>
              <a:t>Zambia, northern Malawi, </a:t>
            </a:r>
            <a:r>
              <a:rPr lang="en-US" altLang="en-US" sz="1150" b="1" dirty="0">
                <a:solidFill>
                  <a:schemeClr val="bg1"/>
                </a:solidFill>
              </a:rPr>
              <a:t>northern Madagascar </a:t>
            </a:r>
            <a:r>
              <a:rPr lang="en-US" altLang="en-US" sz="1150" b="1" dirty="0" smtClean="0">
                <a:solidFill>
                  <a:schemeClr val="bg1"/>
                </a:solidFill>
              </a:rPr>
              <a:t>and part of </a:t>
            </a:r>
            <a:r>
              <a:rPr lang="en-US" altLang="en-US" sz="1150" b="1" dirty="0" smtClean="0">
                <a:solidFill>
                  <a:schemeClr val="bg1"/>
                </a:solidFill>
              </a:rPr>
              <a:t>northeastern Mozambique, </a:t>
            </a:r>
            <a:r>
              <a:rPr lang="en-US" altLang="en-US" sz="1150" b="1" dirty="0" smtClean="0">
                <a:solidFill>
                  <a:schemeClr val="bg1"/>
                </a:solidFill>
              </a:rPr>
              <a:t>with rainfall totals in excess of 500mm observed over local areas in </a:t>
            </a:r>
            <a:r>
              <a:rPr lang="en-US" altLang="en-US" sz="1150" b="1" dirty="0">
                <a:solidFill>
                  <a:schemeClr val="bg1"/>
                </a:solidFill>
              </a:rPr>
              <a:t>central </a:t>
            </a:r>
            <a:r>
              <a:rPr lang="en-US" altLang="en-US" sz="1150" b="1" dirty="0" smtClean="0">
                <a:solidFill>
                  <a:schemeClr val="bg1"/>
                </a:solidFill>
              </a:rPr>
              <a:t>Tanzania and northern Madagascar. </a:t>
            </a:r>
            <a:r>
              <a:rPr lang="en-US" altLang="en-US" sz="1150" b="1" dirty="0">
                <a:solidFill>
                  <a:schemeClr val="bg1"/>
                </a:solidFill>
              </a:rPr>
              <a:t>R</a:t>
            </a:r>
            <a:r>
              <a:rPr lang="en-US" altLang="en-US" sz="1150" b="1" dirty="0" smtClean="0">
                <a:solidFill>
                  <a:schemeClr val="bg1"/>
                </a:solidFill>
              </a:rPr>
              <a:t>ainfall </a:t>
            </a:r>
            <a:r>
              <a:rPr lang="en-US" altLang="en-US" sz="1150" b="1" dirty="0">
                <a:solidFill>
                  <a:schemeClr val="bg1"/>
                </a:solidFill>
              </a:rPr>
              <a:t>was above-average </a:t>
            </a:r>
            <a:r>
              <a:rPr lang="en-US" altLang="en-US" sz="1150" b="1" dirty="0" smtClean="0">
                <a:solidFill>
                  <a:schemeClr val="bg1"/>
                </a:solidFill>
              </a:rPr>
              <a:t>over </a:t>
            </a:r>
            <a:r>
              <a:rPr lang="en-US" altLang="en-US" sz="1150" b="1" dirty="0" smtClean="0">
                <a:solidFill>
                  <a:schemeClr val="bg1"/>
                </a:solidFill>
              </a:rPr>
              <a:t>Gabon, </a:t>
            </a:r>
            <a:r>
              <a:rPr lang="en-US" altLang="en-US" sz="1150" b="1" dirty="0" smtClean="0">
                <a:solidFill>
                  <a:schemeClr val="bg1"/>
                </a:solidFill>
              </a:rPr>
              <a:t>Congo</a:t>
            </a:r>
            <a:r>
              <a:rPr lang="en-US" altLang="en-US" sz="1150" b="1" dirty="0" smtClean="0">
                <a:solidFill>
                  <a:schemeClr val="bg1"/>
                </a:solidFill>
              </a:rPr>
              <a:t>, much of </a:t>
            </a:r>
            <a:r>
              <a:rPr lang="en-US" altLang="en-US" sz="1150" b="1" dirty="0" smtClean="0">
                <a:solidFill>
                  <a:schemeClr val="bg1"/>
                </a:solidFill>
              </a:rPr>
              <a:t>DRC, Uganda and western and southern Kenya, Tanzania</a:t>
            </a:r>
            <a:r>
              <a:rPr lang="en-US" altLang="en-US" sz="1150" b="1" dirty="0" smtClean="0">
                <a:solidFill>
                  <a:schemeClr val="bg1"/>
                </a:solidFill>
              </a:rPr>
              <a:t>, </a:t>
            </a:r>
            <a:r>
              <a:rPr lang="en-US" altLang="en-US" sz="1150" b="1" dirty="0" smtClean="0">
                <a:solidFill>
                  <a:schemeClr val="bg1"/>
                </a:solidFill>
              </a:rPr>
              <a:t>Zambia, many </a:t>
            </a:r>
            <a:r>
              <a:rPr lang="en-US" altLang="en-US" sz="1150" b="1" dirty="0" smtClean="0">
                <a:solidFill>
                  <a:schemeClr val="bg1"/>
                </a:solidFill>
              </a:rPr>
              <a:t>parts of </a:t>
            </a:r>
            <a:r>
              <a:rPr lang="en-US" altLang="en-US" sz="1150" b="1" dirty="0" smtClean="0">
                <a:solidFill>
                  <a:schemeClr val="bg1"/>
                </a:solidFill>
              </a:rPr>
              <a:t>eastern Angola, </a:t>
            </a:r>
            <a:r>
              <a:rPr lang="en-US" altLang="en-US" sz="1150" b="1" dirty="0" smtClean="0">
                <a:solidFill>
                  <a:schemeClr val="bg1"/>
                </a:solidFill>
              </a:rPr>
              <a:t>Malawi, </a:t>
            </a:r>
            <a:r>
              <a:rPr lang="en-US" altLang="en-US" sz="1150" b="1" dirty="0" smtClean="0">
                <a:solidFill>
                  <a:schemeClr val="bg1"/>
                </a:solidFill>
              </a:rPr>
              <a:t>much of western, southern and northern Mozambique, central South </a:t>
            </a:r>
            <a:r>
              <a:rPr lang="en-US" altLang="en-US" sz="1150" b="1" dirty="0" smtClean="0">
                <a:solidFill>
                  <a:schemeClr val="bg1"/>
                </a:solidFill>
              </a:rPr>
              <a:t>Africa, Lesotho, and </a:t>
            </a:r>
            <a:r>
              <a:rPr lang="en-US" altLang="en-US" sz="1150" b="1" dirty="0" smtClean="0">
                <a:solidFill>
                  <a:schemeClr val="bg1"/>
                </a:solidFill>
              </a:rPr>
              <a:t>a broad area from central to northern </a:t>
            </a:r>
            <a:r>
              <a:rPr lang="en-US" altLang="en-US" sz="1150" b="1" dirty="0" smtClean="0">
                <a:solidFill>
                  <a:schemeClr val="bg1"/>
                </a:solidFill>
              </a:rPr>
              <a:t>Madagascar</a:t>
            </a:r>
            <a:r>
              <a:rPr lang="en-US" altLang="en-US" sz="1150" b="1" dirty="0" smtClean="0">
                <a:solidFill>
                  <a:schemeClr val="bg1"/>
                </a:solidFill>
              </a:rPr>
              <a:t>. Rainfall surpluses exceeded 200mm over parts of </a:t>
            </a:r>
            <a:r>
              <a:rPr lang="en-US" altLang="en-US" sz="1150" b="1" dirty="0" smtClean="0">
                <a:solidFill>
                  <a:schemeClr val="bg1"/>
                </a:solidFill>
              </a:rPr>
              <a:t>central Tanzania, central Zambia and local areas in DRC and Congo.</a:t>
            </a:r>
            <a:endParaRPr lang="en-US" altLang="en-US" sz="1150" b="1" dirty="0">
              <a:solidFill>
                <a:schemeClr val="bg1"/>
              </a:solidFill>
            </a:endParaRPr>
          </a:p>
          <a:p>
            <a:pPr algn="just" eaLnBrk="1" hangingPunct="1">
              <a:lnSpc>
                <a:spcPct val="90000"/>
              </a:lnSpc>
              <a:spcBef>
                <a:spcPct val="50000"/>
              </a:spcBef>
            </a:pPr>
            <a:r>
              <a:rPr lang="en-US" altLang="en-US" sz="1150" b="1" dirty="0">
                <a:solidFill>
                  <a:schemeClr val="bg1"/>
                </a:solidFill>
              </a:rPr>
              <a:t>Rainfall was below-average over </a:t>
            </a:r>
            <a:r>
              <a:rPr lang="en-US" altLang="en-US" sz="1150" b="1" dirty="0" smtClean="0">
                <a:solidFill>
                  <a:schemeClr val="bg1"/>
                </a:solidFill>
              </a:rPr>
              <a:t>western Angola, </a:t>
            </a:r>
            <a:r>
              <a:rPr lang="en-US" altLang="en-US" sz="1150" b="1" dirty="0">
                <a:solidFill>
                  <a:schemeClr val="bg1"/>
                </a:solidFill>
              </a:rPr>
              <a:t>parts of northwestern </a:t>
            </a:r>
            <a:r>
              <a:rPr lang="en-US" altLang="en-US" sz="1150" b="1" dirty="0" smtClean="0">
                <a:solidFill>
                  <a:schemeClr val="bg1"/>
                </a:solidFill>
              </a:rPr>
              <a:t>Namibia, </a:t>
            </a:r>
            <a:r>
              <a:rPr lang="en-US" altLang="en-US" sz="1150" b="1" dirty="0">
                <a:solidFill>
                  <a:schemeClr val="bg1"/>
                </a:solidFill>
              </a:rPr>
              <a:t>portions </a:t>
            </a:r>
            <a:r>
              <a:rPr lang="en-US" altLang="en-US" sz="1150" b="1" dirty="0" smtClean="0">
                <a:solidFill>
                  <a:schemeClr val="bg1"/>
                </a:solidFill>
              </a:rPr>
              <a:t>of northeastern DRC</a:t>
            </a:r>
            <a:r>
              <a:rPr lang="en-US" altLang="en-US" sz="1150" b="1" dirty="0" smtClean="0">
                <a:solidFill>
                  <a:schemeClr val="bg1"/>
                </a:solidFill>
              </a:rPr>
              <a:t>, parts of eastern Mozambique, local </a:t>
            </a:r>
            <a:r>
              <a:rPr lang="en-US" altLang="en-US" sz="1150" b="1" dirty="0" smtClean="0">
                <a:solidFill>
                  <a:schemeClr val="bg1"/>
                </a:solidFill>
              </a:rPr>
              <a:t>areas in Namibia and </a:t>
            </a:r>
            <a:r>
              <a:rPr lang="en-US" altLang="en-US" sz="1150" b="1" dirty="0">
                <a:solidFill>
                  <a:schemeClr val="bg1"/>
                </a:solidFill>
              </a:rPr>
              <a:t>eastern South </a:t>
            </a:r>
            <a:r>
              <a:rPr lang="en-US" altLang="en-US" sz="1150" b="1" dirty="0" smtClean="0">
                <a:solidFill>
                  <a:schemeClr val="bg1"/>
                </a:solidFill>
              </a:rPr>
              <a:t>Africa, much of </a:t>
            </a:r>
            <a:r>
              <a:rPr lang="en-US" altLang="en-US" sz="1150" b="1" dirty="0" err="1" smtClean="0">
                <a:solidFill>
                  <a:schemeClr val="bg1"/>
                </a:solidFill>
              </a:rPr>
              <a:t>Eswatini</a:t>
            </a:r>
            <a:r>
              <a:rPr lang="en-US" altLang="en-US" sz="1150" b="1" dirty="0" smtClean="0">
                <a:solidFill>
                  <a:schemeClr val="bg1"/>
                </a:solidFill>
              </a:rPr>
              <a:t>, and local areas in southern Madagascar. </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932837"/>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totals exceeded 750mm over parts of southern Congo and </a:t>
            </a:r>
            <a:r>
              <a:rPr lang="en-US" altLang="en-US" sz="1125" b="1" dirty="0" smtClean="0">
                <a:solidFill>
                  <a:schemeClr val="bg1"/>
                </a:solidFill>
              </a:rPr>
              <a:t>local areas in DRC</a:t>
            </a:r>
            <a:r>
              <a:rPr lang="en-US" altLang="en-US" sz="1125" b="1" dirty="0" smtClean="0">
                <a:solidFill>
                  <a:schemeClr val="bg1"/>
                </a:solidFill>
              </a:rPr>
              <a:t>, local areas in eastern Angola, central and southern Tanzania, central and eastern Zambia, northern Malawi, northern Mozambique, and central and northern Madagascar. </a:t>
            </a:r>
            <a:r>
              <a:rPr lang="en-US" altLang="en-US" sz="1125" b="1" dirty="0" smtClean="0">
                <a:solidFill>
                  <a:schemeClr val="bg1"/>
                </a:solidFill>
              </a:rPr>
              <a:t>Rainfall above 1500mm were recorded over areas in northern Madagascar. Rainfall </a:t>
            </a:r>
            <a:r>
              <a:rPr lang="en-US" altLang="en-US" sz="1125" b="1" dirty="0">
                <a:solidFill>
                  <a:schemeClr val="bg1"/>
                </a:solidFill>
              </a:rPr>
              <a:t>was above-average </a:t>
            </a:r>
            <a:r>
              <a:rPr lang="en-US" altLang="en-US" sz="1125" b="1" dirty="0" smtClean="0">
                <a:solidFill>
                  <a:schemeClr val="bg1"/>
                </a:solidFill>
              </a:rPr>
              <a:t>over </a:t>
            </a:r>
            <a:r>
              <a:rPr lang="en-US" altLang="en-US" sz="1125" b="1" dirty="0" smtClean="0">
                <a:solidFill>
                  <a:schemeClr val="bg1"/>
                </a:solidFill>
              </a:rPr>
              <a:t>parts of CAR, South Sudan, much </a:t>
            </a:r>
            <a:r>
              <a:rPr lang="en-US" altLang="en-US" sz="1125" b="1" dirty="0" smtClean="0">
                <a:solidFill>
                  <a:schemeClr val="bg1"/>
                </a:solidFill>
              </a:rPr>
              <a:t>of </a:t>
            </a:r>
            <a:r>
              <a:rPr lang="en-US" altLang="en-US" sz="1125" b="1" dirty="0" smtClean="0">
                <a:solidFill>
                  <a:schemeClr val="bg1"/>
                </a:solidFill>
              </a:rPr>
              <a:t>Congo and DRC, </a:t>
            </a:r>
            <a:r>
              <a:rPr lang="en-US" altLang="en-US" sz="1125" b="1" dirty="0" smtClean="0">
                <a:solidFill>
                  <a:schemeClr val="bg1"/>
                </a:solidFill>
              </a:rPr>
              <a:t>Rwanda, Burundi, </a:t>
            </a:r>
            <a:r>
              <a:rPr lang="en-US" altLang="en-US" sz="1125" b="1" dirty="0">
                <a:solidFill>
                  <a:schemeClr val="bg1"/>
                </a:solidFill>
              </a:rPr>
              <a:t>Uganda, Kenya, </a:t>
            </a:r>
            <a:r>
              <a:rPr lang="en-US" altLang="en-US" sz="1125" b="1" dirty="0" smtClean="0">
                <a:solidFill>
                  <a:schemeClr val="bg1"/>
                </a:solidFill>
              </a:rPr>
              <a:t>over areas in </a:t>
            </a:r>
            <a:r>
              <a:rPr lang="en-US" altLang="en-US" sz="1125" b="1" dirty="0" smtClean="0">
                <a:solidFill>
                  <a:schemeClr val="bg1"/>
                </a:solidFill>
              </a:rPr>
              <a:t>Ethiopia, </a:t>
            </a:r>
            <a:r>
              <a:rPr lang="en-US" altLang="en-US" sz="1125" b="1" dirty="0" smtClean="0">
                <a:solidFill>
                  <a:schemeClr val="bg1"/>
                </a:solidFill>
              </a:rPr>
              <a:t>local areas in Somalia</a:t>
            </a:r>
            <a:r>
              <a:rPr lang="en-US" altLang="en-US" sz="1125" b="1" dirty="0">
                <a:solidFill>
                  <a:schemeClr val="bg1"/>
                </a:solidFill>
              </a:rPr>
              <a:t>, </a:t>
            </a:r>
            <a:r>
              <a:rPr lang="en-US" altLang="en-US" sz="1125" b="1" dirty="0" smtClean="0">
                <a:solidFill>
                  <a:schemeClr val="bg1"/>
                </a:solidFill>
              </a:rPr>
              <a:t>much of Tanzania, many parts of Angola, many parts of </a:t>
            </a:r>
            <a:r>
              <a:rPr lang="en-US" altLang="en-US" sz="1125" b="1" dirty="0" smtClean="0">
                <a:solidFill>
                  <a:schemeClr val="bg1"/>
                </a:solidFill>
              </a:rPr>
              <a:t>Zambia, eastern Malawi, western Botswana</a:t>
            </a:r>
            <a:r>
              <a:rPr lang="en-US" altLang="en-US" sz="1125" b="1" dirty="0" smtClean="0">
                <a:solidFill>
                  <a:schemeClr val="bg1"/>
                </a:solidFill>
              </a:rPr>
              <a:t>, </a:t>
            </a:r>
            <a:r>
              <a:rPr lang="en-US" altLang="en-US" sz="1125" b="1" dirty="0" smtClean="0">
                <a:solidFill>
                  <a:schemeClr val="bg1"/>
                </a:solidFill>
              </a:rPr>
              <a:t>central South </a:t>
            </a:r>
            <a:r>
              <a:rPr lang="en-US" altLang="en-US" sz="1125" b="1" dirty="0" smtClean="0">
                <a:solidFill>
                  <a:schemeClr val="bg1"/>
                </a:solidFill>
              </a:rPr>
              <a:t>Africa, </a:t>
            </a:r>
            <a:r>
              <a:rPr lang="en-US" altLang="en-US" sz="1125" b="1" dirty="0" smtClean="0">
                <a:solidFill>
                  <a:schemeClr val="bg1"/>
                </a:solidFill>
              </a:rPr>
              <a:t>central and northern Mozambique</a:t>
            </a:r>
            <a:r>
              <a:rPr lang="en-US" altLang="en-US" sz="1125" b="1" dirty="0" smtClean="0">
                <a:solidFill>
                  <a:schemeClr val="bg1"/>
                </a:solidFill>
              </a:rPr>
              <a:t>, and northern Madagascar. Rainfall surpluses exceeded 500mm over local areas in </a:t>
            </a:r>
            <a:r>
              <a:rPr lang="en-US" altLang="en-US" sz="1125" b="1" dirty="0" smtClean="0">
                <a:solidFill>
                  <a:schemeClr val="bg1"/>
                </a:solidFill>
              </a:rPr>
              <a:t>central Tanzania </a:t>
            </a:r>
            <a:r>
              <a:rPr lang="en-US" altLang="en-US" sz="1125" b="1" dirty="0" smtClean="0">
                <a:solidFill>
                  <a:schemeClr val="bg1"/>
                </a:solidFill>
              </a:rPr>
              <a:t>and northern Madagascar.</a:t>
            </a:r>
            <a:endParaRPr lang="en-US" altLang="en-US" sz="1125" b="1" dirty="0">
              <a:solidFill>
                <a:schemeClr val="bg1"/>
              </a:solidFill>
            </a:endParaRPr>
          </a:p>
          <a:p>
            <a:pPr algn="just" eaLnBrk="1" hangingPunct="1">
              <a:lnSpc>
                <a:spcPct val="90000"/>
              </a:lnSpc>
              <a:spcBef>
                <a:spcPct val="50000"/>
              </a:spcBef>
            </a:pPr>
            <a:r>
              <a:rPr lang="en-US" altLang="en-US" sz="1125" b="1" dirty="0" smtClean="0">
                <a:solidFill>
                  <a:schemeClr val="bg1"/>
                </a:solidFill>
              </a:rPr>
              <a:t>Many </a:t>
            </a:r>
            <a:r>
              <a:rPr lang="en-US" altLang="en-US" sz="1125" b="1" dirty="0" smtClean="0">
                <a:solidFill>
                  <a:schemeClr val="bg1"/>
                </a:solidFill>
              </a:rPr>
              <a:t>places in the Gulf of Guinea countries including </a:t>
            </a:r>
            <a:r>
              <a:rPr lang="en-US" altLang="en-US" sz="1125" b="1" dirty="0" smtClean="0">
                <a:solidFill>
                  <a:schemeClr val="bg1"/>
                </a:solidFill>
              </a:rPr>
              <a:t>central Cote d’Ivoire and Ghana, western Cameroon, </a:t>
            </a:r>
            <a:r>
              <a:rPr lang="en-US" altLang="en-US" sz="1125" b="1" dirty="0" smtClean="0">
                <a:solidFill>
                  <a:schemeClr val="bg1"/>
                </a:solidFill>
              </a:rPr>
              <a:t>northeastern of DRC</a:t>
            </a:r>
            <a:r>
              <a:rPr lang="en-US" altLang="en-US" sz="1125" b="1" dirty="0" smtClean="0">
                <a:solidFill>
                  <a:schemeClr val="bg1"/>
                </a:solidFill>
              </a:rPr>
              <a:t>, muc</a:t>
            </a:r>
            <a:r>
              <a:rPr lang="en-US" altLang="en-US" sz="1125" b="1" dirty="0" smtClean="0">
                <a:solidFill>
                  <a:schemeClr val="bg1"/>
                </a:solidFill>
              </a:rPr>
              <a:t>h of Gabon, </a:t>
            </a:r>
            <a:r>
              <a:rPr lang="en-US" altLang="en-US" sz="1125" b="1" dirty="0" smtClean="0">
                <a:solidFill>
                  <a:schemeClr val="bg1"/>
                </a:solidFill>
              </a:rPr>
              <a:t>local </a:t>
            </a:r>
            <a:r>
              <a:rPr lang="en-US" altLang="en-US" sz="1125" b="1" dirty="0" smtClean="0">
                <a:solidFill>
                  <a:schemeClr val="bg1"/>
                </a:solidFill>
              </a:rPr>
              <a:t>areas in Angola, parts of southwestern Zambia, areas in Zimbabwe and </a:t>
            </a:r>
            <a:r>
              <a:rPr lang="en-US" altLang="en-US" sz="1125" b="1" dirty="0" smtClean="0">
                <a:solidFill>
                  <a:schemeClr val="bg1"/>
                </a:solidFill>
              </a:rPr>
              <a:t>northeastern Botswana, </a:t>
            </a:r>
            <a:r>
              <a:rPr lang="en-US" altLang="en-US" sz="1125" b="1" dirty="0" smtClean="0">
                <a:solidFill>
                  <a:schemeClr val="bg1"/>
                </a:solidFill>
              </a:rPr>
              <a:t>western </a:t>
            </a:r>
            <a:r>
              <a:rPr lang="en-US" altLang="en-US" sz="1125" b="1" dirty="0" smtClean="0">
                <a:solidFill>
                  <a:schemeClr val="bg1"/>
                </a:solidFill>
              </a:rPr>
              <a:t>Namibia, </a:t>
            </a:r>
            <a:r>
              <a:rPr lang="en-US" altLang="en-US" sz="1125" b="1" dirty="0" smtClean="0">
                <a:solidFill>
                  <a:schemeClr val="bg1"/>
                </a:solidFill>
              </a:rPr>
              <a:t>local areas in Mozambique, </a:t>
            </a:r>
            <a:r>
              <a:rPr lang="en-US" altLang="en-US" sz="1125" b="1" dirty="0" err="1">
                <a:solidFill>
                  <a:schemeClr val="bg1"/>
                </a:solidFill>
              </a:rPr>
              <a:t>Eswatini</a:t>
            </a:r>
            <a:r>
              <a:rPr lang="en-US" altLang="en-US" sz="1125" b="1" dirty="0">
                <a:solidFill>
                  <a:schemeClr val="bg1"/>
                </a:solidFill>
              </a:rPr>
              <a:t> </a:t>
            </a:r>
            <a:r>
              <a:rPr lang="en-US" altLang="en-US" sz="1125" b="1" dirty="0" smtClean="0">
                <a:solidFill>
                  <a:schemeClr val="bg1"/>
                </a:solidFill>
              </a:rPr>
              <a:t>and local areas in eastern South Africa, and  southern Madagascar had below-average rainfall. Rainfall deficits exceeded 300mm over parts of Gabon.</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88468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 </a:t>
            </a:r>
            <a:r>
              <a:rPr lang="en-US" altLang="en-US" sz="1120" b="1" dirty="0" smtClean="0">
                <a:solidFill>
                  <a:schemeClr val="bg1"/>
                </a:solidFill>
                <a:latin typeface="Arial" charset="0"/>
              </a:rPr>
              <a:t>rainfall totals in excess of 1500mm were observed over parts of northern </a:t>
            </a:r>
            <a:r>
              <a:rPr lang="en-US" altLang="en-US" sz="1120" b="1" dirty="0" smtClean="0">
                <a:solidFill>
                  <a:schemeClr val="bg1"/>
                </a:solidFill>
                <a:latin typeface="Arial" charset="0"/>
              </a:rPr>
              <a:t>Madagascar and local areas in southern Congo. </a:t>
            </a:r>
            <a:r>
              <a:rPr lang="en-US" altLang="en-US" sz="1120" b="1" dirty="0" smtClean="0">
                <a:solidFill>
                  <a:schemeClr val="bg1"/>
                </a:solidFill>
                <a:latin typeface="Arial" charset="0"/>
              </a:rPr>
              <a:t>Southern </a:t>
            </a:r>
            <a:r>
              <a:rPr lang="en-US" altLang="en-US" sz="1120" b="1" dirty="0">
                <a:solidFill>
                  <a:schemeClr val="bg1"/>
                </a:solidFill>
                <a:latin typeface="Arial" charset="0"/>
              </a:rPr>
              <a:t>Mauritania, </a:t>
            </a:r>
            <a:r>
              <a:rPr lang="en-US" altLang="en-US" sz="1120" b="1" dirty="0" smtClean="0">
                <a:solidFill>
                  <a:schemeClr val="bg1"/>
                </a:solidFill>
                <a:latin typeface="Arial" charset="0"/>
              </a:rPr>
              <a:t>portions of Senegal</a:t>
            </a:r>
            <a:r>
              <a:rPr lang="en-US" altLang="en-US" sz="1120" b="1" dirty="0">
                <a:solidFill>
                  <a:schemeClr val="bg1"/>
                </a:solidFill>
                <a:latin typeface="Arial" charset="0"/>
              </a:rPr>
              <a:t>, Guinea-Bissau, Guinea, Sierra Leone, </a:t>
            </a:r>
            <a:r>
              <a:rPr lang="en-US" altLang="en-US" sz="1120" b="1" dirty="0" smtClean="0">
                <a:solidFill>
                  <a:schemeClr val="bg1"/>
                </a:solidFill>
                <a:latin typeface="Arial" charset="0"/>
              </a:rPr>
              <a:t>much of southern Mali</a:t>
            </a:r>
            <a:r>
              <a:rPr lang="en-US" altLang="en-US" sz="1120" b="1" dirty="0">
                <a:solidFill>
                  <a:schemeClr val="bg1"/>
                </a:solidFill>
                <a:latin typeface="Arial" charset="0"/>
              </a:rPr>
              <a:t>, Liberia, Cote d’Ivoire, Burkina Faso, Ghana, Togo, Benin, Nigeria, </a:t>
            </a:r>
            <a:r>
              <a:rPr lang="en-US" altLang="en-US" sz="1120" b="1" dirty="0" smtClean="0">
                <a:solidFill>
                  <a:schemeClr val="bg1"/>
                </a:solidFill>
                <a:latin typeface="Arial" charset="0"/>
              </a:rPr>
              <a:t>portions of </a:t>
            </a:r>
            <a:r>
              <a:rPr lang="en-US" altLang="en-US" sz="1120" b="1" dirty="0">
                <a:solidFill>
                  <a:schemeClr val="bg1"/>
                </a:solidFill>
                <a:latin typeface="Arial" charset="0"/>
              </a:rPr>
              <a:t>Cameroon, Niger, Chad, </a:t>
            </a:r>
            <a:r>
              <a:rPr lang="en-US" altLang="en-US" sz="1120" b="1" dirty="0" smtClean="0">
                <a:solidFill>
                  <a:schemeClr val="bg1"/>
                </a:solidFill>
                <a:latin typeface="Arial" charset="0"/>
              </a:rPr>
              <a:t>portions of CAR and DRC</a:t>
            </a:r>
            <a:r>
              <a:rPr lang="en-US" altLang="en-US" sz="1120" b="1" dirty="0">
                <a:solidFill>
                  <a:schemeClr val="bg1"/>
                </a:solidFill>
                <a:latin typeface="Arial" charset="0"/>
              </a:rPr>
              <a:t>, South Sudan, Sudan, Uganda, Eritrea, Ethiopia, Somalia, Kenya, Tanzania, parts of Angola, </a:t>
            </a:r>
            <a:r>
              <a:rPr lang="en-US" altLang="en-US" sz="1120" b="1" dirty="0" smtClean="0">
                <a:solidFill>
                  <a:schemeClr val="bg1"/>
                </a:solidFill>
                <a:latin typeface="Arial" charset="0"/>
              </a:rPr>
              <a:t>parts of northern Namibia, many parts of </a:t>
            </a:r>
            <a:r>
              <a:rPr lang="en-US" altLang="en-US" sz="1120" b="1" dirty="0">
                <a:solidFill>
                  <a:schemeClr val="bg1"/>
                </a:solidFill>
                <a:latin typeface="Arial" charset="0"/>
              </a:rPr>
              <a:t>Zambia, </a:t>
            </a:r>
            <a:r>
              <a:rPr lang="en-US" altLang="en-US" sz="1120" b="1" dirty="0" smtClean="0">
                <a:solidFill>
                  <a:schemeClr val="bg1"/>
                </a:solidFill>
                <a:latin typeface="Arial" charset="0"/>
              </a:rPr>
              <a:t>parts </a:t>
            </a:r>
            <a:r>
              <a:rPr lang="en-US" altLang="en-US" sz="1120" b="1" dirty="0">
                <a:solidFill>
                  <a:schemeClr val="bg1"/>
                </a:solidFill>
                <a:latin typeface="Arial" charset="0"/>
              </a:rPr>
              <a:t>of </a:t>
            </a:r>
            <a:r>
              <a:rPr lang="en-US" altLang="en-US" sz="1120" b="1" dirty="0" smtClean="0">
                <a:solidFill>
                  <a:schemeClr val="bg1"/>
                </a:solidFill>
                <a:latin typeface="Arial" charset="0"/>
              </a:rPr>
              <a:t>Namibia, </a:t>
            </a:r>
            <a:r>
              <a:rPr lang="en-US" altLang="en-US" sz="1120" b="1" dirty="0" smtClean="0">
                <a:solidFill>
                  <a:schemeClr val="bg1"/>
                </a:solidFill>
                <a:latin typeface="Arial" charset="0"/>
              </a:rPr>
              <a:t>Malawi and  South Africa, many parts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Rainfall surpluses exceeded 500mm over parts of southern Nigeria, local areas in Congo, Kenya, Tanzania, and northern Madagascar.</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over </a:t>
            </a:r>
            <a:r>
              <a:rPr lang="en-US" altLang="en-US" sz="1120" b="1" dirty="0" smtClean="0">
                <a:solidFill>
                  <a:schemeClr val="bg1"/>
                </a:solidFill>
                <a:latin typeface="Arial" charset="0"/>
              </a:rPr>
              <a:t>portions of </a:t>
            </a:r>
            <a:r>
              <a:rPr lang="en-US" altLang="en-US" sz="1120" b="1" dirty="0" smtClean="0">
                <a:solidFill>
                  <a:schemeClr val="bg1"/>
                </a:solidFill>
                <a:latin typeface="Arial" charset="0"/>
              </a:rPr>
              <a:t>southern Cameroon</a:t>
            </a:r>
            <a:r>
              <a:rPr lang="en-US" altLang="en-US" sz="1120" b="1" dirty="0" smtClean="0">
                <a:solidFill>
                  <a:schemeClr val="bg1"/>
                </a:solidFill>
                <a:latin typeface="Arial" charset="0"/>
              </a:rPr>
              <a:t>, Equatorial Guinea, Gabon, </a:t>
            </a:r>
            <a:r>
              <a:rPr lang="en-US" altLang="en-US" sz="1120" b="1" dirty="0" smtClean="0">
                <a:solidFill>
                  <a:schemeClr val="bg1"/>
                </a:solidFill>
                <a:latin typeface="Arial" charset="0"/>
              </a:rPr>
              <a:t>local areas in southern </a:t>
            </a:r>
            <a:r>
              <a:rPr lang="en-US" altLang="en-US" sz="1120" b="1" dirty="0" smtClean="0">
                <a:solidFill>
                  <a:schemeClr val="bg1"/>
                </a:solidFill>
                <a:latin typeface="Arial" charset="0"/>
              </a:rPr>
              <a:t>CAR and northeastern DRC, </a:t>
            </a:r>
            <a:r>
              <a:rPr lang="en-US" altLang="en-US" sz="1120" b="1" dirty="0" smtClean="0">
                <a:solidFill>
                  <a:schemeClr val="bg1"/>
                </a:solidFill>
                <a:latin typeface="Arial" charset="0"/>
              </a:rPr>
              <a:t>much areas </a:t>
            </a:r>
            <a:r>
              <a:rPr lang="en-US" altLang="en-US" sz="1120" b="1" dirty="0" smtClean="0">
                <a:solidFill>
                  <a:schemeClr val="bg1"/>
                </a:solidFill>
                <a:latin typeface="Arial" charset="0"/>
              </a:rPr>
              <a:t>in </a:t>
            </a:r>
            <a:r>
              <a:rPr lang="en-US" altLang="en-US" sz="1120" b="1" dirty="0" smtClean="0">
                <a:solidFill>
                  <a:schemeClr val="bg1"/>
                </a:solidFill>
                <a:latin typeface="Arial" charset="0"/>
              </a:rPr>
              <a:t>central Angola</a:t>
            </a:r>
            <a:r>
              <a:rPr lang="en-US" altLang="en-US" sz="1120" b="1" dirty="0" smtClean="0">
                <a:solidFill>
                  <a:schemeClr val="bg1"/>
                </a:solidFill>
                <a:latin typeface="Arial" charset="0"/>
              </a:rPr>
              <a:t>, in </a:t>
            </a:r>
            <a:r>
              <a:rPr lang="en-US" altLang="en-US" sz="1120" b="1" dirty="0" smtClean="0">
                <a:solidFill>
                  <a:schemeClr val="bg1"/>
                </a:solidFill>
                <a:latin typeface="Arial" charset="0"/>
              </a:rPr>
              <a:t>western Namibia</a:t>
            </a:r>
            <a:r>
              <a:rPr lang="en-US" altLang="en-US" sz="1120" b="1" dirty="0" smtClean="0">
                <a:solidFill>
                  <a:schemeClr val="bg1"/>
                </a:solidFill>
                <a:latin typeface="Arial" charset="0"/>
              </a:rPr>
              <a:t>, in southeastern parts of South Africa, western Zambia, in Zimbabwe, and parts of southern Mozambique, western Botswana and southern Madagascar.  Rainfall deficits exceeded 500mm over parts of Gabon </a:t>
            </a:r>
            <a:r>
              <a:rPr lang="en-US" altLang="en-US" sz="1120" b="1" dirty="0">
                <a:solidFill>
                  <a:schemeClr val="bg1"/>
                </a:solidFill>
                <a:latin typeface="Arial" charset="0"/>
              </a:rPr>
              <a:t>and Equatorial </a:t>
            </a:r>
            <a:r>
              <a:rPr lang="en-US" altLang="en-US" sz="1120" b="1" dirty="0" smtClean="0">
                <a:solidFill>
                  <a:schemeClr val="bg1"/>
                </a:solidFill>
                <a:latin typeface="Arial" charset="0"/>
              </a:rPr>
              <a:t>Guinea.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409700" y="533400"/>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05200" y="1925970"/>
            <a:ext cx="1447800" cy="28383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2209800" y="1925970"/>
            <a:ext cx="304800" cy="164896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784830"/>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00" b="1" dirty="0" smtClean="0">
                <a:solidFill>
                  <a:schemeClr val="bg1"/>
                </a:solidFill>
                <a:latin typeface="Arial" charset="0"/>
                <a:cs typeface="+mn-cs"/>
              </a:rPr>
              <a:t>Daily evolution of rainfall over the last 90 days at selected locations shows that continuous moderate to locally heavy rainfall sustained moisture surpluses over portions of Tanzania (top right). </a:t>
            </a:r>
            <a:r>
              <a:rPr lang="en-US" altLang="en-US" sz="1200" b="1" dirty="0" smtClean="0">
                <a:solidFill>
                  <a:schemeClr val="bg1"/>
                </a:solidFill>
                <a:latin typeface="Arial" charset="0"/>
                <a:cs typeface="+mn-cs"/>
              </a:rPr>
              <a:t>Suppress </a:t>
            </a:r>
            <a:r>
              <a:rPr lang="en-US" altLang="en-US" sz="1200" b="1" dirty="0" smtClean="0">
                <a:solidFill>
                  <a:schemeClr val="bg1"/>
                </a:solidFill>
                <a:latin typeface="Arial" charset="0"/>
                <a:cs typeface="+mn-cs"/>
              </a:rPr>
              <a:t>to moderate rainfall also helped to reduce accumulated rainfall deficits over parts of </a:t>
            </a:r>
            <a:r>
              <a:rPr lang="en-US" altLang="en-US" sz="1200" b="1" dirty="0" smtClean="0">
                <a:solidFill>
                  <a:schemeClr val="bg1"/>
                </a:solidFill>
                <a:latin typeface="Arial" charset="0"/>
                <a:cs typeface="+mn-cs"/>
              </a:rPr>
              <a:t>South Africa </a:t>
            </a:r>
            <a:r>
              <a:rPr lang="en-US" altLang="en-US" sz="1200" b="1" dirty="0" smtClean="0">
                <a:solidFill>
                  <a:schemeClr val="bg1"/>
                </a:solidFill>
                <a:latin typeface="Arial" charset="0"/>
                <a:cs typeface="+mn-cs"/>
              </a:rPr>
              <a:t>(bottom right). Seasonal total rainfall remained below-average over parts of southern Gabon (bottom left). </a:t>
            </a:r>
          </a:p>
        </p:txBody>
      </p:sp>
      <p:sp>
        <p:nvSpPr>
          <p:cNvPr id="18441" name="Line 169"/>
          <p:cNvSpPr>
            <a:spLocks noChangeShapeType="1"/>
          </p:cNvSpPr>
          <p:nvPr/>
        </p:nvSpPr>
        <p:spPr bwMode="auto">
          <a:xfrm flipH="1" flipV="1">
            <a:off x="3276600" y="2895600"/>
            <a:ext cx="1457322" cy="679336"/>
          </a:xfrm>
          <a:prstGeom prst="line">
            <a:avLst/>
          </a:prstGeom>
          <a:noFill/>
          <a:ln w="50800">
            <a:solidFill>
              <a:srgbClr val="FF0000"/>
            </a:solidFill>
            <a:round/>
            <a:headEnd/>
            <a:tailEnd type="triangle" w="med" len="med"/>
          </a:ln>
        </p:spPr>
        <p:txBody>
          <a:bodyPr/>
          <a:lstStyle/>
          <a:p>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48200" y="3462528"/>
            <a:ext cx="4105656"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preferRelativeResize="0">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7744" y="3462528"/>
            <a:ext cx="4105656" cy="26318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648200" y="609600"/>
            <a:ext cx="4105656"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Lower-level </a:t>
            </a:r>
            <a:r>
              <a:rPr lang="en-US" altLang="en-US" b="1" dirty="0" smtClean="0">
                <a:solidFill>
                  <a:schemeClr val="bg1"/>
                </a:solidFill>
              </a:rPr>
              <a:t>wind </a:t>
            </a:r>
            <a:r>
              <a:rPr lang="en-US" altLang="en-US" b="1" dirty="0" smtClean="0">
                <a:solidFill>
                  <a:schemeClr val="bg1"/>
                </a:solidFill>
              </a:rPr>
              <a:t>anomalies were </a:t>
            </a:r>
            <a:r>
              <a:rPr lang="en-US" altLang="en-US" b="1" dirty="0" smtClean="0">
                <a:solidFill>
                  <a:schemeClr val="bg1"/>
                </a:solidFill>
              </a:rPr>
              <a:t>westerly </a:t>
            </a:r>
            <a:r>
              <a:rPr lang="en-US" altLang="en-US" b="1" dirty="0" smtClean="0">
                <a:solidFill>
                  <a:schemeClr val="bg1"/>
                </a:solidFill>
              </a:rPr>
              <a:t>across much of DRC and the neighboring areas (left panel</a:t>
            </a:r>
            <a:r>
              <a:rPr lang="en-US" altLang="en-US" b="1" dirty="0" smtClean="0">
                <a:solidFill>
                  <a:schemeClr val="bg1"/>
                </a:solidFill>
              </a:rPr>
              <a:t>). These anomalies combined with warm presence of water over Gulf of </a:t>
            </a:r>
            <a:r>
              <a:rPr lang="en-US" altLang="en-US" b="1" dirty="0" smtClean="0">
                <a:solidFill>
                  <a:schemeClr val="bg1"/>
                </a:solidFill>
              </a:rPr>
              <a:t>Guinea </a:t>
            </a:r>
            <a:r>
              <a:rPr lang="en-US" altLang="en-US" b="1" dirty="0" smtClean="0">
                <a:solidFill>
                  <a:schemeClr val="bg1"/>
                </a:solidFill>
              </a:rPr>
              <a:t>strengthen the moisture advection over central equatorial Africa. </a:t>
            </a:r>
            <a:endParaRPr lang="en-US" altLang="en-US" b="1" dirty="0">
              <a:solidFill>
                <a:schemeClr val="bg1"/>
              </a:solidFill>
            </a:endParaRPr>
          </a:p>
        </p:txBody>
      </p:sp>
      <p:sp>
        <p:nvSpPr>
          <p:cNvPr id="9" name="Oval 8"/>
          <p:cNvSpPr/>
          <p:nvPr/>
        </p:nvSpPr>
        <p:spPr>
          <a:xfrm rot="5400000">
            <a:off x="2229255" y="2829157"/>
            <a:ext cx="758872" cy="1507614"/>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171206</TotalTime>
  <Words>2315</Words>
  <Application>Microsoft Office PowerPoint</Application>
  <PresentationFormat>On-screen Show (4:3)</PresentationFormat>
  <Paragraphs>76</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Pierre-Honore Kamsu-Tamo</cp:lastModifiedBy>
  <cp:revision>8712</cp:revision>
  <cp:lastPrinted>2018-07-09T15:13:07Z</cp:lastPrinted>
  <dcterms:created xsi:type="dcterms:W3CDTF">2001-08-31T10:39:36Z</dcterms:created>
  <dcterms:modified xsi:type="dcterms:W3CDTF">2020-03-09T17:42:28Z</dcterms:modified>
</cp:coreProperties>
</file>