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6847" autoAdjust="0"/>
  </p:normalViewPr>
  <p:slideViewPr>
    <p:cSldViewPr>
      <p:cViewPr varScale="1">
        <p:scale>
          <a:sx n="111" d="100"/>
          <a:sy n="111" d="100"/>
        </p:scale>
        <p:origin x="70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2/3/2020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669"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3 February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1246495"/>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a:t>
            </a:r>
            <a:r>
              <a:rPr lang="en-US" altLang="en-US" sz="1250" b="1" dirty="0" smtClean="0">
                <a:solidFill>
                  <a:schemeClr val="bg1"/>
                </a:solidFill>
              </a:rPr>
              <a:t>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across southern and eastern Angola, parts of southern and eastern DRC, Zambia, Malawi, southeastern Uganda, many parts of Tanzania, Zimbabwe, northern Mozambique, and local areas in South Africa and Madagascar. For week-2 (right panel), there is an increased chance for weekly rainfall totals to exceed 50mm parts of southern and eastern DRC, western Botswana, Zambia, Malawi, southern Tanzania, northern Mozambique, and local areas in South Africa and Madagascar.</a:t>
            </a:r>
          </a:p>
        </p:txBody>
      </p:sp>
      <p:sp>
        <p:nvSpPr>
          <p:cNvPr id="22534" name="TextBox 2"/>
          <p:cNvSpPr txBox="1">
            <a:spLocks noChangeArrowheads="1"/>
          </p:cNvSpPr>
          <p:nvPr/>
        </p:nvSpPr>
        <p:spPr bwMode="auto">
          <a:xfrm>
            <a:off x="607728" y="1524000"/>
            <a:ext cx="3361177" cy="546303"/>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4  – 10 February, 2020</a:t>
            </a:r>
            <a:endParaRPr lang="en-US" altLang="en-US" sz="1400" dirty="0"/>
          </a:p>
          <a:p>
            <a:pPr algn="ctr" eaLnBrk="1" hangingPunct="1"/>
            <a:endParaRPr lang="en-US" altLang="en-US" sz="1400" b="1" dirty="0">
              <a:solidFill>
                <a:srgbClr val="FFFF00"/>
              </a:solidFill>
            </a:endParaRPr>
          </a:p>
        </p:txBody>
      </p:sp>
      <p:sp>
        <p:nvSpPr>
          <p:cNvPr id="22535" name="TextBox 10"/>
          <p:cNvSpPr txBox="1">
            <a:spLocks noChangeArrowheads="1"/>
          </p:cNvSpPr>
          <p:nvPr/>
        </p:nvSpPr>
        <p:spPr bwMode="auto">
          <a:xfrm>
            <a:off x="4747991" y="1524000"/>
            <a:ext cx="3783408"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11  – 17 February, 2020</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4 -  10 </a:t>
            </a:r>
            <a:r>
              <a:rPr lang="en-US" altLang="en-US" b="1" dirty="0">
                <a:solidFill>
                  <a:srgbClr val="FFFF00"/>
                </a:solidFill>
              </a:rPr>
              <a:t>February, 2020</a:t>
            </a:r>
            <a:endParaRPr lang="nl-NL" altLang="en-US" b="1" dirty="0">
              <a:solidFill>
                <a:srgbClr val="FFFF00"/>
              </a:solidFill>
            </a:endParaRPr>
          </a:p>
        </p:txBody>
      </p:sp>
      <p:sp>
        <p:nvSpPr>
          <p:cNvPr id="11" name="Text Box 8"/>
          <p:cNvSpPr txBox="1">
            <a:spLocks noChangeArrowheads="1"/>
          </p:cNvSpPr>
          <p:nvPr/>
        </p:nvSpPr>
        <p:spPr bwMode="auto">
          <a:xfrm>
            <a:off x="3581400" y="1604695"/>
            <a:ext cx="5349875" cy="426270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below-average rainfall over </a:t>
            </a:r>
            <a:r>
              <a:rPr lang="en-US" altLang="en-US" sz="1150" b="1" dirty="0" smtClean="0">
                <a:solidFill>
                  <a:srgbClr val="FFFF00"/>
                </a:solidFill>
                <a:latin typeface="Arial" charset="0"/>
              </a:rPr>
              <a:t> much of Congo and northern DRC: </a:t>
            </a:r>
            <a:r>
              <a:rPr lang="en-US" altLang="en-US" sz="1150" dirty="0">
                <a:solidFill>
                  <a:schemeClr val="bg1"/>
                </a:solidFill>
                <a:latin typeface="Arial" charset="0"/>
              </a:rPr>
              <a:t>An area of anomalous lower-level divergence and upper-level convergence is expected to suppress rainfall in the </a:t>
            </a:r>
            <a:r>
              <a:rPr lang="en-US" altLang="en-US" sz="1150" dirty="0" smtClean="0">
                <a:solidFill>
                  <a:schemeClr val="bg1"/>
                </a:solidFill>
                <a:latin typeface="Arial" charset="0"/>
              </a:rPr>
              <a:t>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t>
            </a:r>
            <a:r>
              <a:rPr lang="en-US" altLang="en-US" sz="1200" b="1" dirty="0" smtClean="0">
                <a:solidFill>
                  <a:srgbClr val="FFFF00"/>
                </a:solidFill>
                <a:latin typeface="Arial" charset="0"/>
              </a:rPr>
              <a:t>parts </a:t>
            </a:r>
            <a:r>
              <a:rPr lang="en-US" altLang="en-US" sz="1200" b="1" dirty="0">
                <a:solidFill>
                  <a:srgbClr val="FFFF00"/>
                </a:solidFill>
                <a:latin typeface="Arial" charset="0"/>
              </a:rPr>
              <a:t>of </a:t>
            </a:r>
            <a:r>
              <a:rPr lang="en-US" altLang="en-US" sz="1200" b="1" dirty="0" smtClean="0">
                <a:solidFill>
                  <a:srgbClr val="FFFF00"/>
                </a:solidFill>
                <a:latin typeface="Arial" charset="0"/>
              </a:rPr>
              <a:t>Angola: </a:t>
            </a:r>
            <a:r>
              <a:rPr lang="en-US" altLang="en-US" sz="1200" dirty="0">
                <a:solidFill>
                  <a:schemeClr val="bg1"/>
                </a:solidFill>
                <a:latin typeface="Arial" charset="0"/>
              </a:rPr>
              <a:t>An area of anomalous lower-level convergence and upper-level divergence is expected to enhance rainfall in the </a:t>
            </a:r>
            <a:r>
              <a:rPr lang="en-US" altLang="en-US" sz="1200" dirty="0" smtClean="0">
                <a:solidFill>
                  <a:schemeClr val="bg1"/>
                </a:solidFill>
                <a:latin typeface="Arial" charset="0"/>
              </a:rPr>
              <a:t>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a:t>
            </a:r>
            <a:r>
              <a:rPr lang="en-US" altLang="en-US" sz="1100" b="1" dirty="0" smtClean="0">
                <a:solidFill>
                  <a:srgbClr val="FFFF00"/>
                </a:solidFill>
                <a:latin typeface="Arial" charset="0"/>
              </a:rPr>
              <a:t>northeastern </a:t>
            </a:r>
            <a:r>
              <a:rPr lang="en-US" altLang="en-US" sz="1100" b="1" dirty="0">
                <a:solidFill>
                  <a:srgbClr val="FFFF00"/>
                </a:solidFill>
                <a:latin typeface="Arial" charset="0"/>
              </a:rPr>
              <a:t>Zambia</a:t>
            </a:r>
            <a:r>
              <a:rPr lang="en-US" altLang="en-US" sz="1100" b="1" dirty="0" smtClean="0">
                <a:solidFill>
                  <a:srgbClr val="FFFF00"/>
                </a:solidFill>
                <a:latin typeface="Arial" charset="0"/>
              </a:rPr>
              <a:t>, Malawi</a:t>
            </a:r>
            <a:r>
              <a:rPr lang="en-US" altLang="en-US" sz="1100" b="1" dirty="0">
                <a:solidFill>
                  <a:srgbClr val="FFFF00"/>
                </a:solidFill>
                <a:latin typeface="Arial" charset="0"/>
              </a:rPr>
              <a:t>, Tanzania, </a:t>
            </a:r>
            <a:r>
              <a:rPr lang="en-US" altLang="en-US" sz="1100" b="1" dirty="0" smtClean="0">
                <a:solidFill>
                  <a:srgbClr val="FFFF00"/>
                </a:solidFill>
                <a:latin typeface="Arial" charset="0"/>
              </a:rPr>
              <a:t>and far </a:t>
            </a:r>
            <a:r>
              <a:rPr lang="en-US" altLang="en-US" sz="1100" b="1" dirty="0">
                <a:solidFill>
                  <a:srgbClr val="FFFF00"/>
                </a:solidFill>
                <a:latin typeface="Arial" charset="0"/>
              </a:rPr>
              <a:t>northern Mozambique: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over eastern South Africa, Lesotho and </a:t>
            </a:r>
            <a:r>
              <a:rPr lang="en-US" altLang="en-US" sz="1100" b="1" dirty="0" err="1">
                <a:solidFill>
                  <a:srgbClr val="FFFF00"/>
                </a:solidFill>
                <a:latin typeface="Arial" charset="0"/>
              </a:rPr>
              <a:t>Eswatini</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a:t>
            </a:r>
            <a:r>
              <a:rPr lang="en-US" altLang="en-US" sz="1100" b="1" dirty="0" smtClean="0">
                <a:solidFill>
                  <a:srgbClr val="FFFF00"/>
                </a:solidFill>
                <a:latin typeface="Arial" charset="0"/>
              </a:rPr>
              <a:t>much of </a:t>
            </a:r>
            <a:r>
              <a:rPr lang="en-US" altLang="en-US" sz="1100" b="1" dirty="0">
                <a:solidFill>
                  <a:srgbClr val="FFFF00"/>
                </a:solidFill>
                <a:latin typeface="Arial" charset="0"/>
              </a:rPr>
              <a:t>Madagascar: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11 -  17 February, 2020</a:t>
            </a:r>
            <a:endParaRPr lang="nl-NL" altLang="en-US" b="1" dirty="0">
              <a:solidFill>
                <a:srgbClr val="FFFF00"/>
              </a:solidFill>
            </a:endParaRPr>
          </a:p>
        </p:txBody>
      </p:sp>
      <p:sp>
        <p:nvSpPr>
          <p:cNvPr id="10" name="Text Box 8"/>
          <p:cNvSpPr txBox="1">
            <a:spLocks noChangeArrowheads="1"/>
          </p:cNvSpPr>
          <p:nvPr/>
        </p:nvSpPr>
        <p:spPr bwMode="auto">
          <a:xfrm>
            <a:off x="3581400" y="1604695"/>
            <a:ext cx="5349875" cy="377795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below-average rainfall over </a:t>
            </a:r>
            <a:r>
              <a:rPr lang="en-US" altLang="en-US" sz="1150" b="1" dirty="0" smtClean="0">
                <a:solidFill>
                  <a:srgbClr val="FFFF00"/>
                </a:solidFill>
                <a:latin typeface="Arial" charset="0"/>
              </a:rPr>
              <a:t>southern Cameroon, Equatorial Guinea, northern Gabon, northern Congo and northern DRC: </a:t>
            </a:r>
            <a:r>
              <a:rPr lang="en-US" altLang="en-US" sz="1150" dirty="0">
                <a:solidFill>
                  <a:schemeClr val="bg1"/>
                </a:solidFill>
                <a:latin typeface="Arial" charset="0"/>
              </a:rPr>
              <a:t>An area of anomalous lower-level divergence and upper-level convergence is expected to suppress rainfall in the </a:t>
            </a:r>
            <a:r>
              <a:rPr lang="en-US" altLang="en-US" sz="1150" dirty="0" smtClean="0">
                <a:solidFill>
                  <a:schemeClr val="bg1"/>
                </a:solidFill>
                <a:latin typeface="Arial" charset="0"/>
              </a:rPr>
              <a:t>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above-average </a:t>
            </a:r>
            <a:r>
              <a:rPr lang="en-US" altLang="en-US" sz="1200" b="1" dirty="0">
                <a:solidFill>
                  <a:srgbClr val="FFFF00"/>
                </a:solidFill>
                <a:latin typeface="Arial" charset="0"/>
              </a:rPr>
              <a:t>rainfall over </a:t>
            </a:r>
            <a:r>
              <a:rPr lang="en-US" altLang="en-US" sz="1200" b="1" dirty="0" smtClean="0">
                <a:solidFill>
                  <a:srgbClr val="FFFF00"/>
                </a:solidFill>
                <a:latin typeface="Arial" charset="0"/>
              </a:rPr>
              <a:t>parts of southern DRC, northern and eastern Zambia, Malawi, southern Tanzania and northern Mozambique: </a:t>
            </a:r>
            <a:r>
              <a:rPr lang="en-US" altLang="en-US" sz="1200" dirty="0">
                <a:solidFill>
                  <a:schemeClr val="bg1"/>
                </a:solidFill>
                <a:latin typeface="Arial" charset="0"/>
              </a:rPr>
              <a:t>An area of anomalous lower-level convergence and upper-level divergence is expected to enhance rainfall in the </a:t>
            </a:r>
            <a:r>
              <a:rPr lang="en-US" altLang="en-US" sz="1200" dirty="0" smtClean="0">
                <a:solidFill>
                  <a:schemeClr val="bg1"/>
                </a:solidFill>
                <a:latin typeface="Arial" charset="0"/>
              </a:rPr>
              <a:t>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over </a:t>
            </a:r>
            <a:r>
              <a:rPr lang="en-US" altLang="en-US" sz="1100" b="1" dirty="0" smtClean="0">
                <a:solidFill>
                  <a:srgbClr val="FFFF00"/>
                </a:solidFill>
                <a:latin typeface="Arial" charset="0"/>
              </a:rPr>
              <a:t>Botswana, eastern South Africa, Lesotho and </a:t>
            </a:r>
            <a:r>
              <a:rPr lang="en-US" altLang="en-US" sz="1100" b="1" dirty="0" err="1" smtClean="0">
                <a:solidFill>
                  <a:srgbClr val="FFFF00"/>
                </a:solidFill>
                <a:latin typeface="Arial" charset="0"/>
              </a:rPr>
              <a:t>Eswatini</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a:t>
            </a:r>
            <a:r>
              <a:rPr lang="en-US" altLang="en-US" sz="1100" b="1" dirty="0" smtClean="0">
                <a:solidFill>
                  <a:srgbClr val="FFFF00"/>
                </a:solidFill>
                <a:latin typeface="Arial" charset="0"/>
              </a:rPr>
              <a:t>much of </a:t>
            </a:r>
            <a:r>
              <a:rPr lang="en-US" altLang="en-US" sz="1100" b="1" dirty="0">
                <a:solidFill>
                  <a:srgbClr val="FFFF00"/>
                </a:solidFill>
                <a:latin typeface="Arial" charset="0"/>
              </a:rPr>
              <a:t>Madagascar: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divergence and upper-level convergence is expected to suppress 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Moderate</a:t>
            </a:r>
            <a:r>
              <a:rPr lang="en-US" altLang="en-US" sz="1100" dirty="0">
                <a:solidFill>
                  <a:schemeClr val="bg1"/>
                </a:solidFill>
                <a:latin typeface="Arial"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5613845"/>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weekly rainfall totals exceeded 100mm over southwestern Angola, parts of Tanzania, local areas in northern Mozambique, northern Malawi and northern Madagascar, and northwestern Madagascar. Rainfall was above-average over local areas in Congo, parts of Angola, local areas in southern DRC and eastern Zambia, Uganda, Kenya, southwestern Ethiopia, Tanzania, and parts of northern Mozambique and northern Madagascar. Weekly rainfall surpluses exceeded 100mm over local areas in Angola and Tanzania</a:t>
            </a:r>
            <a:r>
              <a:rPr lang="en-US" altLang="en-US" sz="1200" b="1" dirty="0" smtClean="0">
                <a:solidFill>
                  <a:schemeClr val="bg1"/>
                </a:solidFill>
              </a:rPr>
              <a:t>. Parts </a:t>
            </a:r>
            <a:r>
              <a:rPr lang="en-US" altLang="en-US" sz="1200" b="1" dirty="0">
                <a:solidFill>
                  <a:schemeClr val="bg1"/>
                </a:solidFill>
              </a:rPr>
              <a:t>of DRC, eastern and southeastern Angola, Namibia, southern Zambia, Botswana, South Africa, Zimbabwe, southern Mozambique and much of Madagascar had below-average rainfall. Rainfall deficits exceeded 100mm over local areas in southern Zambia, northern Zimbabwe and western Mozambique, and many parts of Madagascar.</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totals exceeded 300mm over local areas in Angola and DRC, eastern Zambia, Malawi, central and southern Tanzania, central and northern Mozambique and northern Madagascar, with rainfall totals in excess of 750mm observed over northwestern Madagascar. Rainfall was above-average over southern Congo, southern DRC,  local areas in southwestern Ethiopia, Uganda, Kenya, Tanzania, many parts of Angola, parts of Zambia, Malawi, central and northern Mozambique, parts of South Africa, and northern Madagascar. Rainfall surpluses exceeded 300mm over northwestern Madagascar</a:t>
            </a:r>
            <a:r>
              <a:rPr lang="en-US" altLang="en-US" sz="1200" b="1" dirty="0" smtClean="0">
                <a:solidFill>
                  <a:schemeClr val="bg1"/>
                </a:solidFill>
              </a:rPr>
              <a:t>. Equatorial </a:t>
            </a:r>
            <a:r>
              <a:rPr lang="en-US" altLang="en-US" sz="1200" b="1" dirty="0">
                <a:solidFill>
                  <a:schemeClr val="bg1"/>
                </a:solidFill>
              </a:rPr>
              <a:t>Guinea, Gabon, northern Congo, central and northern DRC,  parts of eastern and southern Angola, western Zambia, Zimbabwe, Namibia, local areas in Botswana and South Africa, parts of southern Mozambique and southern Madagascar had below-average rainfall. Rainfall deficits exceeded 200mm parts of southern Madagascar.</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rainfall totals exceeded 750mm over parts of southern Congo, local areas in southern DRC, and Tanzania, and central and northern Madagascar. Rainfall was above-average over western Guinea, much of Sierra Leone, local areas in Liberia and Cote d’Ivoire, parts of southern Ghana, Nigeria, Congo, parts of western and southern DRC, South Sudan, Rwanda, Burundi, Uganda, Ethiopia, Kenya, Somalia, Tanzania, southwestern Angola, eastern Zambia, parts of Botswana, Malawi, northern South Africa, northern Mozambique, and central and northern Madagascar. Rainfall surpluses exceeded 500mm over northern Madagascar</a:t>
            </a:r>
            <a:r>
              <a:rPr lang="en-US" altLang="en-US" sz="1200" b="1" dirty="0" smtClean="0">
                <a:solidFill>
                  <a:schemeClr val="bg1"/>
                </a:solidFill>
              </a:rPr>
              <a:t>. Many </a:t>
            </a:r>
            <a:r>
              <a:rPr lang="en-US" altLang="en-US" sz="1200" b="1" dirty="0">
                <a:solidFill>
                  <a:schemeClr val="bg1"/>
                </a:solidFill>
              </a:rPr>
              <a:t>parts of Guinea, eastern Liberia, Cote d’Ivoire, Ghana, Togo, Benin, Cameroon, Equatorial Guinea, Gabon, CAR, many parts of DRC and Angola, western Zambia, Zimbabwe, Namibia, parts of Botswana, southern Mozambique, and parts of southern Madagascar and South Africa had below-average rainfall. Rainfall deficits exceeded 300mm over parts of Equatorial Guinea and Gabon.</a:t>
            </a:r>
          </a:p>
          <a:p>
            <a:pPr marL="171450" indent="-171450" algn="just"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parts of Angola, southern DRC, portions of northern and eastern Zambia, Tanzania, Malawi, eastern South Africa, Lesotho and </a:t>
            </a:r>
            <a:r>
              <a:rPr lang="en-US" altLang="en-US" sz="1200" b="1" smtClean="0">
                <a:solidFill>
                  <a:schemeClr val="bg1"/>
                </a:solidFill>
              </a:rPr>
              <a:t>Eswatini</a:t>
            </a:r>
            <a:r>
              <a:rPr lang="en-US" altLang="en-US" sz="1200" b="1" dirty="0">
                <a:solidFill>
                  <a:schemeClr val="bg1"/>
                </a:solidFill>
              </a:rPr>
              <a:t>. In contrast, there is an increased chance for below-average rainfall over Congo, northern DRC, and central and southern Madagascar.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Another week of moderate to locally heavy rainfall sustained moisture surpluses over East Africa.</a:t>
            </a:r>
          </a:p>
          <a:p>
            <a:pPr marL="342900" indent="-342900" eaLnBrk="1" hangingPunct="1">
              <a:buFontTx/>
              <a:buChar char="•"/>
              <a:tabLst>
                <a:tab pos="1885950" algn="l"/>
              </a:tabLst>
            </a:pPr>
            <a:endParaRPr lang="en-US" altLang="en-US" sz="1800" b="1" dirty="0">
              <a:solidFill>
                <a:schemeClr val="bg1"/>
              </a:solidFill>
            </a:endParaRPr>
          </a:p>
          <a:p>
            <a:pPr marL="342900" indent="-342900" eaLnBrk="1" hangingPunct="1">
              <a:buFontTx/>
              <a:buChar char="•"/>
              <a:tabLst>
                <a:tab pos="1885950" algn="l"/>
              </a:tabLst>
            </a:pPr>
            <a:r>
              <a:rPr lang="en-US" altLang="en-US" sz="1800" b="1" dirty="0" smtClean="0">
                <a:solidFill>
                  <a:schemeClr val="bg1"/>
                </a:solidFill>
              </a:rPr>
              <a:t>Rainfall was below-average over many places in Southern Africa, including Madagascar.</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above-average rainfall over  parts of Angola, southern DRC, </a:t>
            </a:r>
            <a:r>
              <a:rPr lang="en-US" altLang="en-US" sz="1800" b="1" dirty="0" smtClean="0">
                <a:solidFill>
                  <a:schemeClr val="bg1"/>
                </a:solidFill>
              </a:rPr>
              <a:t>portions </a:t>
            </a:r>
            <a:r>
              <a:rPr lang="en-US" altLang="en-US" sz="1800" b="1" dirty="0">
                <a:solidFill>
                  <a:schemeClr val="bg1"/>
                </a:solidFill>
              </a:rPr>
              <a:t>of northern and eastern Zambia, </a:t>
            </a:r>
            <a:r>
              <a:rPr lang="en-US" altLang="en-US" sz="1800" b="1" dirty="0" smtClean="0">
                <a:solidFill>
                  <a:schemeClr val="bg1"/>
                </a:solidFill>
              </a:rPr>
              <a:t>Tanzania, Malawi, eastern South Africa, Lesotho and </a:t>
            </a:r>
            <a:r>
              <a:rPr lang="en-US" altLang="en-US" sz="1800" b="1" dirty="0" err="1" smtClean="0">
                <a:solidFill>
                  <a:schemeClr val="bg1"/>
                </a:solidFill>
              </a:rPr>
              <a:t>Eswatini</a:t>
            </a:r>
            <a:r>
              <a:rPr lang="en-US" altLang="en-US" sz="1800" b="1" dirty="0" smtClean="0">
                <a:solidFill>
                  <a:schemeClr val="bg1"/>
                </a:solidFill>
              </a:rPr>
              <a:t>. In contrast, there is an increased chance for below-average rainfall </a:t>
            </a:r>
            <a:r>
              <a:rPr lang="en-US" altLang="en-US" sz="1800" b="1" dirty="0">
                <a:solidFill>
                  <a:schemeClr val="bg1"/>
                </a:solidFill>
              </a:rPr>
              <a:t>over </a:t>
            </a:r>
            <a:r>
              <a:rPr lang="en-US" altLang="en-US" sz="1800" b="1" dirty="0" smtClean="0">
                <a:solidFill>
                  <a:schemeClr val="bg1"/>
                </a:solidFill>
              </a:rPr>
              <a:t>Congo, northern DRC, and central and southern Madagascar.</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s://www.cpc.ncep.noaa.gov/products/international/africa_arc/africa_arc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cpc.ncep.noaa.gov/products/international/africa_arc/africa_arc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228600" y="5257800"/>
            <a:ext cx="8839200" cy="1455014"/>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smtClean="0">
                <a:solidFill>
                  <a:schemeClr val="bg1"/>
                </a:solidFill>
              </a:rPr>
              <a:t>During </a:t>
            </a:r>
            <a:r>
              <a:rPr lang="en-US" altLang="en-US" sz="1150" b="1" dirty="0">
                <a:solidFill>
                  <a:schemeClr val="bg1"/>
                </a:solidFill>
              </a:rPr>
              <a:t>the past 7 </a:t>
            </a:r>
            <a:r>
              <a:rPr lang="en-US" altLang="en-US" sz="1150" b="1" dirty="0" smtClean="0">
                <a:solidFill>
                  <a:schemeClr val="bg1"/>
                </a:solidFill>
              </a:rPr>
              <a:t>days, weekly rainfall totals exceeded 100mm over southwestern Angola, parts of Tanzania, local areas in northern Mozambique, northern Malawi and northern Madagascar, and northwestern Madagascar. Rainfall was above-average over local areas in Congo, parts of Angola, local areas in southern DRC and eastern Zambia, Uganda, Kenya, southwestern Ethiopia, Tanzania, and parts of northern Mozambique and northern Madagascar. Weekly rainfall surpluses exceeded 100mm over local areas in Angola and Tanzania.</a:t>
            </a:r>
          </a:p>
          <a:p>
            <a:pPr algn="just" eaLnBrk="1" hangingPunct="1">
              <a:lnSpc>
                <a:spcPct val="90000"/>
              </a:lnSpc>
              <a:spcBef>
                <a:spcPct val="50000"/>
              </a:spcBef>
            </a:pPr>
            <a:r>
              <a:rPr lang="en-US" altLang="en-US" sz="1150" b="1" dirty="0" smtClean="0">
                <a:solidFill>
                  <a:schemeClr val="bg1"/>
                </a:solidFill>
              </a:rPr>
              <a:t>Parts of DRC, eastern and southeastern Angola, Namibia, southern Zambia, Botswana, South Africa, Zimbabwe, southern Mozambique and much of Madagascar had below-average rainfall. Rainfall deficits exceeded 100mm over local areas in southern Zambia, northern Zimbabwe and western Mozambique, and many parts of Madagascar.</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https://www.cpc.ncep.noaa.gov/products/international/africa_arc/africa_arc_3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cpc.ncep.noaa.gov/products/international/africa_arc/africa_arc_3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614288"/>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totals exceeded 300mm over local areas in Angola and DRC, eastern Zambia, Malawi, central and southern Tanzania, central and northern Mozambique and northern Madagascar, with rainfall totals in excess of 750mm observed over northwestern Madagascar. </a:t>
            </a:r>
            <a:r>
              <a:rPr lang="en-US" altLang="en-US" sz="1150" b="1" dirty="0">
                <a:solidFill>
                  <a:schemeClr val="bg1"/>
                </a:solidFill>
              </a:rPr>
              <a:t>R</a:t>
            </a:r>
            <a:r>
              <a:rPr lang="en-US" altLang="en-US" sz="1150" b="1" dirty="0" smtClean="0">
                <a:solidFill>
                  <a:schemeClr val="bg1"/>
                </a:solidFill>
              </a:rPr>
              <a:t>ainfall </a:t>
            </a:r>
            <a:r>
              <a:rPr lang="en-US" altLang="en-US" sz="1150" b="1" dirty="0">
                <a:solidFill>
                  <a:schemeClr val="bg1"/>
                </a:solidFill>
              </a:rPr>
              <a:t>was above-average </a:t>
            </a:r>
            <a:r>
              <a:rPr lang="en-US" altLang="en-US" sz="1150" b="1" dirty="0" smtClean="0">
                <a:solidFill>
                  <a:schemeClr val="bg1"/>
                </a:solidFill>
              </a:rPr>
              <a:t>over southern Congo</a:t>
            </a:r>
            <a:r>
              <a:rPr lang="en-US" altLang="en-US" sz="1150" b="1" dirty="0">
                <a:solidFill>
                  <a:schemeClr val="bg1"/>
                </a:solidFill>
              </a:rPr>
              <a:t>, </a:t>
            </a:r>
            <a:r>
              <a:rPr lang="en-US" altLang="en-US" sz="1150" b="1" dirty="0" smtClean="0">
                <a:solidFill>
                  <a:schemeClr val="bg1"/>
                </a:solidFill>
              </a:rPr>
              <a:t>southern DRC,  local areas in southwestern Ethiopia, Uganda, Kenya, Tanzania</a:t>
            </a:r>
            <a:r>
              <a:rPr lang="en-US" altLang="en-US" sz="1150" b="1" dirty="0">
                <a:solidFill>
                  <a:schemeClr val="bg1"/>
                </a:solidFill>
              </a:rPr>
              <a:t>, </a:t>
            </a:r>
            <a:r>
              <a:rPr lang="en-US" altLang="en-US" sz="1150" b="1" dirty="0" smtClean="0">
                <a:solidFill>
                  <a:schemeClr val="bg1"/>
                </a:solidFill>
              </a:rPr>
              <a:t>many parts of Angola, parts of Zambia, Malawi, central and northern Mozambique, parts of South Africa, and northern Madagascar. Rainfall surpluses exceeded 300mm over northwestern Madagascar.</a:t>
            </a:r>
            <a:endParaRPr lang="en-US" altLang="en-US" sz="1150" b="1" dirty="0">
              <a:solidFill>
                <a:schemeClr val="bg1"/>
              </a:solidFill>
            </a:endParaRPr>
          </a:p>
          <a:p>
            <a:pPr eaLnBrk="1" hangingPunct="1">
              <a:lnSpc>
                <a:spcPct val="90000"/>
              </a:lnSpc>
              <a:spcBef>
                <a:spcPct val="50000"/>
              </a:spcBef>
            </a:pPr>
            <a:r>
              <a:rPr lang="en-US" altLang="en-US" sz="1150" b="1" dirty="0" smtClean="0">
                <a:solidFill>
                  <a:schemeClr val="bg1"/>
                </a:solidFill>
              </a:rPr>
              <a:t>Equatorial Guinea, Gabon, northern Congo, central and northern DRC,  parts of eastern and southern Angola, western Zambia, Zimbabwe, Namibia, local areas in Botswana and South Africa, parts of southern Mozambique and southern Madagascar had below-average rainfall. Rainfall deficits exceeded 200mm parts of southern Madagascar.</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https://www.cpc.ncep.noaa.gov/products/international/africa_arc/africa_arc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www.cpc.ncep.noaa.gov/products/international/africa_arc/africa_arc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773562"/>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90 </a:t>
            </a:r>
            <a:r>
              <a:rPr lang="en-US" altLang="en-US" sz="1150" b="1" dirty="0" smtClean="0">
                <a:solidFill>
                  <a:schemeClr val="bg1"/>
                </a:solidFill>
              </a:rPr>
              <a:t>days, rainfall totals exceeded 750mm over parts of southern Congo, local areas in southern DRC, and Tanzania, and central and northern Madagascar. Rainfall </a:t>
            </a:r>
            <a:r>
              <a:rPr lang="en-US" altLang="en-US" sz="1150" b="1" dirty="0">
                <a:solidFill>
                  <a:schemeClr val="bg1"/>
                </a:solidFill>
              </a:rPr>
              <a:t>was above-average over </a:t>
            </a:r>
            <a:r>
              <a:rPr lang="en-US" altLang="en-US" sz="1150" b="1" dirty="0" smtClean="0">
                <a:solidFill>
                  <a:schemeClr val="bg1"/>
                </a:solidFill>
              </a:rPr>
              <a:t>western Guinea, much of Sierra </a:t>
            </a:r>
            <a:r>
              <a:rPr lang="en-US" altLang="en-US" sz="1150" b="1" dirty="0">
                <a:solidFill>
                  <a:schemeClr val="bg1"/>
                </a:solidFill>
              </a:rPr>
              <a:t>Leone, </a:t>
            </a:r>
            <a:r>
              <a:rPr lang="en-US" altLang="en-US" sz="1150" b="1" dirty="0" smtClean="0">
                <a:solidFill>
                  <a:schemeClr val="bg1"/>
                </a:solidFill>
              </a:rPr>
              <a:t>local areas in Liberia and Cote </a:t>
            </a:r>
            <a:r>
              <a:rPr lang="en-US" altLang="en-US" sz="1150" b="1" dirty="0">
                <a:solidFill>
                  <a:schemeClr val="bg1"/>
                </a:solidFill>
              </a:rPr>
              <a:t>d’Ivoire, </a:t>
            </a:r>
            <a:r>
              <a:rPr lang="en-US" altLang="en-US" sz="1150" b="1" dirty="0" smtClean="0">
                <a:solidFill>
                  <a:schemeClr val="bg1"/>
                </a:solidFill>
              </a:rPr>
              <a:t>parts of southern Ghana, Nigeria, Congo, parts of western and southern </a:t>
            </a:r>
            <a:r>
              <a:rPr lang="en-US" altLang="en-US" sz="1150" b="1" dirty="0">
                <a:solidFill>
                  <a:schemeClr val="bg1"/>
                </a:solidFill>
              </a:rPr>
              <a:t>DRC, </a:t>
            </a:r>
            <a:r>
              <a:rPr lang="en-US" altLang="en-US" sz="1150" b="1" dirty="0" smtClean="0">
                <a:solidFill>
                  <a:schemeClr val="bg1"/>
                </a:solidFill>
              </a:rPr>
              <a:t>South </a:t>
            </a:r>
            <a:r>
              <a:rPr lang="en-US" altLang="en-US" sz="1150" b="1" dirty="0">
                <a:solidFill>
                  <a:schemeClr val="bg1"/>
                </a:solidFill>
              </a:rPr>
              <a:t>Sudan, </a:t>
            </a:r>
            <a:r>
              <a:rPr lang="en-US" altLang="en-US" sz="1150" b="1" dirty="0" smtClean="0">
                <a:solidFill>
                  <a:schemeClr val="bg1"/>
                </a:solidFill>
              </a:rPr>
              <a:t>Rwanda, Burundi, Uganda</a:t>
            </a:r>
            <a:r>
              <a:rPr lang="en-US" altLang="en-US" sz="1150" b="1" dirty="0">
                <a:solidFill>
                  <a:schemeClr val="bg1"/>
                </a:solidFill>
              </a:rPr>
              <a:t>, </a:t>
            </a:r>
            <a:r>
              <a:rPr lang="en-US" altLang="en-US" sz="1150" b="1" dirty="0" smtClean="0">
                <a:solidFill>
                  <a:schemeClr val="bg1"/>
                </a:solidFill>
              </a:rPr>
              <a:t>Ethiopia</a:t>
            </a:r>
            <a:r>
              <a:rPr lang="en-US" altLang="en-US" sz="1150" b="1" dirty="0">
                <a:solidFill>
                  <a:schemeClr val="bg1"/>
                </a:solidFill>
              </a:rPr>
              <a:t>, </a:t>
            </a:r>
            <a:r>
              <a:rPr lang="en-US" altLang="en-US" sz="1150" b="1" dirty="0" smtClean="0">
                <a:solidFill>
                  <a:schemeClr val="bg1"/>
                </a:solidFill>
              </a:rPr>
              <a:t>Kenya</a:t>
            </a:r>
            <a:r>
              <a:rPr lang="en-US" altLang="en-US" sz="1150" b="1" dirty="0">
                <a:solidFill>
                  <a:schemeClr val="bg1"/>
                </a:solidFill>
              </a:rPr>
              <a:t>, </a:t>
            </a:r>
            <a:r>
              <a:rPr lang="en-US" altLang="en-US" sz="1150" b="1" dirty="0" smtClean="0">
                <a:solidFill>
                  <a:schemeClr val="bg1"/>
                </a:solidFill>
              </a:rPr>
              <a:t>Somalia</a:t>
            </a:r>
            <a:r>
              <a:rPr lang="en-US" altLang="en-US" sz="1150" b="1" dirty="0">
                <a:solidFill>
                  <a:schemeClr val="bg1"/>
                </a:solidFill>
              </a:rPr>
              <a:t>, </a:t>
            </a:r>
            <a:r>
              <a:rPr lang="en-US" altLang="en-US" sz="1150" b="1" dirty="0" smtClean="0">
                <a:solidFill>
                  <a:schemeClr val="bg1"/>
                </a:solidFill>
              </a:rPr>
              <a:t>Tanzania, southwestern Angola, eastern Zambia, parts of Botswana, Malawi, northern South Africa, northern Mozambique, and central and northern Madagascar. Rainfall surpluses exceeded 500mm over northern Madagascar.</a:t>
            </a:r>
            <a:endParaRPr lang="en-US" altLang="en-US" sz="1150" b="1" dirty="0">
              <a:solidFill>
                <a:schemeClr val="bg1"/>
              </a:solidFill>
            </a:endParaRPr>
          </a:p>
          <a:p>
            <a:pPr algn="just" eaLnBrk="1" hangingPunct="1">
              <a:lnSpc>
                <a:spcPct val="90000"/>
              </a:lnSpc>
              <a:spcBef>
                <a:spcPct val="50000"/>
              </a:spcBef>
            </a:pPr>
            <a:r>
              <a:rPr lang="en-US" altLang="en-US" sz="1150" b="1" dirty="0" smtClean="0">
                <a:solidFill>
                  <a:schemeClr val="bg1"/>
                </a:solidFill>
              </a:rPr>
              <a:t>Many parts of Guinea, eastern Liberia, Cote d’Ivoire, Ghana, Togo, Benin, Cameroon, Equatorial Guinea, Gabon, CAR</a:t>
            </a:r>
            <a:r>
              <a:rPr lang="en-US" altLang="en-US" sz="1150" b="1" dirty="0">
                <a:solidFill>
                  <a:schemeClr val="bg1"/>
                </a:solidFill>
              </a:rPr>
              <a:t>, </a:t>
            </a:r>
            <a:r>
              <a:rPr lang="en-US" altLang="en-US" sz="1150" b="1" dirty="0" smtClean="0">
                <a:solidFill>
                  <a:schemeClr val="bg1"/>
                </a:solidFill>
              </a:rPr>
              <a:t>many parts of DRC and Angola, western Zambia, Zimbabwe, Namibia, parts of Botswana, southern Mozambique, and parts of southern Madagascar and South Africa had below-average rainfall. Rainfall deficits exceeded 300mm over parts of Equatorial Guinea and Gabon.</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descr="https://www.cpc.ncep.noaa.gov/products/international/africa_arc/africa_arc_18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www.cpc.ncep.noaa.gov/products/international/africa_arc/africa_arc_18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817549"/>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rainfall totals in excess of 1500mm were observed over parts of northern Madagascar. Southern </a:t>
            </a:r>
            <a:r>
              <a:rPr lang="en-US" altLang="en-US" sz="1180" b="1" dirty="0">
                <a:solidFill>
                  <a:schemeClr val="bg1"/>
                </a:solidFill>
                <a:latin typeface="Arial" charset="0"/>
              </a:rPr>
              <a:t>Mauritania, much of Senegal, Guinea-Bissau, Guinea, Sierra Leone, Mali, Liberia, Cote d’Ivoire, Burkina Faso, Ghana, Togo, Benin, Nigeria, </a:t>
            </a:r>
            <a:r>
              <a:rPr lang="en-US" altLang="en-US" sz="1180" b="1" dirty="0" smtClean="0">
                <a:solidFill>
                  <a:schemeClr val="bg1"/>
                </a:solidFill>
                <a:latin typeface="Arial" charset="0"/>
              </a:rPr>
              <a:t>many parts </a:t>
            </a:r>
            <a:r>
              <a:rPr lang="en-US" altLang="en-US" sz="1180" b="1" dirty="0">
                <a:solidFill>
                  <a:schemeClr val="bg1"/>
                </a:solidFill>
                <a:latin typeface="Arial" charset="0"/>
              </a:rPr>
              <a:t>of Cameroon, Niger, Chad, CAR, portions of DRC, South Sudan, Sudan, Uganda, Eritrea, Ethiopia, Somalia, Kenya, Tanzania, parts of Angola, </a:t>
            </a:r>
            <a:r>
              <a:rPr lang="en-US" altLang="en-US" sz="1180" b="1" dirty="0" smtClean="0">
                <a:solidFill>
                  <a:schemeClr val="bg1"/>
                </a:solidFill>
                <a:latin typeface="Arial" charset="0"/>
              </a:rPr>
              <a:t>northern Namibia, eastern </a:t>
            </a:r>
            <a:r>
              <a:rPr lang="en-US" altLang="en-US" sz="1180" b="1" dirty="0">
                <a:solidFill>
                  <a:schemeClr val="bg1"/>
                </a:solidFill>
                <a:latin typeface="Arial" charset="0"/>
              </a:rPr>
              <a:t>Zambia, </a:t>
            </a:r>
            <a:r>
              <a:rPr lang="en-US" altLang="en-US" sz="1180" b="1" dirty="0" smtClean="0">
                <a:solidFill>
                  <a:schemeClr val="bg1"/>
                </a:solidFill>
                <a:latin typeface="Arial" charset="0"/>
              </a:rPr>
              <a:t>parts </a:t>
            </a:r>
            <a:r>
              <a:rPr lang="en-US" altLang="en-US" sz="1180" b="1" dirty="0">
                <a:solidFill>
                  <a:schemeClr val="bg1"/>
                </a:solidFill>
                <a:latin typeface="Arial" charset="0"/>
              </a:rPr>
              <a:t>of Botswana, </a:t>
            </a:r>
            <a:r>
              <a:rPr lang="en-US" altLang="en-US" sz="1180" b="1" dirty="0" smtClean="0">
                <a:solidFill>
                  <a:schemeClr val="bg1"/>
                </a:solidFill>
                <a:latin typeface="Arial" charset="0"/>
              </a:rPr>
              <a:t>Malawi, northern South Africa, central and northern </a:t>
            </a:r>
            <a:r>
              <a:rPr lang="en-US" altLang="en-US" sz="1180" b="1" dirty="0">
                <a:solidFill>
                  <a:schemeClr val="bg1"/>
                </a:solidFill>
                <a:latin typeface="Arial" charset="0"/>
              </a:rPr>
              <a:t>Mozambique and many parts of Madagascar had above-average rainfall</a:t>
            </a:r>
            <a:r>
              <a:rPr lang="en-US" altLang="en-US" sz="1180" b="1" dirty="0" smtClean="0">
                <a:solidFill>
                  <a:schemeClr val="bg1"/>
                </a:solidFill>
                <a:latin typeface="Arial" charset="0"/>
              </a:rPr>
              <a:t>. Rainfall surpluses exceeded 500mm over parts of Sierra Leone and Liberia, southern Nigeria, Kenya, Tanzania, and northern Madagascar.</a:t>
            </a:r>
            <a:endParaRPr lang="en-US" altLang="en-US" sz="1180" b="1" dirty="0">
              <a:solidFill>
                <a:schemeClr val="bg1"/>
              </a:solidFill>
              <a:latin typeface="Arial" charset="0"/>
            </a:endParaRPr>
          </a:p>
          <a:p>
            <a:pPr algn="just" eaLnBrk="1" hangingPunct="1">
              <a:lnSpc>
                <a:spcPct val="90000"/>
              </a:lnSpc>
              <a:spcBef>
                <a:spcPct val="50000"/>
              </a:spcBef>
              <a:buNone/>
              <a:defRPr/>
            </a:pP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portions of Cameroon, Equatorial Guinea, Gabon, parts of central and eastern DRC, many parts of Angola, parts of Namibia and South Africa, western Zambia, Zimbabwe, and southern Mozambique and southern Madagascar.  Rainfall deficits exceeded 500mm over parts of Equatorial Guinea and Gabon.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409700" y="533400"/>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352800" y="1925970"/>
            <a:ext cx="1600200" cy="90649"/>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3009900" y="2590800"/>
            <a:ext cx="266700" cy="1165226"/>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many parts of  Tanzania (top right) and northern Madagascar (bottom right). Seasonal total rainfall remained below-average over parts of Zimbabwe (bottom left).</a:t>
            </a:r>
          </a:p>
        </p:txBody>
      </p:sp>
      <p:sp>
        <p:nvSpPr>
          <p:cNvPr id="18441" name="Line 169"/>
          <p:cNvSpPr>
            <a:spLocks noChangeShapeType="1"/>
          </p:cNvSpPr>
          <p:nvPr/>
        </p:nvSpPr>
        <p:spPr bwMode="auto">
          <a:xfrm flipH="1" flipV="1">
            <a:off x="4038600" y="2362200"/>
            <a:ext cx="695324" cy="1212736"/>
          </a:xfrm>
          <a:prstGeom prst="line">
            <a:avLst/>
          </a:prstGeom>
          <a:noFill/>
          <a:ln w="50800">
            <a:solidFill>
              <a:srgbClr val="FF0000"/>
            </a:solidFill>
            <a:round/>
            <a:headEnd/>
            <a:tailEnd type="triangle" w="med" len="med"/>
          </a:ln>
        </p:spPr>
        <p:txBody>
          <a:bodyPr/>
          <a:lstStyle/>
          <a:p>
            <a:endParaRPr lang="en-US"/>
          </a:p>
        </p:txBody>
      </p:sp>
      <p:pic>
        <p:nvPicPr>
          <p:cNvPr id="8194" name="Picture 2" descr="https://www.cpc.ncep.noaa.gov/products/international/africa_arc/africa_arc_90day_ptts_Tabora_Tanzani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09600"/>
            <a:ext cx="40767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www.cpc.ncep.noaa.gov/products/international/africa_arc/africa_arc_90day_ptts_Gweru_Zimbabw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462528"/>
            <a:ext cx="40386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www.cpc.ncep.noaa.gov/products/international/africa_arc/africa_arc_90day_ptts_Mahajanga_Madagasca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462528"/>
            <a:ext cx="4095749"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cpc.ncep.noaa.gov/products/international/cdas/cdas_7day_af_85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lower-level anti-cyclonic flow and upper-level cyclonic flow may have contributed to the observed suppressed rainfall across Southern Africa </a:t>
            </a:r>
            <a:r>
              <a:rPr lang="en-US" altLang="en-US" b="1" dirty="0">
                <a:solidFill>
                  <a:schemeClr val="bg1"/>
                </a:solidFill>
              </a:rPr>
              <a:t>.</a:t>
            </a:r>
          </a:p>
        </p:txBody>
      </p:sp>
      <p:sp>
        <p:nvSpPr>
          <p:cNvPr id="9" name="Oval 8"/>
          <p:cNvSpPr/>
          <p:nvPr/>
        </p:nvSpPr>
        <p:spPr>
          <a:xfrm rot="4944482">
            <a:off x="2420966" y="3826868"/>
            <a:ext cx="815906" cy="1140438"/>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p:cNvSpPr/>
          <p:nvPr/>
        </p:nvSpPr>
        <p:spPr>
          <a:xfrm rot="4944482">
            <a:off x="6695520" y="4036156"/>
            <a:ext cx="815906" cy="1039940"/>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169539</TotalTime>
  <Words>2003</Words>
  <Application>Microsoft Office PowerPoint</Application>
  <PresentationFormat>On-screen Show (4:3)</PresentationFormat>
  <Paragraphs>74</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8618</cp:revision>
  <cp:lastPrinted>2018-07-09T15:13:07Z</cp:lastPrinted>
  <dcterms:created xsi:type="dcterms:W3CDTF">2001-08-31T10:39:36Z</dcterms:created>
  <dcterms:modified xsi:type="dcterms:W3CDTF">2020-02-03T18:06:39Z</dcterms:modified>
</cp:coreProperties>
</file>