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1" autoAdjust="0"/>
    <p:restoredTop sz="96847" autoAdjust="0"/>
  </p:normalViewPr>
  <p:slideViewPr>
    <p:cSldViewPr>
      <p:cViewPr varScale="1">
        <p:scale>
          <a:sx n="111" d="100"/>
          <a:sy n="111" d="100"/>
        </p:scale>
        <p:origin x="70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1/29/2020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658"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27 January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across portions of Angola, southern DRC, Zambia, Malawi, Kenya, Tanzania, northern Mozambique, and parts of northern Madagascar.</a:t>
            </a:r>
          </a:p>
        </p:txBody>
      </p:sp>
      <p:sp>
        <p:nvSpPr>
          <p:cNvPr id="22534" name="TextBox 2"/>
          <p:cNvSpPr txBox="1">
            <a:spLocks noChangeArrowheads="1"/>
          </p:cNvSpPr>
          <p:nvPr/>
        </p:nvSpPr>
        <p:spPr bwMode="auto">
          <a:xfrm>
            <a:off x="239839" y="1524000"/>
            <a:ext cx="4096955" cy="330860"/>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smtClean="0">
                <a:solidFill>
                  <a:srgbClr val="FFFF00"/>
                </a:solidFill>
              </a:rPr>
              <a:t>28 </a:t>
            </a:r>
            <a:r>
              <a:rPr lang="en-US" altLang="en-US" sz="1400" b="1" dirty="0">
                <a:solidFill>
                  <a:srgbClr val="FFFF00"/>
                </a:solidFill>
              </a:rPr>
              <a:t>January  – </a:t>
            </a:r>
            <a:r>
              <a:rPr lang="en-US" altLang="en-US" sz="1400" b="1" dirty="0" smtClean="0">
                <a:solidFill>
                  <a:srgbClr val="FFFF00"/>
                </a:solidFill>
              </a:rPr>
              <a:t>3 </a:t>
            </a:r>
            <a:r>
              <a:rPr lang="en-US" altLang="en-US" sz="1400" b="1" dirty="0">
                <a:solidFill>
                  <a:srgbClr val="FFFF00"/>
                </a:solidFill>
              </a:rPr>
              <a:t>February, 2020</a:t>
            </a:r>
          </a:p>
        </p:txBody>
      </p:sp>
      <p:sp>
        <p:nvSpPr>
          <p:cNvPr id="22535" name="TextBox 10"/>
          <p:cNvSpPr txBox="1">
            <a:spLocks noChangeArrowheads="1"/>
          </p:cNvSpPr>
          <p:nvPr/>
        </p:nvSpPr>
        <p:spPr bwMode="auto">
          <a:xfrm>
            <a:off x="4742316" y="1524000"/>
            <a:ext cx="3794758"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4  – 10 February, 2020</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28 January </a:t>
            </a:r>
            <a:r>
              <a:rPr lang="en-US" altLang="en-US" b="1" dirty="0">
                <a:solidFill>
                  <a:srgbClr val="FFFF00"/>
                </a:solidFill>
              </a:rPr>
              <a:t>-  </a:t>
            </a:r>
            <a:r>
              <a:rPr lang="en-US" altLang="en-US" b="1" dirty="0" smtClean="0">
                <a:solidFill>
                  <a:srgbClr val="FFFF00"/>
                </a:solidFill>
              </a:rPr>
              <a:t>3 </a:t>
            </a:r>
            <a:r>
              <a:rPr lang="en-US" altLang="en-US" b="1" dirty="0">
                <a:solidFill>
                  <a:srgbClr val="FFFF00"/>
                </a:solidFill>
              </a:rPr>
              <a:t>February, 2020</a:t>
            </a:r>
            <a:endParaRPr lang="nl-NL" altLang="en-US" b="1" dirty="0">
              <a:solidFill>
                <a:srgbClr val="FFFF00"/>
              </a:solidFill>
            </a:endParaRPr>
          </a:p>
        </p:txBody>
      </p:sp>
      <p:sp>
        <p:nvSpPr>
          <p:cNvPr id="11" name="Text Box 8"/>
          <p:cNvSpPr txBox="1">
            <a:spLocks noChangeArrowheads="1"/>
          </p:cNvSpPr>
          <p:nvPr/>
        </p:nvSpPr>
        <p:spPr bwMode="auto">
          <a:xfrm>
            <a:off x="3581400" y="1066800"/>
            <a:ext cx="5349875" cy="564770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below-average rainfall over  </a:t>
            </a:r>
            <a:r>
              <a:rPr lang="en-US" altLang="en-US" sz="1150" b="1" dirty="0" smtClean="0">
                <a:solidFill>
                  <a:srgbClr val="FFFF00"/>
                </a:solidFill>
                <a:latin typeface="Arial" charset="0"/>
              </a:rPr>
              <a:t>northern Congo and northern DRC: </a:t>
            </a:r>
            <a:r>
              <a:rPr lang="en-US" altLang="en-US" sz="1150" dirty="0">
                <a:solidFill>
                  <a:schemeClr val="bg1"/>
                </a:solidFill>
                <a:latin typeface="Arial" charset="0"/>
              </a:rPr>
              <a:t>An area of anomalous lower-level divergence and upper-level convergence is expected to suppress rainfall in the </a:t>
            </a:r>
            <a:r>
              <a:rPr lang="en-US" altLang="en-US" sz="1150" dirty="0" smtClean="0">
                <a:solidFill>
                  <a:schemeClr val="bg1"/>
                </a:solidFill>
                <a:latin typeface="Arial" charset="0"/>
              </a:rPr>
              <a:t>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t>
            </a:r>
            <a:r>
              <a:rPr lang="en-US" altLang="en-US" sz="1200" b="1" dirty="0" smtClean="0">
                <a:solidFill>
                  <a:srgbClr val="FFFF00"/>
                </a:solidFill>
                <a:latin typeface="Arial" charset="0"/>
              </a:rPr>
              <a:t>parts </a:t>
            </a:r>
            <a:r>
              <a:rPr lang="en-US" altLang="en-US" sz="1200" b="1" dirty="0">
                <a:solidFill>
                  <a:srgbClr val="FFFF00"/>
                </a:solidFill>
                <a:latin typeface="Arial" charset="0"/>
              </a:rPr>
              <a:t>of </a:t>
            </a:r>
            <a:r>
              <a:rPr lang="en-US" altLang="en-US" sz="1200" b="1" dirty="0" smtClean="0">
                <a:solidFill>
                  <a:srgbClr val="FFFF00"/>
                </a:solidFill>
                <a:latin typeface="Arial" charset="0"/>
              </a:rPr>
              <a:t>Angola: </a:t>
            </a:r>
            <a:r>
              <a:rPr lang="en-US" altLang="en-US" sz="1200" dirty="0">
                <a:solidFill>
                  <a:schemeClr val="bg1"/>
                </a:solidFill>
                <a:latin typeface="Arial" charset="0"/>
              </a:rPr>
              <a:t>An area of anomalous lower-level convergence and upper-level divergence is expected to enhance rainfall in the </a:t>
            </a:r>
            <a:r>
              <a:rPr lang="en-US" altLang="en-US" sz="1200" dirty="0" smtClean="0">
                <a:solidFill>
                  <a:schemeClr val="bg1"/>
                </a:solidFill>
                <a:latin typeface="Arial" charset="0"/>
              </a:rPr>
              <a:t>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t>
            </a:r>
            <a:r>
              <a:rPr lang="en-US" altLang="en-US" sz="1100" b="1" dirty="0" smtClean="0">
                <a:solidFill>
                  <a:srgbClr val="FFFF00"/>
                </a:solidFill>
                <a:latin typeface="Arial" charset="0"/>
              </a:rPr>
              <a:t>below-average </a:t>
            </a:r>
            <a:r>
              <a:rPr lang="en-US" altLang="en-US" sz="1100" b="1" dirty="0">
                <a:solidFill>
                  <a:srgbClr val="FFFF00"/>
                </a:solidFill>
                <a:latin typeface="Arial" charset="0"/>
              </a:rPr>
              <a:t>rainfall over parts of </a:t>
            </a:r>
            <a:r>
              <a:rPr lang="en-US" altLang="en-US" sz="1100" b="1" dirty="0" smtClean="0">
                <a:solidFill>
                  <a:srgbClr val="FFFF00"/>
                </a:solidFill>
                <a:latin typeface="Arial" charset="0"/>
              </a:rPr>
              <a:t>eastern Namibia, Botswana, Zimbabwe, northern South Africa and southern Mozambique</a:t>
            </a:r>
            <a:r>
              <a:rPr lang="en-US" altLang="en-US" sz="1100" b="1" dirty="0">
                <a:solidFill>
                  <a:srgbClr val="FFFF00"/>
                </a:solidFill>
                <a:latin typeface="Arial" charset="0"/>
              </a:rPr>
              <a:t>: </a:t>
            </a:r>
            <a:r>
              <a:rPr lang="en-US" altLang="en-US" sz="1100" dirty="0" smtClean="0">
                <a:solidFill>
                  <a:schemeClr val="bg1"/>
                </a:solidFill>
                <a:latin typeface="Arial" charset="0"/>
              </a:rPr>
              <a:t>An area </a:t>
            </a:r>
            <a:r>
              <a:rPr lang="en-US" altLang="en-US" sz="1100" dirty="0">
                <a:solidFill>
                  <a:schemeClr val="bg1"/>
                </a:solidFill>
                <a:latin typeface="Arial" charset="0"/>
              </a:rPr>
              <a:t>of anomalous lower-level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suppress </a:t>
            </a:r>
            <a:r>
              <a:rPr lang="en-US" altLang="en-US" sz="1100" dirty="0">
                <a:solidFill>
                  <a:schemeClr val="bg1"/>
                </a:solidFill>
                <a:latin typeface="Arial" charset="0"/>
              </a:rPr>
              <a:t>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t>
            </a:r>
            <a:r>
              <a:rPr lang="en-US" altLang="en-US" sz="1100" b="1" dirty="0" smtClean="0">
                <a:solidFill>
                  <a:srgbClr val="FFFF00"/>
                </a:solidFill>
                <a:latin typeface="Arial" charset="0"/>
              </a:rPr>
              <a:t>above-average </a:t>
            </a:r>
            <a:r>
              <a:rPr lang="en-US" altLang="en-US" sz="1100" b="1" dirty="0">
                <a:solidFill>
                  <a:srgbClr val="FFFF00"/>
                </a:solidFill>
                <a:latin typeface="Arial" charset="0"/>
              </a:rPr>
              <a:t>rainfall over </a:t>
            </a:r>
            <a:r>
              <a:rPr lang="en-US" altLang="en-US" sz="1100" b="1" dirty="0" smtClean="0">
                <a:solidFill>
                  <a:srgbClr val="FFFF00"/>
                </a:solidFill>
                <a:latin typeface="Arial" charset="0"/>
              </a:rPr>
              <a:t>southeastern DRC, eastern Uganda, western Kenya, Tanzania</a:t>
            </a:r>
            <a:r>
              <a:rPr lang="en-US" altLang="en-US" sz="1100" b="1" dirty="0">
                <a:solidFill>
                  <a:srgbClr val="FFFF00"/>
                </a:solidFill>
                <a:latin typeface="Arial" charset="0"/>
              </a:rPr>
              <a:t>, </a:t>
            </a:r>
            <a:r>
              <a:rPr lang="en-US" altLang="en-US" sz="1100" b="1" dirty="0" smtClean="0">
                <a:solidFill>
                  <a:srgbClr val="FFFF00"/>
                </a:solidFill>
                <a:latin typeface="Arial" charset="0"/>
              </a:rPr>
              <a:t>Malawi and northern Mozambique: </a:t>
            </a:r>
            <a:r>
              <a:rPr lang="en-US" altLang="en-US" sz="1100" dirty="0" smtClean="0">
                <a:solidFill>
                  <a:schemeClr val="bg1"/>
                </a:solidFill>
                <a:latin typeface="Arial" charset="0"/>
              </a:rPr>
              <a:t>A broad area </a:t>
            </a:r>
            <a:r>
              <a:rPr lang="en-US" altLang="en-US" sz="1100" dirty="0">
                <a:solidFill>
                  <a:schemeClr val="bg1"/>
                </a:solidFill>
                <a:latin typeface="Arial" charset="0"/>
              </a:rPr>
              <a:t>of anomalous lower-level </a:t>
            </a:r>
            <a:r>
              <a:rPr lang="en-US" altLang="en-US" sz="1100" dirty="0" smtClean="0">
                <a:solidFill>
                  <a:schemeClr val="bg1"/>
                </a:solidFill>
                <a:latin typeface="Arial" charset="0"/>
              </a:rPr>
              <a:t>convergence and </a:t>
            </a:r>
            <a:r>
              <a:rPr lang="en-US" altLang="en-US" sz="1100" dirty="0">
                <a:solidFill>
                  <a:schemeClr val="bg1"/>
                </a:solidFill>
                <a:latin typeface="Arial" charset="0"/>
              </a:rPr>
              <a:t>upper-level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enhance </a:t>
            </a:r>
            <a:r>
              <a:rPr lang="en-US" altLang="en-US" sz="1100" dirty="0">
                <a:solidFill>
                  <a:schemeClr val="bg1"/>
                </a:solidFill>
                <a:latin typeface="Arial" charset="0"/>
              </a:rPr>
              <a:t>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parts of </a:t>
            </a:r>
            <a:r>
              <a:rPr lang="en-US" altLang="en-US" sz="1100" b="1" dirty="0" smtClean="0">
                <a:solidFill>
                  <a:srgbClr val="FFFF00"/>
                </a:solidFill>
                <a:latin typeface="Arial" charset="0"/>
              </a:rPr>
              <a:t>northern Madagascar</a:t>
            </a:r>
            <a:r>
              <a:rPr lang="en-US" altLang="en-US" sz="1100" b="1" dirty="0">
                <a:solidFill>
                  <a:srgbClr val="FFFF00"/>
                </a:solidFill>
                <a:latin typeface="Arial" charset="0"/>
              </a:rPr>
              <a:t>: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Moderate</a:t>
            </a:r>
            <a:r>
              <a:rPr lang="en-US" altLang="en-US" sz="1100" dirty="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southern Madagascar: </a:t>
            </a:r>
            <a:r>
              <a:rPr lang="en-US" altLang="en-US" sz="1100" dirty="0" smtClean="0">
                <a:solidFill>
                  <a:schemeClr val="bg1"/>
                </a:solidFill>
                <a:latin typeface="Arial" charset="0"/>
              </a:rPr>
              <a:t>An </a:t>
            </a:r>
            <a:r>
              <a:rPr lang="en-US" altLang="en-US" sz="1100" dirty="0">
                <a:solidFill>
                  <a:schemeClr val="bg1"/>
                </a:solidFill>
                <a:latin typeface="Arial" charset="0"/>
              </a:rPr>
              <a:t>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4 -  10 February, 2020</a:t>
            </a:r>
            <a:endParaRPr lang="nl-NL" altLang="en-US" b="1" dirty="0">
              <a:solidFill>
                <a:srgbClr val="FFFF00"/>
              </a:solidFill>
            </a:endParaRPr>
          </a:p>
        </p:txBody>
      </p:sp>
      <p:sp>
        <p:nvSpPr>
          <p:cNvPr id="9" name="Text Box 8"/>
          <p:cNvSpPr txBox="1">
            <a:spLocks noChangeArrowheads="1"/>
          </p:cNvSpPr>
          <p:nvPr/>
        </p:nvSpPr>
        <p:spPr bwMode="auto">
          <a:xfrm>
            <a:off x="3581400" y="1066800"/>
            <a:ext cx="5349875" cy="527836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below-average rainfall over  </a:t>
            </a:r>
            <a:r>
              <a:rPr lang="en-US" altLang="en-US" sz="1150" b="1" dirty="0" smtClean="0">
                <a:solidFill>
                  <a:srgbClr val="FFFF00"/>
                </a:solidFill>
                <a:latin typeface="Arial" charset="0"/>
              </a:rPr>
              <a:t>Gabon, Congo, and northern DRC: </a:t>
            </a:r>
            <a:r>
              <a:rPr lang="en-US" altLang="en-US" sz="1150" dirty="0">
                <a:solidFill>
                  <a:schemeClr val="bg1"/>
                </a:solidFill>
                <a:latin typeface="Arial" charset="0"/>
              </a:rPr>
              <a:t>An area of anomalous lower-level divergence and upper-level convergence is expected to suppress rainfall in the </a:t>
            </a:r>
            <a:r>
              <a:rPr lang="en-US" altLang="en-US" sz="1150" dirty="0" smtClean="0">
                <a:solidFill>
                  <a:schemeClr val="bg1"/>
                </a:solidFill>
                <a:latin typeface="Arial" charset="0"/>
              </a:rPr>
              <a:t>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t>
            </a:r>
            <a:r>
              <a:rPr lang="en-US" altLang="en-US" sz="1200" b="1" dirty="0" smtClean="0">
                <a:solidFill>
                  <a:srgbClr val="FFFF00"/>
                </a:solidFill>
                <a:latin typeface="Arial" charset="0"/>
              </a:rPr>
              <a:t>parts </a:t>
            </a:r>
            <a:r>
              <a:rPr lang="en-US" altLang="en-US" sz="1200" b="1" dirty="0">
                <a:solidFill>
                  <a:srgbClr val="FFFF00"/>
                </a:solidFill>
                <a:latin typeface="Arial" charset="0"/>
              </a:rPr>
              <a:t>of </a:t>
            </a:r>
            <a:r>
              <a:rPr lang="en-US" altLang="en-US" sz="1200" b="1" dirty="0" smtClean="0">
                <a:solidFill>
                  <a:srgbClr val="FFFF00"/>
                </a:solidFill>
                <a:latin typeface="Arial" charset="0"/>
              </a:rPr>
              <a:t>Angola: </a:t>
            </a:r>
            <a:r>
              <a:rPr lang="en-US" altLang="en-US" sz="1200" dirty="0">
                <a:solidFill>
                  <a:schemeClr val="bg1"/>
                </a:solidFill>
                <a:latin typeface="Arial" charset="0"/>
              </a:rPr>
              <a:t>An area of anomalous lower-level convergence and upper-level divergence is expected to enhance rainfall in the </a:t>
            </a:r>
            <a:r>
              <a:rPr lang="en-US" altLang="en-US" sz="1200" dirty="0" smtClean="0">
                <a:solidFill>
                  <a:schemeClr val="bg1"/>
                </a:solidFill>
                <a:latin typeface="Arial" charset="0"/>
              </a:rPr>
              <a:t>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t>
            </a:r>
            <a:r>
              <a:rPr lang="en-US" altLang="en-US" sz="1100" b="1" dirty="0" smtClean="0">
                <a:solidFill>
                  <a:srgbClr val="FFFF00"/>
                </a:solidFill>
                <a:latin typeface="Arial" charset="0"/>
              </a:rPr>
              <a:t>above-average </a:t>
            </a:r>
            <a:r>
              <a:rPr lang="en-US" altLang="en-US" sz="1100" b="1" dirty="0">
                <a:solidFill>
                  <a:srgbClr val="FFFF00"/>
                </a:solidFill>
                <a:latin typeface="Arial" charset="0"/>
              </a:rPr>
              <a:t>rainfall over </a:t>
            </a:r>
            <a:r>
              <a:rPr lang="en-US" altLang="en-US" sz="1100" b="1" dirty="0" smtClean="0">
                <a:solidFill>
                  <a:srgbClr val="FFFF00"/>
                </a:solidFill>
                <a:latin typeface="Arial" charset="0"/>
              </a:rPr>
              <a:t>Rwanda, Burundi</a:t>
            </a:r>
            <a:r>
              <a:rPr lang="en-US" altLang="en-US" sz="1100" b="1" dirty="0">
                <a:solidFill>
                  <a:srgbClr val="FFFF00"/>
                </a:solidFill>
                <a:latin typeface="Arial" charset="0"/>
              </a:rPr>
              <a:t>, parts of eastern </a:t>
            </a:r>
            <a:r>
              <a:rPr lang="en-US" altLang="en-US" sz="1100" b="1" dirty="0" smtClean="0">
                <a:solidFill>
                  <a:srgbClr val="FFFF00"/>
                </a:solidFill>
                <a:latin typeface="Arial" charset="0"/>
              </a:rPr>
              <a:t>DRC, much of Tanzania, Zambia and northern Malawi: </a:t>
            </a:r>
            <a:r>
              <a:rPr lang="en-US" altLang="en-US" sz="1100" dirty="0" smtClean="0">
                <a:solidFill>
                  <a:schemeClr val="bg1"/>
                </a:solidFill>
                <a:latin typeface="Arial" charset="0"/>
              </a:rPr>
              <a:t>An </a:t>
            </a:r>
            <a:r>
              <a:rPr lang="en-US" altLang="en-US" sz="1100" dirty="0">
                <a:solidFill>
                  <a:schemeClr val="bg1"/>
                </a:solidFill>
                <a:latin typeface="Arial" charset="0"/>
              </a:rPr>
              <a:t>area of anomalous lower-level convergence and upper-level divergence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t>
            </a:r>
            <a:r>
              <a:rPr lang="en-US" altLang="en-US" sz="1100" b="1" dirty="0" smtClean="0">
                <a:solidFill>
                  <a:srgbClr val="FFFF00"/>
                </a:solidFill>
                <a:latin typeface="Arial" charset="0"/>
              </a:rPr>
              <a:t>above-average </a:t>
            </a:r>
            <a:r>
              <a:rPr lang="en-US" altLang="en-US" sz="1100" b="1" dirty="0">
                <a:solidFill>
                  <a:srgbClr val="FFFF00"/>
                </a:solidFill>
                <a:latin typeface="Arial" charset="0"/>
              </a:rPr>
              <a:t>rainfall over Lesotho </a:t>
            </a:r>
            <a:r>
              <a:rPr lang="en-US" altLang="en-US" sz="1100" b="1" dirty="0" smtClean="0">
                <a:solidFill>
                  <a:srgbClr val="FFFF00"/>
                </a:solidFill>
                <a:latin typeface="Arial" charset="0"/>
              </a:rPr>
              <a:t>and portions of South Africa: </a:t>
            </a:r>
            <a:r>
              <a:rPr lang="en-US" altLang="en-US" sz="1100" dirty="0" smtClean="0">
                <a:solidFill>
                  <a:schemeClr val="bg1"/>
                </a:solidFill>
                <a:latin typeface="Arial" charset="0"/>
              </a:rPr>
              <a:t>An area </a:t>
            </a:r>
            <a:r>
              <a:rPr lang="en-US" altLang="en-US" sz="1100" dirty="0">
                <a:solidFill>
                  <a:schemeClr val="bg1"/>
                </a:solidFill>
                <a:latin typeface="Arial" charset="0"/>
              </a:rPr>
              <a:t>of anomalous lower-level </a:t>
            </a:r>
            <a:r>
              <a:rPr lang="en-US" altLang="en-US" sz="1100" dirty="0" smtClean="0">
                <a:solidFill>
                  <a:schemeClr val="bg1"/>
                </a:solidFill>
                <a:latin typeface="Arial" charset="0"/>
              </a:rPr>
              <a:t>convergence and </a:t>
            </a:r>
            <a:r>
              <a:rPr lang="en-US" altLang="en-US" sz="1100" dirty="0">
                <a:solidFill>
                  <a:schemeClr val="bg1"/>
                </a:solidFill>
                <a:latin typeface="Arial" charset="0"/>
              </a:rPr>
              <a:t>upper-level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enhance </a:t>
            </a:r>
            <a:r>
              <a:rPr lang="en-US" altLang="en-US" sz="1100" dirty="0">
                <a:solidFill>
                  <a:schemeClr val="bg1"/>
                </a:solidFill>
                <a:latin typeface="Arial" charset="0"/>
              </a:rPr>
              <a:t>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t>
            </a:r>
            <a:r>
              <a:rPr lang="en-US" altLang="en-US" sz="1100" b="1" dirty="0" smtClean="0">
                <a:solidFill>
                  <a:srgbClr val="FFFF00"/>
                </a:solidFill>
                <a:latin typeface="Arial" charset="0"/>
              </a:rPr>
              <a:t>below-average </a:t>
            </a:r>
            <a:r>
              <a:rPr lang="en-US" altLang="en-US" sz="1100" b="1" dirty="0">
                <a:solidFill>
                  <a:srgbClr val="FFFF00"/>
                </a:solidFill>
                <a:latin typeface="Arial" charset="0"/>
              </a:rPr>
              <a:t>rainfall over parts of </a:t>
            </a:r>
            <a:r>
              <a:rPr lang="en-US" altLang="en-US" sz="1100" b="1" dirty="0" smtClean="0">
                <a:solidFill>
                  <a:srgbClr val="FFFF00"/>
                </a:solidFill>
                <a:latin typeface="Arial" charset="0"/>
              </a:rPr>
              <a:t>eastern Zimbabwe and southern Mozambique: </a:t>
            </a:r>
            <a:r>
              <a:rPr lang="en-US" altLang="en-US" sz="1100" dirty="0">
                <a:solidFill>
                  <a:schemeClr val="bg1"/>
                </a:solidFill>
                <a:latin typeface="Arial" charset="0"/>
              </a:rPr>
              <a:t>An area of anomalous lower-level divergence and upper-level convergence is expected to suppress rainfall in the </a:t>
            </a:r>
            <a:r>
              <a:rPr lang="en-US" altLang="en-US" sz="1100" dirty="0" smtClean="0">
                <a:solidFill>
                  <a:schemeClr val="bg1"/>
                </a:solidFill>
                <a:latin typeface="Arial" charset="0"/>
              </a:rPr>
              <a:t>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Moderate</a:t>
            </a:r>
            <a:r>
              <a:rPr lang="en-US" altLang="en-US" sz="1100" dirty="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a:t>
            </a:r>
            <a:r>
              <a:rPr lang="en-US" altLang="en-US" sz="1100" b="1" dirty="0" smtClean="0">
                <a:solidFill>
                  <a:srgbClr val="FFFF00"/>
                </a:solidFill>
                <a:latin typeface="Arial" charset="0"/>
              </a:rPr>
              <a:t>much of Madagascar</a:t>
            </a:r>
            <a:r>
              <a:rPr lang="en-US" altLang="en-US" sz="1100" b="1" dirty="0">
                <a:solidFill>
                  <a:srgbClr val="FFFF00"/>
                </a:solidFill>
                <a:latin typeface="Arial" charset="0"/>
              </a:rPr>
              <a:t>: </a:t>
            </a:r>
            <a:r>
              <a:rPr lang="en-US" altLang="en-US" sz="1100" dirty="0" smtClean="0">
                <a:solidFill>
                  <a:schemeClr val="bg1"/>
                </a:solidFill>
                <a:latin typeface="Arial" charset="0"/>
              </a:rPr>
              <a:t>An </a:t>
            </a:r>
            <a:r>
              <a:rPr lang="en-US" altLang="en-US" sz="1100" dirty="0">
                <a:solidFill>
                  <a:schemeClr val="bg1"/>
                </a:solidFill>
                <a:latin typeface="Arial" charset="0"/>
              </a:rPr>
              <a:t>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949047"/>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weekly rainfall totals exceeded 100mm over local areas in Angola, parts of Tanzania, central Mozambique and northern Madagascar. Rainfall was above-average over local areas in Congo, central Angola, parts of southern DRC and eastern Zambia, much of Tanzania, parts of Kenya, local areas in South Africa, central Mozambique and northern Madagascar. Weekly rainfall surpluses exceeded 100mm over parts of northeastern Madagascar. </a:t>
            </a:r>
            <a:r>
              <a:rPr lang="en-US" altLang="en-US" sz="1200" b="1" dirty="0" smtClean="0">
                <a:solidFill>
                  <a:schemeClr val="bg1"/>
                </a:solidFill>
              </a:rPr>
              <a:t>Equatorial </a:t>
            </a:r>
            <a:r>
              <a:rPr lang="en-US" altLang="en-US" sz="1200" b="1" dirty="0">
                <a:solidFill>
                  <a:schemeClr val="bg1"/>
                </a:solidFill>
              </a:rPr>
              <a:t>Guinea, Gabon, many parts of Congo and DRC, southeastern Angola, Botswana, Zimbabwe, western and southern Zambia, parts of South Africa, Malawi, parts of Mozambique and southern Madagascar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totals exceeded 300mm over local areas in Angola and DRC, eastern Zambia, Malawi, central and southern Tanzania, central and northern Mozambique and northern Madagascar, with rainfall totals in excess of 750mm observed over northwestern Madagascar. Rainfall was above-average over southern Congo, central and southern DRC,  local areas in southwestern Ethiopia, southwestern Uganda, southern Kenya, Tanzania, Angola, northern Namibia, Botswana, many parts of Zambia, Malawi, central and northern Mozambique, many parts of South Africa and Madagascar. Rainfall surpluses exceeded 300mm over northern Madagascar</a:t>
            </a:r>
            <a:r>
              <a:rPr lang="en-US" altLang="en-US" sz="1200" b="1" dirty="0" smtClean="0">
                <a:solidFill>
                  <a:schemeClr val="bg1"/>
                </a:solidFill>
              </a:rPr>
              <a:t>. Equatorial </a:t>
            </a:r>
            <a:r>
              <a:rPr lang="en-US" altLang="en-US" sz="1200" b="1" dirty="0">
                <a:solidFill>
                  <a:schemeClr val="bg1"/>
                </a:solidFill>
              </a:rPr>
              <a:t>Guinea, Gabon, northern Congo, northern and eastern DRC,  Rwanda, Burundi, local areas in northern Zambia and Zimbabwe, portions of Namibia, local areas in Botswana, parts of southern Mozambique and southern Madagascar had below-average rainfall.</a:t>
            </a:r>
          </a:p>
          <a:p>
            <a:pPr marL="171450" indent="-171450" algn="just" eaLnBrk="1" hangingPunct="1">
              <a:lnSpc>
                <a:spcPct val="90000"/>
              </a:lnSpc>
              <a:spcBef>
                <a:spcPct val="50000"/>
              </a:spcBef>
              <a:buFontTx/>
              <a:buChar char="•"/>
            </a:pPr>
            <a:r>
              <a:rPr lang="en-US" altLang="en-US" sz="1200" b="1" dirty="0" smtClean="0">
                <a:solidFill>
                  <a:schemeClr val="bg1"/>
                </a:solidFill>
              </a:rPr>
              <a:t>During </a:t>
            </a:r>
            <a:r>
              <a:rPr lang="en-US" altLang="en-US" sz="1200" b="1" dirty="0">
                <a:solidFill>
                  <a:schemeClr val="bg1"/>
                </a:solidFill>
              </a:rPr>
              <a:t>the past 90 days, rainfall was above-average over Sierra Leone, Liberia, southern Cote d’Ivoire, parts of Ghana, Togo, Benin, Nigeria, parts of Chad, portions of Cameroon, western CAR, portions of DRC, South Sudan, Uganda, parts of southern and eastern Sudan, Ethiopia, Kenya, Somalia,  many parts of Tanzania, parts of Angola, eastern Zambia, parts of Namibia, Botswana, Malawi, northeastern South Africa, northern Mozambique, and central and northern Madagascar</a:t>
            </a:r>
            <a:r>
              <a:rPr lang="en-US" altLang="en-US" sz="1200" b="1" dirty="0" smtClean="0">
                <a:solidFill>
                  <a:schemeClr val="bg1"/>
                </a:solidFill>
              </a:rPr>
              <a:t>. Much </a:t>
            </a:r>
            <a:r>
              <a:rPr lang="en-US" altLang="en-US" sz="1200" b="1" dirty="0">
                <a:solidFill>
                  <a:schemeClr val="bg1"/>
                </a:solidFill>
              </a:rPr>
              <a:t>of Guinea, southern Cameroon, Equatorial Guinea, Gabon, eastern CAR, portions DRC and Angola, western Zambia, Zimbabwe, parts of Namibia, local areas in Botswana, southern Mozambique, and parts of southern Madagascar and South Africa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Week-1 outlooks call for an increased chance for above-average rainfall over  parts of Angola, southern DRC, portions of northern and eastern Zambia, Tanzania, eastern Uganda, western Kenya and northern Madagascar. In contrast, there is an increased chance for below-average rainfall over parts of northern Congo, northern DRC, Botswana, Zimbabwe, southern Mozambique and southern Madagascar.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Another week of moderate to locally heavy rainfall sustained moisture surpluses over portions of equatorial East Africa and southeastern Africa.</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above-average rainfall over  parts of Angola, southern DRC, </a:t>
            </a:r>
            <a:r>
              <a:rPr lang="en-US" altLang="en-US" sz="1800" b="1" dirty="0" smtClean="0">
                <a:solidFill>
                  <a:schemeClr val="bg1"/>
                </a:solidFill>
              </a:rPr>
              <a:t>portions </a:t>
            </a:r>
            <a:r>
              <a:rPr lang="en-US" altLang="en-US" sz="1800" b="1" dirty="0">
                <a:solidFill>
                  <a:schemeClr val="bg1"/>
                </a:solidFill>
              </a:rPr>
              <a:t>of northern and eastern Zambia, </a:t>
            </a:r>
            <a:r>
              <a:rPr lang="en-US" altLang="en-US" sz="1800" b="1" dirty="0" smtClean="0">
                <a:solidFill>
                  <a:schemeClr val="bg1"/>
                </a:solidFill>
              </a:rPr>
              <a:t>Tanzania, eastern Uganda, western Kenya and </a:t>
            </a:r>
            <a:r>
              <a:rPr lang="en-US" altLang="en-US" sz="1800" b="1" dirty="0">
                <a:solidFill>
                  <a:schemeClr val="bg1"/>
                </a:solidFill>
              </a:rPr>
              <a:t>northern Madagascar</a:t>
            </a:r>
            <a:r>
              <a:rPr lang="en-US" altLang="en-US" sz="1800" b="1" dirty="0" smtClean="0">
                <a:solidFill>
                  <a:schemeClr val="bg1"/>
                </a:solidFill>
              </a:rPr>
              <a:t>. In contrast, there is an increased chance for below-average rainfall </a:t>
            </a:r>
            <a:r>
              <a:rPr lang="en-US" altLang="en-US" sz="1800" b="1" dirty="0">
                <a:solidFill>
                  <a:schemeClr val="bg1"/>
                </a:solidFill>
              </a:rPr>
              <a:t>over </a:t>
            </a:r>
            <a:r>
              <a:rPr lang="en-US" altLang="en-US" sz="1800" b="1" dirty="0" smtClean="0">
                <a:solidFill>
                  <a:schemeClr val="bg1"/>
                </a:solidFill>
              </a:rPr>
              <a:t>parts of northern Congo, northern DRC, Botswana, Zimbabwe, southern Mozambique and southern Madagascar.</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www.cpc.ncep.noaa.gov/products/international/africa_arc/africa_arc_7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cpc.ncep.noaa.gov/products/international/africa_arc/africa_arc_7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228600" y="5257800"/>
            <a:ext cx="8839200" cy="1136465"/>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smtClean="0">
                <a:solidFill>
                  <a:schemeClr val="bg1"/>
                </a:solidFill>
              </a:rPr>
              <a:t>During </a:t>
            </a:r>
            <a:r>
              <a:rPr lang="en-US" altLang="en-US" sz="1150" b="1" dirty="0">
                <a:solidFill>
                  <a:schemeClr val="bg1"/>
                </a:solidFill>
              </a:rPr>
              <a:t>the past 7 </a:t>
            </a:r>
            <a:r>
              <a:rPr lang="en-US" altLang="en-US" sz="1150" b="1" dirty="0" smtClean="0">
                <a:solidFill>
                  <a:schemeClr val="bg1"/>
                </a:solidFill>
              </a:rPr>
              <a:t>days, weekly rainfall totals exceeded 100mm over local areas in Angola, parts of Tanzania, central Mozambique and northern Madagascar. Rainfall was above-average over local areas in Congo, central Angola, parts of southern DRC and eastern Zambia, much of Tanzania, parts of Kenya, local areas in South Africa, central Mozambique and northern Madagascar. Weekly rainfall surpluses exceeded 100mm over parts of northeastern Madagascar. </a:t>
            </a:r>
          </a:p>
          <a:p>
            <a:pPr algn="just" eaLnBrk="1" hangingPunct="1">
              <a:lnSpc>
                <a:spcPct val="90000"/>
              </a:lnSpc>
              <a:spcBef>
                <a:spcPct val="50000"/>
              </a:spcBef>
            </a:pPr>
            <a:r>
              <a:rPr lang="en-US" altLang="en-US" sz="1150" b="1" dirty="0" smtClean="0">
                <a:solidFill>
                  <a:schemeClr val="bg1"/>
                </a:solidFill>
              </a:rPr>
              <a:t>Equatorial Guinea, Gabon, many parts of Congo and DRC, southeastern Angola, Botswana, Zimbabwe, western and southern Zambia, parts of South Africa, Malawi, parts of Mozambique and southern Madagascar had below-average rainfall.</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s://www.cpc.ncep.noaa.gov/products/international/africa_arc/africa_arc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cpc.ncep.noaa.gov/products/international/africa_arc/africa_arc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7466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rainfall totals exceeded 300mm over local areas in Angola and DRC, eastern Zambia, Malawi, central and southern Tanzania, central and northern Mozambique and northern Madagascar, with rainfall totals in excess of 750mm observed over northwestern Madagascar. </a:t>
            </a:r>
            <a:r>
              <a:rPr lang="en-US" altLang="en-US" sz="1250" b="1" dirty="0">
                <a:solidFill>
                  <a:schemeClr val="bg1"/>
                </a:solidFill>
              </a:rPr>
              <a:t>R</a:t>
            </a:r>
            <a:r>
              <a:rPr lang="en-US" altLang="en-US" sz="1250" b="1" dirty="0" smtClean="0">
                <a:solidFill>
                  <a:schemeClr val="bg1"/>
                </a:solidFill>
              </a:rPr>
              <a:t>ainfall </a:t>
            </a:r>
            <a:r>
              <a:rPr lang="en-US" altLang="en-US" sz="1250" b="1" dirty="0">
                <a:solidFill>
                  <a:schemeClr val="bg1"/>
                </a:solidFill>
              </a:rPr>
              <a:t>was above-average </a:t>
            </a:r>
            <a:r>
              <a:rPr lang="en-US" altLang="en-US" sz="1250" b="1" dirty="0" smtClean="0">
                <a:solidFill>
                  <a:schemeClr val="bg1"/>
                </a:solidFill>
              </a:rPr>
              <a:t>over southern Congo</a:t>
            </a:r>
            <a:r>
              <a:rPr lang="en-US" altLang="en-US" sz="1250" b="1" dirty="0">
                <a:solidFill>
                  <a:schemeClr val="bg1"/>
                </a:solidFill>
              </a:rPr>
              <a:t>, </a:t>
            </a:r>
            <a:r>
              <a:rPr lang="en-US" altLang="en-US" sz="1250" b="1" dirty="0" smtClean="0">
                <a:solidFill>
                  <a:schemeClr val="bg1"/>
                </a:solidFill>
              </a:rPr>
              <a:t>central and southern DRC,  local areas in southwestern Ethiopia, southwestern Uganda, southern Kenya, Tanzania</a:t>
            </a:r>
            <a:r>
              <a:rPr lang="en-US" altLang="en-US" sz="1250" b="1" dirty="0">
                <a:solidFill>
                  <a:schemeClr val="bg1"/>
                </a:solidFill>
              </a:rPr>
              <a:t>, </a:t>
            </a:r>
            <a:r>
              <a:rPr lang="en-US" altLang="en-US" sz="1250" b="1" dirty="0" smtClean="0">
                <a:solidFill>
                  <a:schemeClr val="bg1"/>
                </a:solidFill>
              </a:rPr>
              <a:t>Angola, northern Namibia, Botswana, many parts of Zambia, Malawi, central and northern Mozambique, many parts of South Africa and Madagascar. Rainfall surpluses exceeded 300mm over northern Madagascar.</a:t>
            </a:r>
            <a:endParaRPr lang="en-US" altLang="en-US" sz="1250" b="1" dirty="0">
              <a:solidFill>
                <a:schemeClr val="bg1"/>
              </a:solidFill>
            </a:endParaRPr>
          </a:p>
          <a:p>
            <a:pPr eaLnBrk="1" hangingPunct="1">
              <a:lnSpc>
                <a:spcPct val="90000"/>
              </a:lnSpc>
              <a:spcBef>
                <a:spcPct val="50000"/>
              </a:spcBef>
            </a:pPr>
            <a:r>
              <a:rPr lang="en-US" altLang="en-US" sz="1250" b="1" dirty="0" smtClean="0">
                <a:solidFill>
                  <a:schemeClr val="bg1"/>
                </a:solidFill>
              </a:rPr>
              <a:t>Equatorial Guinea, Gabon, northern Congo, northern and eastern DRC,  Rwanda, Burundi, local areas in northern Zambia and Zimbabwe, portions of Namibia, local areas in Botswana, parts of southern Mozambique and southern Madagascar had below-average rainfall.</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www.cpc.ncep.noaa.gov/products/international/africa_arc/africa_arc_9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cpc.ncep.noaa.gov/products/international/africa_arc/africa_arc_9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680460"/>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a:t>
            </a:r>
            <a:r>
              <a:rPr lang="en-US" altLang="en-US" sz="1200" b="1" dirty="0" smtClean="0">
                <a:solidFill>
                  <a:schemeClr val="bg1"/>
                </a:solidFill>
              </a:rPr>
              <a:t>days, rainfall totals exceeded 750mm over parts of southern Congo, local areas in southern DRC, Kenya and Tanzania, and central and northern Madagascar. Rainfall </a:t>
            </a:r>
            <a:r>
              <a:rPr lang="en-US" altLang="en-US" sz="1200" b="1" dirty="0">
                <a:solidFill>
                  <a:schemeClr val="bg1"/>
                </a:solidFill>
              </a:rPr>
              <a:t>was above-average over </a:t>
            </a:r>
            <a:r>
              <a:rPr lang="en-US" altLang="en-US" sz="1200" b="1" dirty="0" smtClean="0">
                <a:solidFill>
                  <a:schemeClr val="bg1"/>
                </a:solidFill>
              </a:rPr>
              <a:t>local areas in Guinea, much of Sierra </a:t>
            </a:r>
            <a:r>
              <a:rPr lang="en-US" altLang="en-US" sz="1200" b="1" dirty="0">
                <a:solidFill>
                  <a:schemeClr val="bg1"/>
                </a:solidFill>
              </a:rPr>
              <a:t>Leone, </a:t>
            </a:r>
            <a:r>
              <a:rPr lang="en-US" altLang="en-US" sz="1200" b="1" dirty="0" smtClean="0">
                <a:solidFill>
                  <a:schemeClr val="bg1"/>
                </a:solidFill>
              </a:rPr>
              <a:t>Liberia</a:t>
            </a:r>
            <a:r>
              <a:rPr lang="en-US" altLang="en-US" sz="1200" b="1" dirty="0">
                <a:solidFill>
                  <a:schemeClr val="bg1"/>
                </a:solidFill>
              </a:rPr>
              <a:t>, </a:t>
            </a:r>
            <a:r>
              <a:rPr lang="en-US" altLang="en-US" sz="1200" b="1" dirty="0" smtClean="0">
                <a:solidFill>
                  <a:schemeClr val="bg1"/>
                </a:solidFill>
              </a:rPr>
              <a:t>Cote </a:t>
            </a:r>
            <a:r>
              <a:rPr lang="en-US" altLang="en-US" sz="1200" b="1" dirty="0">
                <a:solidFill>
                  <a:schemeClr val="bg1"/>
                </a:solidFill>
              </a:rPr>
              <a:t>d’Ivoire, </a:t>
            </a:r>
            <a:r>
              <a:rPr lang="en-US" altLang="en-US" sz="1200" b="1" dirty="0" smtClean="0">
                <a:solidFill>
                  <a:schemeClr val="bg1"/>
                </a:solidFill>
              </a:rPr>
              <a:t>parts of Ghana</a:t>
            </a:r>
            <a:r>
              <a:rPr lang="en-US" altLang="en-US" sz="1200" b="1" dirty="0">
                <a:solidFill>
                  <a:schemeClr val="bg1"/>
                </a:solidFill>
              </a:rPr>
              <a:t>, </a:t>
            </a:r>
            <a:r>
              <a:rPr lang="en-US" altLang="en-US" sz="1200" b="1" dirty="0" smtClean="0">
                <a:solidFill>
                  <a:schemeClr val="bg1"/>
                </a:solidFill>
              </a:rPr>
              <a:t>Benin</a:t>
            </a:r>
            <a:r>
              <a:rPr lang="en-US" altLang="en-US" sz="1200" b="1" dirty="0">
                <a:solidFill>
                  <a:schemeClr val="bg1"/>
                </a:solidFill>
              </a:rPr>
              <a:t>, </a:t>
            </a:r>
            <a:r>
              <a:rPr lang="en-US" altLang="en-US" sz="1200" b="1" dirty="0" smtClean="0">
                <a:solidFill>
                  <a:schemeClr val="bg1"/>
                </a:solidFill>
              </a:rPr>
              <a:t>Nigeria</a:t>
            </a:r>
            <a:r>
              <a:rPr lang="en-US" altLang="en-US" sz="1200" b="1" dirty="0">
                <a:solidFill>
                  <a:schemeClr val="bg1"/>
                </a:solidFill>
              </a:rPr>
              <a:t>, </a:t>
            </a:r>
            <a:r>
              <a:rPr lang="en-US" altLang="en-US" sz="1200" b="1" dirty="0" smtClean="0">
                <a:solidFill>
                  <a:schemeClr val="bg1"/>
                </a:solidFill>
              </a:rPr>
              <a:t>southwestern </a:t>
            </a:r>
            <a:r>
              <a:rPr lang="en-US" altLang="en-US" sz="1200" b="1" dirty="0">
                <a:solidFill>
                  <a:schemeClr val="bg1"/>
                </a:solidFill>
              </a:rPr>
              <a:t>CAR, </a:t>
            </a:r>
            <a:r>
              <a:rPr lang="en-US" altLang="en-US" sz="1200" b="1" dirty="0" smtClean="0">
                <a:solidFill>
                  <a:schemeClr val="bg1"/>
                </a:solidFill>
              </a:rPr>
              <a:t>western and southern </a:t>
            </a:r>
            <a:r>
              <a:rPr lang="en-US" altLang="en-US" sz="1200" b="1" dirty="0">
                <a:solidFill>
                  <a:schemeClr val="bg1"/>
                </a:solidFill>
              </a:rPr>
              <a:t>DRC, </a:t>
            </a:r>
            <a:r>
              <a:rPr lang="en-US" altLang="en-US" sz="1200" b="1" dirty="0" smtClean="0">
                <a:solidFill>
                  <a:schemeClr val="bg1"/>
                </a:solidFill>
              </a:rPr>
              <a:t>eastern South </a:t>
            </a:r>
            <a:r>
              <a:rPr lang="en-US" altLang="en-US" sz="1200" b="1" dirty="0">
                <a:solidFill>
                  <a:schemeClr val="bg1"/>
                </a:solidFill>
              </a:rPr>
              <a:t>Sudan, </a:t>
            </a:r>
            <a:r>
              <a:rPr lang="en-US" altLang="en-US" sz="1200" b="1" dirty="0" smtClean="0">
                <a:solidFill>
                  <a:schemeClr val="bg1"/>
                </a:solidFill>
              </a:rPr>
              <a:t>Rwanda, Burundi, Uganda</a:t>
            </a:r>
            <a:r>
              <a:rPr lang="en-US" altLang="en-US" sz="1200" b="1" dirty="0">
                <a:solidFill>
                  <a:schemeClr val="bg1"/>
                </a:solidFill>
              </a:rPr>
              <a:t>, </a:t>
            </a:r>
            <a:r>
              <a:rPr lang="en-US" altLang="en-US" sz="1200" b="1" dirty="0" smtClean="0">
                <a:solidFill>
                  <a:schemeClr val="bg1"/>
                </a:solidFill>
              </a:rPr>
              <a:t>Ethiopia</a:t>
            </a:r>
            <a:r>
              <a:rPr lang="en-US" altLang="en-US" sz="1200" b="1" dirty="0">
                <a:solidFill>
                  <a:schemeClr val="bg1"/>
                </a:solidFill>
              </a:rPr>
              <a:t>, </a:t>
            </a:r>
            <a:r>
              <a:rPr lang="en-US" altLang="en-US" sz="1200" b="1" dirty="0" smtClean="0">
                <a:solidFill>
                  <a:schemeClr val="bg1"/>
                </a:solidFill>
              </a:rPr>
              <a:t>Kenya</a:t>
            </a:r>
            <a:r>
              <a:rPr lang="en-US" altLang="en-US" sz="1200" b="1" dirty="0">
                <a:solidFill>
                  <a:schemeClr val="bg1"/>
                </a:solidFill>
              </a:rPr>
              <a:t>, </a:t>
            </a:r>
            <a:r>
              <a:rPr lang="en-US" altLang="en-US" sz="1200" b="1" dirty="0" smtClean="0">
                <a:solidFill>
                  <a:schemeClr val="bg1"/>
                </a:solidFill>
              </a:rPr>
              <a:t>Somalia</a:t>
            </a:r>
            <a:r>
              <a:rPr lang="en-US" altLang="en-US" sz="1200" b="1" dirty="0">
                <a:solidFill>
                  <a:schemeClr val="bg1"/>
                </a:solidFill>
              </a:rPr>
              <a:t>, </a:t>
            </a:r>
            <a:r>
              <a:rPr lang="en-US" altLang="en-US" sz="1200" b="1" dirty="0" smtClean="0">
                <a:solidFill>
                  <a:schemeClr val="bg1"/>
                </a:solidFill>
              </a:rPr>
              <a:t>Tanzania, southwestern Angola, eastern Zambia, parts of Namibia, Botswana, Malawi, northern South Africa, northern Mozambique, and central and northern Madagascar. Rainfall surpluses exceeded 500mm over northern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Much of Guinea, southern Cameroon, Equatorial Guinea, Gabon, eastern </a:t>
            </a:r>
            <a:r>
              <a:rPr lang="en-US" altLang="en-US" sz="1200" b="1" dirty="0">
                <a:solidFill>
                  <a:schemeClr val="bg1"/>
                </a:solidFill>
              </a:rPr>
              <a:t>CAR, portions </a:t>
            </a:r>
            <a:r>
              <a:rPr lang="en-US" altLang="en-US" sz="1200" b="1" dirty="0" smtClean="0">
                <a:solidFill>
                  <a:schemeClr val="bg1"/>
                </a:solidFill>
              </a:rPr>
              <a:t>DRC and Angola, western Zambia, Zimbabwe, parts of Namibia, local areas in Botswana, southern Mozambique, and parts of southern Madagascar and South Africa had below-average rainfall.</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s://www.cpc.ncep.noaa.gov/products/international/africa_arc/africa_arc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cpc.ncep.noaa.gov/products/international/africa_arc/africa_arc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817549"/>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rainfall totals in excess of 1500mm were observed over Parts </a:t>
            </a:r>
            <a:r>
              <a:rPr lang="en-US" altLang="en-US" sz="1180" b="1" dirty="0">
                <a:solidFill>
                  <a:schemeClr val="bg1"/>
                </a:solidFill>
                <a:latin typeface="Arial" charset="0"/>
              </a:rPr>
              <a:t>of </a:t>
            </a:r>
            <a:r>
              <a:rPr lang="en-US" altLang="en-US" sz="1180" b="1" dirty="0" smtClean="0">
                <a:solidFill>
                  <a:schemeClr val="bg1"/>
                </a:solidFill>
                <a:latin typeface="Arial" charset="0"/>
              </a:rPr>
              <a:t>northern Madagascar. Southern </a:t>
            </a:r>
            <a:r>
              <a:rPr lang="en-US" altLang="en-US" sz="1180" b="1" dirty="0">
                <a:solidFill>
                  <a:schemeClr val="bg1"/>
                </a:solidFill>
                <a:latin typeface="Arial" charset="0"/>
              </a:rPr>
              <a:t>Mauritania, much of Senegal, Guinea-Bissau, Guinea, Sierra Leone, Mali, Liberia, Cote d’Ivoire, Burkina Faso, Ghana, Togo, Benin, Nigeria, </a:t>
            </a:r>
            <a:r>
              <a:rPr lang="en-US" altLang="en-US" sz="1180" b="1" dirty="0" smtClean="0">
                <a:solidFill>
                  <a:schemeClr val="bg1"/>
                </a:solidFill>
                <a:latin typeface="Arial" charset="0"/>
              </a:rPr>
              <a:t>many parts </a:t>
            </a:r>
            <a:r>
              <a:rPr lang="en-US" altLang="en-US" sz="1180" b="1" dirty="0">
                <a:solidFill>
                  <a:schemeClr val="bg1"/>
                </a:solidFill>
                <a:latin typeface="Arial" charset="0"/>
              </a:rPr>
              <a:t>of Cameroon, Niger, Chad, CAR, portions of DRC, South Sudan, Sudan, Uganda, Eritrea, Ethiopia, Somalia, Kenya, Tanzania, parts of Angola, </a:t>
            </a:r>
            <a:r>
              <a:rPr lang="en-US" altLang="en-US" sz="1180" b="1" dirty="0" smtClean="0">
                <a:solidFill>
                  <a:schemeClr val="bg1"/>
                </a:solidFill>
                <a:latin typeface="Arial" charset="0"/>
              </a:rPr>
              <a:t>northern Namibia, eastern </a:t>
            </a:r>
            <a:r>
              <a:rPr lang="en-US" altLang="en-US" sz="1180" b="1" dirty="0">
                <a:solidFill>
                  <a:schemeClr val="bg1"/>
                </a:solidFill>
                <a:latin typeface="Arial" charset="0"/>
              </a:rPr>
              <a:t>Zambia, </a:t>
            </a:r>
            <a:r>
              <a:rPr lang="en-US" altLang="en-US" sz="1180" b="1" dirty="0" smtClean="0">
                <a:solidFill>
                  <a:schemeClr val="bg1"/>
                </a:solidFill>
                <a:latin typeface="Arial" charset="0"/>
              </a:rPr>
              <a:t>much </a:t>
            </a:r>
            <a:r>
              <a:rPr lang="en-US" altLang="en-US" sz="1180" b="1" dirty="0">
                <a:solidFill>
                  <a:schemeClr val="bg1"/>
                </a:solidFill>
                <a:latin typeface="Arial" charset="0"/>
              </a:rPr>
              <a:t>of Botswana, </a:t>
            </a:r>
            <a:r>
              <a:rPr lang="en-US" altLang="en-US" sz="1180" b="1" dirty="0" smtClean="0">
                <a:solidFill>
                  <a:schemeClr val="bg1"/>
                </a:solidFill>
                <a:latin typeface="Arial" charset="0"/>
              </a:rPr>
              <a:t>Malawi, northern South Africa, central and northern </a:t>
            </a:r>
            <a:r>
              <a:rPr lang="en-US" altLang="en-US" sz="1180" b="1" dirty="0">
                <a:solidFill>
                  <a:schemeClr val="bg1"/>
                </a:solidFill>
                <a:latin typeface="Arial" charset="0"/>
              </a:rPr>
              <a:t>Mozambique and many parts of Madagascar had above-average rainfall</a:t>
            </a:r>
            <a:r>
              <a:rPr lang="en-US" altLang="en-US" sz="1180" b="1" dirty="0" smtClean="0">
                <a:solidFill>
                  <a:schemeClr val="bg1"/>
                </a:solidFill>
                <a:latin typeface="Arial" charset="0"/>
              </a:rPr>
              <a:t>. Rainfall surpluses exceeded 500mm over parts of Sierra Leone and Liberia, southern Nigeria, Kenya, Tanzania, and northern Madagascar.</a:t>
            </a:r>
            <a:endParaRPr lang="en-US" altLang="en-US" sz="1180" b="1" dirty="0">
              <a:solidFill>
                <a:schemeClr val="bg1"/>
              </a:solidFill>
              <a:latin typeface="Arial" charset="0"/>
            </a:endParaRPr>
          </a:p>
          <a:p>
            <a:pPr algn="just" eaLnBrk="1" hangingPunct="1">
              <a:lnSpc>
                <a:spcPct val="90000"/>
              </a:lnSpc>
              <a:spcBef>
                <a:spcPct val="50000"/>
              </a:spcBef>
              <a:buNone/>
              <a:defRPr/>
            </a:pP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portions of southern Cameroon, Equatorial Guinea, Gabon, parts of central and eastern DRC, many parts of Angola, parts of Namibia and South Africa, western Zambia, Zimbabwe, and southern Mozambique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409700" y="533400"/>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352800" y="1925970"/>
            <a:ext cx="1600200" cy="90649"/>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3009900" y="2590800"/>
            <a:ext cx="266700" cy="1165226"/>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moderate to locally heavy rainfall sustained moisture surpluses over many parts of  Tanzania (top right) and northern Madagascar (bottom right). Seasonal total rainfall remained below-average over parts of Zimbabwe (bottom left).</a:t>
            </a:r>
          </a:p>
        </p:txBody>
      </p:sp>
      <p:sp>
        <p:nvSpPr>
          <p:cNvPr id="18441" name="Line 169"/>
          <p:cNvSpPr>
            <a:spLocks noChangeShapeType="1"/>
          </p:cNvSpPr>
          <p:nvPr/>
        </p:nvSpPr>
        <p:spPr bwMode="auto">
          <a:xfrm flipH="1" flipV="1">
            <a:off x="4038600" y="2362200"/>
            <a:ext cx="695324" cy="1212736"/>
          </a:xfrm>
          <a:prstGeom prst="line">
            <a:avLst/>
          </a:prstGeom>
          <a:noFill/>
          <a:ln w="50800">
            <a:solidFill>
              <a:srgbClr val="FF0000"/>
            </a:solidFill>
            <a:round/>
            <a:headEnd/>
            <a:tailEnd type="triangle" w="med" len="med"/>
          </a:ln>
        </p:spPr>
        <p:txBody>
          <a:bodyPr/>
          <a:lstStyle/>
          <a:p>
            <a:endParaRPr lang="en-US"/>
          </a:p>
        </p:txBody>
      </p:sp>
      <p:pic>
        <p:nvPicPr>
          <p:cNvPr id="6146" name="Picture 2" descr="https://www.cpc.ncep.noaa.gov/products/international/africa_arc/africa_arc_90day_ptts_Gweru_Zimbabw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462528"/>
            <a:ext cx="40386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cpc.ncep.noaa.gov/products/international/africa_arc/africa_arc_90day_ptts_Tabora_Tanzani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609600"/>
            <a:ext cx="40767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cpc.ncep.noaa.gov/products/international/africa_arc/africa_arc_90day_ptts_Ambanja_Madagascar.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462528"/>
            <a:ext cx="4095749"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cpc.ncep.noaa.gov/products/international/cdas/cdas_7day_af_85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cpc.ncep.noaa.gov/products/international/cdas/cdas_7day_af_2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 area of anomalous lower-level cyclonic flow across southeastern Africa may have contributed to the observed above-average rainfall in </a:t>
            </a:r>
            <a:r>
              <a:rPr lang="en-US" altLang="en-US" b="1" dirty="0">
                <a:solidFill>
                  <a:schemeClr val="bg1"/>
                </a:solidFill>
              </a:rPr>
              <a:t>the </a:t>
            </a:r>
            <a:r>
              <a:rPr lang="en-US" altLang="en-US" b="1" dirty="0" smtClean="0">
                <a:solidFill>
                  <a:schemeClr val="bg1"/>
                </a:solidFill>
              </a:rPr>
              <a:t>region (</a:t>
            </a:r>
            <a:r>
              <a:rPr lang="en-US" altLang="en-US" b="1" dirty="0">
                <a:solidFill>
                  <a:schemeClr val="bg1"/>
                </a:solidFill>
              </a:rPr>
              <a:t>left panel) .</a:t>
            </a:r>
          </a:p>
        </p:txBody>
      </p:sp>
      <p:sp>
        <p:nvSpPr>
          <p:cNvPr id="9" name="Oval 8"/>
          <p:cNvSpPr/>
          <p:nvPr/>
        </p:nvSpPr>
        <p:spPr>
          <a:xfrm rot="6055280">
            <a:off x="3067858" y="3392544"/>
            <a:ext cx="908749" cy="1304838"/>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169168</TotalTime>
  <Words>1937</Words>
  <Application>Microsoft Office PowerPoint</Application>
  <PresentationFormat>On-screen Show (4:3)</PresentationFormat>
  <Paragraphs>78</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8598</cp:revision>
  <cp:lastPrinted>2018-07-09T15:13:07Z</cp:lastPrinted>
  <dcterms:created xsi:type="dcterms:W3CDTF">2001-08-31T10:39:36Z</dcterms:created>
  <dcterms:modified xsi:type="dcterms:W3CDTF">2020-01-29T14:25:26Z</dcterms:modified>
</cp:coreProperties>
</file>