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325" r:id="rId2"/>
    <p:sldId id="326" r:id="rId3"/>
    <p:sldId id="485" r:id="rId4"/>
    <p:sldId id="477" r:id="rId5"/>
    <p:sldId id="501" r:id="rId6"/>
    <p:sldId id="502" r:id="rId7"/>
    <p:sldId id="503" r:id="rId8"/>
    <p:sldId id="509" r:id="rId9"/>
    <p:sldId id="482" r:id="rId10"/>
    <p:sldId id="506" r:id="rId11"/>
    <p:sldId id="507" r:id="rId12"/>
    <p:sldId id="508" r:id="rId13"/>
    <p:sldId id="505" r:id="rId14"/>
  </p:sldIdLst>
  <p:sldSz cx="9144000" cy="6858000" type="screen4x3"/>
  <p:notesSz cx="6985000" cy="9283700"/>
  <p:defaultTextStyle>
    <a:defPPr>
      <a:defRPr lang="en-US"/>
    </a:defPPr>
    <a:lvl1pPr algn="l" rtl="0" eaLnBrk="0" fontAlgn="base" hangingPunct="0">
      <a:spcBef>
        <a:spcPct val="0"/>
      </a:spcBef>
      <a:spcAft>
        <a:spcPct val="0"/>
      </a:spcAft>
      <a:defRPr sz="1600" kern="1200">
        <a:solidFill>
          <a:schemeClr val="tx1"/>
        </a:solidFill>
        <a:latin typeface="Arial" charset="0"/>
        <a:ea typeface="+mn-ea"/>
        <a:cs typeface="Arial" charset="0"/>
      </a:defRPr>
    </a:lvl1pPr>
    <a:lvl2pPr marL="457200" algn="l" rtl="0" eaLnBrk="0" fontAlgn="base" hangingPunct="0">
      <a:spcBef>
        <a:spcPct val="0"/>
      </a:spcBef>
      <a:spcAft>
        <a:spcPct val="0"/>
      </a:spcAft>
      <a:defRPr sz="1600" kern="1200">
        <a:solidFill>
          <a:schemeClr val="tx1"/>
        </a:solidFill>
        <a:latin typeface="Arial" charset="0"/>
        <a:ea typeface="+mn-ea"/>
        <a:cs typeface="Arial" charset="0"/>
      </a:defRPr>
    </a:lvl2pPr>
    <a:lvl3pPr marL="914400" algn="l" rtl="0" eaLnBrk="0" fontAlgn="base" hangingPunct="0">
      <a:spcBef>
        <a:spcPct val="0"/>
      </a:spcBef>
      <a:spcAft>
        <a:spcPct val="0"/>
      </a:spcAft>
      <a:defRPr sz="1600" kern="1200">
        <a:solidFill>
          <a:schemeClr val="tx1"/>
        </a:solidFill>
        <a:latin typeface="Arial" charset="0"/>
        <a:ea typeface="+mn-ea"/>
        <a:cs typeface="Arial" charset="0"/>
      </a:defRPr>
    </a:lvl3pPr>
    <a:lvl4pPr marL="1371600" algn="l" rtl="0" eaLnBrk="0" fontAlgn="base" hangingPunct="0">
      <a:spcBef>
        <a:spcPct val="0"/>
      </a:spcBef>
      <a:spcAft>
        <a:spcPct val="0"/>
      </a:spcAft>
      <a:defRPr sz="1600" kern="1200">
        <a:solidFill>
          <a:schemeClr val="tx1"/>
        </a:solidFill>
        <a:latin typeface="Arial" charset="0"/>
        <a:ea typeface="+mn-ea"/>
        <a:cs typeface="Arial" charset="0"/>
      </a:defRPr>
    </a:lvl4pPr>
    <a:lvl5pPr marL="1828800" algn="l" rtl="0" eaLnBrk="0" fontAlgn="base" hangingPunct="0">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0000FF"/>
    <a:srgbClr val="FF0000"/>
    <a:srgbClr val="CCFFCC"/>
    <a:srgbClr val="FFFF99"/>
    <a:srgbClr val="FFFF00"/>
    <a:srgbClr val="CC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91" autoAdjust="0"/>
    <p:restoredTop sz="96847" autoAdjust="0"/>
  </p:normalViewPr>
  <p:slideViewPr>
    <p:cSldViewPr>
      <p:cViewPr varScale="1">
        <p:scale>
          <a:sx n="111" d="100"/>
          <a:sy n="111" d="100"/>
        </p:scale>
        <p:origin x="702"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3" name="Rectangle 3"/>
          <p:cNvSpPr>
            <a:spLocks noGrp="1" noChangeArrowheads="1"/>
          </p:cNvSpPr>
          <p:nvPr>
            <p:ph type="dt" sz="quarter" idx="1"/>
          </p:nvPr>
        </p:nvSpPr>
        <p:spPr bwMode="auto">
          <a:xfrm>
            <a:off x="3959225" y="0"/>
            <a:ext cx="3025775" cy="465138"/>
          </a:xfrm>
          <a:prstGeom prst="rect">
            <a:avLst/>
          </a:prstGeom>
          <a:noFill/>
          <a:ln w="9525">
            <a:noFill/>
            <a:miter lim="800000"/>
            <a:headEnd/>
            <a:tailEnd/>
          </a:ln>
          <a:effectLst/>
        </p:spPr>
        <p:txBody>
          <a:bodyPr vert="horz" wrap="square" lIns="92889" tIns="46445" rIns="92889" bIns="46445" numCol="1" anchor="t" anchorCtr="0" compatLnSpc="1">
            <a:prstTxWarp prst="textNoShape">
              <a:avLst/>
            </a:prstTxWarp>
          </a:bodyPr>
          <a:lstStyle>
            <a:lvl1pPr algn="r" defTabSz="929627" eaLnBrk="1" hangingPunct="1">
              <a:defRPr sz="1200">
                <a:latin typeface="Times New Roman" pitchFamily="18" charset="0"/>
                <a:cs typeface="+mn-cs"/>
              </a:defRPr>
            </a:lvl1pPr>
          </a:lstStyle>
          <a:p>
            <a:pPr>
              <a:defRPr/>
            </a:pPr>
            <a:endParaRPr lang="en-US"/>
          </a:p>
        </p:txBody>
      </p:sp>
      <p:sp>
        <p:nvSpPr>
          <p:cNvPr id="92164" name="Rectangle 4"/>
          <p:cNvSpPr>
            <a:spLocks noGrp="1" noChangeArrowheads="1"/>
          </p:cNvSpPr>
          <p:nvPr>
            <p:ph type="ftr" sz="quarter" idx="2"/>
          </p:nvPr>
        </p:nvSpPr>
        <p:spPr bwMode="auto">
          <a:xfrm>
            <a:off x="0"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l" defTabSz="929627" eaLnBrk="1" hangingPunct="1">
              <a:defRPr sz="1200">
                <a:latin typeface="Times New Roman" pitchFamily="18" charset="0"/>
                <a:cs typeface="+mn-cs"/>
              </a:defRPr>
            </a:lvl1pPr>
          </a:lstStyle>
          <a:p>
            <a:pPr>
              <a:defRPr/>
            </a:pPr>
            <a:endParaRPr lang="en-US"/>
          </a:p>
        </p:txBody>
      </p:sp>
      <p:sp>
        <p:nvSpPr>
          <p:cNvPr id="92165" name="Rectangle 5"/>
          <p:cNvSpPr>
            <a:spLocks noGrp="1" noChangeArrowheads="1"/>
          </p:cNvSpPr>
          <p:nvPr>
            <p:ph type="sldNum" sz="quarter" idx="3"/>
          </p:nvPr>
        </p:nvSpPr>
        <p:spPr bwMode="auto">
          <a:xfrm>
            <a:off x="3959225" y="8818563"/>
            <a:ext cx="3025775" cy="465137"/>
          </a:xfrm>
          <a:prstGeom prst="rect">
            <a:avLst/>
          </a:prstGeom>
          <a:noFill/>
          <a:ln w="9525">
            <a:noFill/>
            <a:miter lim="800000"/>
            <a:headEnd/>
            <a:tailEnd/>
          </a:ln>
          <a:effectLst/>
        </p:spPr>
        <p:txBody>
          <a:bodyPr vert="horz" wrap="square" lIns="92889" tIns="46445" rIns="92889" bIns="46445" numCol="1" anchor="b" anchorCtr="0" compatLnSpc="1">
            <a:prstTxWarp prst="textNoShape">
              <a:avLst/>
            </a:prstTxWarp>
          </a:bodyPr>
          <a:lstStyle>
            <a:lvl1pPr algn="r" defTabSz="928688" eaLnBrk="1" hangingPunct="1">
              <a:defRPr sz="1200">
                <a:latin typeface="Times New Roman" pitchFamily="18" charset="0"/>
              </a:defRPr>
            </a:lvl1pPr>
          </a:lstStyle>
          <a:p>
            <a:fld id="{55FF4001-412B-4BBD-BE6A-0B0EFB7222A5}"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5138"/>
          </a:xfrm>
          <a:prstGeom prst="rect">
            <a:avLst/>
          </a:prstGeom>
        </p:spPr>
        <p:txBody>
          <a:bodyPr vert="horz" lIns="91221" tIns="45610" rIns="91221" bIns="45610" rtlCol="0"/>
          <a:lstStyle>
            <a:lvl1pPr algn="l" eaLnBrk="1" hangingPunct="1">
              <a:defRPr sz="1200">
                <a:latin typeface="Times New Roman" pitchFamily="18" charset="0"/>
                <a:cs typeface="+mn-cs"/>
              </a:defRPr>
            </a:lvl1pPr>
          </a:lstStyle>
          <a:p>
            <a:pPr>
              <a:defRPr/>
            </a:pPr>
            <a:endParaRPr lang="en-US"/>
          </a:p>
        </p:txBody>
      </p:sp>
      <p:sp>
        <p:nvSpPr>
          <p:cNvPr id="3" name="Date Placeholder 2"/>
          <p:cNvSpPr>
            <a:spLocks noGrp="1"/>
          </p:cNvSpPr>
          <p:nvPr>
            <p:ph type="dt" idx="1"/>
          </p:nvPr>
        </p:nvSpPr>
        <p:spPr>
          <a:xfrm>
            <a:off x="3956050" y="0"/>
            <a:ext cx="3027363" cy="465138"/>
          </a:xfrm>
          <a:prstGeom prst="rect">
            <a:avLst/>
          </a:prstGeom>
        </p:spPr>
        <p:txBody>
          <a:bodyPr vert="horz" lIns="91221" tIns="45610" rIns="91221" bIns="45610" rtlCol="0"/>
          <a:lstStyle>
            <a:lvl1pPr algn="r" eaLnBrk="1" hangingPunct="1">
              <a:defRPr sz="1200">
                <a:latin typeface="Times New Roman" pitchFamily="18" charset="0"/>
                <a:cs typeface="+mn-cs"/>
              </a:defRPr>
            </a:lvl1pPr>
          </a:lstStyle>
          <a:p>
            <a:pPr>
              <a:defRPr/>
            </a:pPr>
            <a:fld id="{D9326286-FB7B-4577-805C-C903BBC41E36}" type="datetimeFigureOut">
              <a:rPr lang="en-US"/>
              <a:pPr>
                <a:defRPr/>
              </a:pPr>
              <a:t>1/6/2020</a:t>
            </a:fld>
            <a:endParaRPr lang="en-US" dirty="0"/>
          </a:p>
        </p:txBody>
      </p:sp>
      <p:sp>
        <p:nvSpPr>
          <p:cNvPr id="4" name="Slide Image Placeholder 3"/>
          <p:cNvSpPr>
            <a:spLocks noGrp="1" noRot="1" noChangeAspect="1"/>
          </p:cNvSpPr>
          <p:nvPr>
            <p:ph type="sldImg" idx="2"/>
          </p:nvPr>
        </p:nvSpPr>
        <p:spPr>
          <a:xfrm>
            <a:off x="1171575" y="695325"/>
            <a:ext cx="4641850" cy="3481388"/>
          </a:xfrm>
          <a:prstGeom prst="rect">
            <a:avLst/>
          </a:prstGeom>
          <a:noFill/>
          <a:ln w="12700">
            <a:solidFill>
              <a:prstClr val="black"/>
            </a:solidFill>
          </a:ln>
        </p:spPr>
        <p:txBody>
          <a:bodyPr vert="horz" lIns="91221" tIns="45610" rIns="91221" bIns="45610" rtlCol="0" anchor="ctr"/>
          <a:lstStyle/>
          <a:p>
            <a:pPr lvl="0"/>
            <a:endParaRPr lang="en-US" noProof="0" dirty="0" smtClean="0"/>
          </a:p>
        </p:txBody>
      </p:sp>
      <p:sp>
        <p:nvSpPr>
          <p:cNvPr id="5" name="Notes Placeholder 4"/>
          <p:cNvSpPr>
            <a:spLocks noGrp="1"/>
          </p:cNvSpPr>
          <p:nvPr>
            <p:ph type="body" sz="quarter" idx="3"/>
          </p:nvPr>
        </p:nvSpPr>
        <p:spPr>
          <a:xfrm>
            <a:off x="698500" y="4410075"/>
            <a:ext cx="5588000" cy="4178300"/>
          </a:xfrm>
          <a:prstGeom prst="rect">
            <a:avLst/>
          </a:prstGeom>
        </p:spPr>
        <p:txBody>
          <a:bodyPr vert="horz" lIns="91221" tIns="45610" rIns="91221" bIns="4561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6975"/>
            <a:ext cx="3027363" cy="465138"/>
          </a:xfrm>
          <a:prstGeom prst="rect">
            <a:avLst/>
          </a:prstGeom>
        </p:spPr>
        <p:txBody>
          <a:bodyPr vert="horz" lIns="91221" tIns="45610" rIns="91221" bIns="45610" rtlCol="0" anchor="b"/>
          <a:lstStyle>
            <a:lvl1pPr algn="l" eaLnBrk="1" hangingPunct="1">
              <a:defRPr sz="1200">
                <a:latin typeface="Times New Roman" pitchFamily="18" charset="0"/>
                <a:cs typeface="+mn-cs"/>
              </a:defRPr>
            </a:lvl1pPr>
          </a:lstStyle>
          <a:p>
            <a:pPr>
              <a:defRPr/>
            </a:pPr>
            <a:endParaRPr lang="en-US"/>
          </a:p>
        </p:txBody>
      </p:sp>
      <p:sp>
        <p:nvSpPr>
          <p:cNvPr id="7" name="Slide Number Placeholder 6"/>
          <p:cNvSpPr>
            <a:spLocks noGrp="1"/>
          </p:cNvSpPr>
          <p:nvPr>
            <p:ph type="sldNum" sz="quarter" idx="5"/>
          </p:nvPr>
        </p:nvSpPr>
        <p:spPr>
          <a:xfrm>
            <a:off x="3956050" y="8816975"/>
            <a:ext cx="3027363" cy="465138"/>
          </a:xfrm>
          <a:prstGeom prst="rect">
            <a:avLst/>
          </a:prstGeom>
        </p:spPr>
        <p:txBody>
          <a:bodyPr vert="horz" wrap="square" lIns="91221" tIns="45610" rIns="91221" bIns="45610" numCol="1" anchor="b" anchorCtr="0" compatLnSpc="1">
            <a:prstTxWarp prst="textNoShape">
              <a:avLst/>
            </a:prstTxWarp>
          </a:bodyPr>
          <a:lstStyle>
            <a:lvl1pPr algn="r" eaLnBrk="1" hangingPunct="1">
              <a:defRPr sz="1200">
                <a:latin typeface="Times New Roman" pitchFamily="18" charset="0"/>
              </a:defRPr>
            </a:lvl1pPr>
          </a:lstStyle>
          <a:p>
            <a:fld id="{A5A62C6B-CC89-4827-94E3-A6ABFBF2EB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5124" name="Slide Number Placeholder 3"/>
          <p:cNvSpPr>
            <a:spLocks noGrp="1"/>
          </p:cNvSpPr>
          <p:nvPr>
            <p:ph type="sldNum" sz="quarter" idx="5"/>
          </p:nvPr>
        </p:nvSpPr>
        <p:spPr bwMode="auto">
          <a:noFill/>
          <a:ln>
            <a:miter lim="800000"/>
            <a:headEnd/>
            <a:tailEnd/>
          </a:ln>
        </p:spPr>
        <p:txBody>
          <a:bodyPr/>
          <a:lstStyle/>
          <a:p>
            <a:fld id="{9A28B6F0-233D-4F94-A2F5-BD3B36BE61A2}"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355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0CCF1BF7-ECE2-40C4-A13E-9C6586BFFB61}" type="slidenum">
              <a:rPr lang="en-US" altLang="en-US" sz="1200">
                <a:latin typeface="Times New Roman" pitchFamily="18" charset="0"/>
              </a:rPr>
              <a:pPr algn="r" eaLnBrk="1" hangingPunct="1"/>
              <a:t>10</a:t>
            </a:fld>
            <a:endParaRPr lang="en-US" altLang="en-US" sz="120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560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6BEFB42E-08E3-40FC-B4F0-D21AA148F425}" type="slidenum">
              <a:rPr lang="en-US" altLang="en-US" sz="1200">
                <a:latin typeface="Times New Roman" pitchFamily="18" charset="0"/>
              </a:rPr>
              <a:pPr algn="r" eaLnBrk="1" hangingPunct="1"/>
              <a:t>11</a:t>
            </a:fld>
            <a:endParaRPr lang="en-US" altLang="en-US" sz="120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765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5D19DE93-F7BF-45E7-8196-0CD491D12BA5}" type="slidenum">
              <a:rPr lang="en-US" altLang="en-US" sz="1200">
                <a:latin typeface="Times New Roman" pitchFamily="18" charset="0"/>
              </a:rPr>
              <a:pPr algn="r" eaLnBrk="1" hangingPunct="1"/>
              <a:t>12</a:t>
            </a:fld>
            <a:endParaRPr lang="en-US" altLang="en-US" sz="120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9700"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B043D7D3-5D1F-4DD0-BD34-C241F08E1840}" type="slidenum">
              <a:rPr lang="en-US" altLang="en-US" sz="1200">
                <a:latin typeface="Times New Roman" pitchFamily="18" charset="0"/>
              </a:rPr>
              <a:pPr algn="r" eaLnBrk="1" hangingPunct="1"/>
              <a:t>13</a:t>
            </a:fld>
            <a:endParaRPr lang="en-US" altLang="en-US" sz="120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172" name="Slide Number Placeholder 3"/>
          <p:cNvSpPr>
            <a:spLocks noGrp="1"/>
          </p:cNvSpPr>
          <p:nvPr>
            <p:ph type="sldNum" sz="quarter" idx="5"/>
          </p:nvPr>
        </p:nvSpPr>
        <p:spPr bwMode="auto">
          <a:noFill/>
          <a:ln>
            <a:miter lim="800000"/>
            <a:headEnd/>
            <a:tailEnd/>
          </a:ln>
        </p:spPr>
        <p:txBody>
          <a:bodyPr/>
          <a:lstStyle/>
          <a:p>
            <a:fld id="{892DD6D4-5C54-4837-8B75-296F3CF497F5}" type="slidenum">
              <a:rPr lang="en-US" altLang="en-US"/>
              <a:pPr/>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p:spPr>
      </p:sp>
      <p:sp>
        <p:nvSpPr>
          <p:cNvPr id="92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9220" name="Slide Number Placeholder 3"/>
          <p:cNvSpPr>
            <a:spLocks noGrp="1"/>
          </p:cNvSpPr>
          <p:nvPr>
            <p:ph type="sldNum" sz="quarter" idx="5"/>
          </p:nvPr>
        </p:nvSpPr>
        <p:spPr bwMode="auto">
          <a:noFill/>
          <a:ln>
            <a:miter lim="800000"/>
            <a:headEnd/>
            <a:tailEnd/>
          </a:ln>
        </p:spPr>
        <p:txBody>
          <a:bodyPr/>
          <a:lstStyle/>
          <a:p>
            <a:fld id="{04521118-E102-4624-A57D-427605BA9749}" type="slidenum">
              <a:rPr lang="en-US" altLang="en-US"/>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1268" name="Slide Number Placeholder 3"/>
          <p:cNvSpPr>
            <a:spLocks noGrp="1"/>
          </p:cNvSpPr>
          <p:nvPr>
            <p:ph type="sldNum" sz="quarter" idx="5"/>
          </p:nvPr>
        </p:nvSpPr>
        <p:spPr bwMode="auto">
          <a:noFill/>
          <a:ln>
            <a:miter lim="800000"/>
            <a:headEnd/>
            <a:tailEnd/>
          </a:ln>
        </p:spPr>
        <p:txBody>
          <a:bodyPr/>
          <a:lstStyle/>
          <a:p>
            <a:fld id="{31725DDF-5BFC-4754-AAD8-65C7D10CA682}"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3316"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FE3E0649-1754-4AA0-BE1D-AC385FCB603F}" type="slidenum">
              <a:rPr lang="en-US" altLang="en-US" sz="1200">
                <a:latin typeface="Times New Roman" pitchFamily="18" charset="0"/>
              </a:rPr>
              <a:pPr algn="r" eaLnBrk="1" hangingPunct="1"/>
              <a:t>5</a:t>
            </a:fld>
            <a:endParaRPr lang="en-US" altLang="en-US" sz="120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5364"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ACE92D36-73C3-4F07-A38F-C3439005535B}" type="slidenum">
              <a:rPr lang="en-US" altLang="en-US" sz="1200">
                <a:latin typeface="Times New Roman" pitchFamily="18" charset="0"/>
              </a:rPr>
              <a:pPr algn="r" eaLnBrk="1" hangingPunct="1"/>
              <a:t>6</a:t>
            </a:fld>
            <a:endParaRPr lang="en-US" altLang="en-US" sz="120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7412" name="Slide Number Placeholder 3"/>
          <p:cNvSpPr txBox="1">
            <a:spLocks noGrp="1"/>
          </p:cNvSpPr>
          <p:nvPr/>
        </p:nvSpPr>
        <p:spPr bwMode="auto">
          <a:xfrm>
            <a:off x="3956050" y="8816975"/>
            <a:ext cx="3027363" cy="465138"/>
          </a:xfrm>
          <a:prstGeom prst="rect">
            <a:avLst/>
          </a:prstGeom>
          <a:noFill/>
          <a:ln w="9525">
            <a:noFill/>
            <a:miter lim="800000"/>
            <a:headEnd/>
            <a:tailEnd/>
          </a:ln>
        </p:spPr>
        <p:txBody>
          <a:bodyPr lIns="91221" tIns="45610" rIns="91221" bIns="45610" anchor="b"/>
          <a:lstStyle/>
          <a:p>
            <a:pPr algn="r" eaLnBrk="1" hangingPunct="1"/>
            <a:fld id="{3FE8A4AE-9F53-4CF2-9CAD-FE2A197B4F96}" type="slidenum">
              <a:rPr lang="en-US" altLang="en-US" sz="1200">
                <a:latin typeface="Times New Roman" pitchFamily="18" charset="0"/>
              </a:rPr>
              <a:pPr algn="r" eaLnBrk="1" hangingPunct="1"/>
              <a:t>7</a:t>
            </a:fld>
            <a:endParaRPr lang="en-US" altLang="en-US" sz="120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TextEdit="1"/>
          </p:cNvSpPr>
          <p:nvPr>
            <p:ph type="sldImg"/>
          </p:nvPr>
        </p:nvSpPr>
        <p:spPr bwMode="auto">
          <a:noFill/>
          <a:ln>
            <a:solidFill>
              <a:srgbClr val="000000"/>
            </a:solidFill>
            <a:miter lim="800000"/>
            <a:headEnd/>
            <a:tailEnd/>
          </a:ln>
        </p:spPr>
      </p:sp>
      <p:sp>
        <p:nvSpPr>
          <p:cNvPr id="194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21508" name="Slide Number Placeholder 3"/>
          <p:cNvSpPr>
            <a:spLocks noGrp="1"/>
          </p:cNvSpPr>
          <p:nvPr>
            <p:ph type="sldNum" sz="quarter" idx="5"/>
          </p:nvPr>
        </p:nvSpPr>
        <p:spPr bwMode="auto">
          <a:noFill/>
          <a:ln>
            <a:miter lim="800000"/>
            <a:headEnd/>
            <a:tailEnd/>
          </a:ln>
        </p:spPr>
        <p:txBody>
          <a:bodyPr/>
          <a:lstStyle/>
          <a:p>
            <a:fld id="{6E95ED0B-A552-4FF3-A31A-7588A37EEB56}"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0324B2E-F57C-4C28-B308-E898251D78A5}"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D87515C-DA56-4B4C-8D8B-82D1E9382348}"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609600"/>
            <a:ext cx="1828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19200" y="609600"/>
            <a:ext cx="53340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896EC01-FA3D-4BD8-A729-665B514E2A76}"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793B674-BC2A-4DC6-8299-36002BEDBF09}"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DBDD673-29AA-4EC8-A429-58B867990500}"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91100" y="1981200"/>
            <a:ext cx="35433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8A6C4A0-4478-4771-BC5B-0B662CCECF7E}"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9710F4C-FF5B-4539-A710-EA126BCD03C3}"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EE76DD0-B745-4627-9800-8CC916F21204}"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D58CD1E2-9C26-4774-A472-E0E23B43C3AA}"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4F4DA2E8-26AF-4F71-9657-1AB8F2BB34A4}"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D5B7EEC7-C0CE-4F08-A21C-0DC5C73010F8}"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19200" y="609600"/>
            <a:ext cx="7239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295400" y="1981200"/>
            <a:ext cx="7239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2514600" y="61722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Times New Roman" pitchFamily="18" charset="0"/>
                <a:cs typeface="+mn-cs"/>
              </a:defRPr>
            </a:lvl1pPr>
          </a:lstStyle>
          <a:p>
            <a:pPr>
              <a:defRPr/>
            </a:pPr>
            <a:endParaRPr lang="en-US"/>
          </a:p>
        </p:txBody>
      </p:sp>
      <p:sp>
        <p:nvSpPr>
          <p:cNvPr id="3" name="Rectangle 5"/>
          <p:cNvSpPr>
            <a:spLocks noGrp="1" noChangeArrowheads="1"/>
          </p:cNvSpPr>
          <p:nvPr>
            <p:ph type="ftr" sz="quarter" idx="3"/>
          </p:nvPr>
        </p:nvSpPr>
        <p:spPr bwMode="auto">
          <a:xfrm>
            <a:off x="381000" y="533400"/>
            <a:ext cx="1295400" cy="662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8"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New Roman" pitchFamily="18" charset="0"/>
              </a:defRPr>
            </a:lvl1pPr>
          </a:lstStyle>
          <a:p>
            <a:fld id="{11B4D454-DC2F-4ADE-A248-2A4BE5EF3D0A}" type="slidenum">
              <a:rPr lang="en-US" altLang="en-US"/>
              <a:pPr/>
              <a:t>‹#›</a:t>
            </a:fld>
            <a:endParaRPr lang="en-US" altLang="en-US"/>
          </a:p>
        </p:txBody>
      </p:sp>
      <p:graphicFrame>
        <p:nvGraphicFramePr>
          <p:cNvPr id="1031" name="Object 18"/>
          <p:cNvGraphicFramePr>
            <a:graphicFrameLocks noChangeAspect="1"/>
          </p:cNvGraphicFramePr>
          <p:nvPr/>
        </p:nvGraphicFramePr>
        <p:xfrm>
          <a:off x="0" y="0"/>
          <a:ext cx="1219200" cy="1219200"/>
        </p:xfrm>
        <a:graphic>
          <a:graphicData uri="http://schemas.openxmlformats.org/presentationml/2006/ole">
            <mc:AlternateContent xmlns:mc="http://schemas.openxmlformats.org/markup-compatibility/2006">
              <mc:Choice xmlns:v="urn:schemas-microsoft-com:vml" Requires="v">
                <p:oleObj spid="_x0000_s1592" name="CorelPhotoPaint.Image.10" r:id="rId14" imgW="1625397" imgH="1625397" progId="">
                  <p:embed/>
                </p:oleObj>
              </mc:Choice>
              <mc:Fallback>
                <p:oleObj name="CorelPhotoPaint.Image.10" r:id="rId14" imgW="1625397" imgH="1625397" progId="">
                  <p:embed/>
                  <p:pic>
                    <p:nvPicPr>
                      <p:cNvPr id="0" name="Picture 3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1219200" cy="1219200"/>
                      </a:xfrm>
                      <a:prstGeom prst="rect">
                        <a:avLst/>
                      </a:prstGeom>
                      <a:noFill/>
                      <a:ln>
                        <a:noFill/>
                      </a:ln>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pc.ncep.noaa.gov/products/Global_Monsoons/African_Monsoons/precip_monitoring.shtm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7.gif"/></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gif"/></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gif"/><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228600"/>
            <a:ext cx="7696200" cy="3657600"/>
          </a:xfrm>
        </p:spPr>
        <p:txBody>
          <a:bodyPr/>
          <a:lstStyle/>
          <a:p>
            <a:pPr eaLnBrk="1" hangingPunct="1">
              <a:lnSpc>
                <a:spcPct val="90000"/>
              </a:lnSpc>
            </a:pPr>
            <a:r>
              <a:rPr lang="en-US" altLang="en-US" b="1" dirty="0" smtClean="0">
                <a:solidFill>
                  <a:srgbClr val="FFFF00"/>
                </a:solidFill>
                <a:latin typeface="Arial" charset="0"/>
              </a:rPr>
              <a:t>The African Monsoon Recent Evolution and Current Status</a:t>
            </a:r>
            <a:br>
              <a:rPr lang="en-US" altLang="en-US" b="1" dirty="0" smtClean="0">
                <a:solidFill>
                  <a:srgbClr val="FFFF00"/>
                </a:solidFill>
                <a:latin typeface="Arial" charset="0"/>
              </a:rPr>
            </a:br>
            <a:r>
              <a:rPr lang="en-US" altLang="en-US" b="1" dirty="0" smtClean="0">
                <a:solidFill>
                  <a:srgbClr val="FFFF00"/>
                </a:solidFill>
                <a:latin typeface="Arial" charset="0"/>
              </a:rPr>
              <a:t/>
            </a:r>
            <a:br>
              <a:rPr lang="en-US" altLang="en-US" b="1" dirty="0" smtClean="0">
                <a:solidFill>
                  <a:srgbClr val="FFFF00"/>
                </a:solidFill>
                <a:latin typeface="Arial" charset="0"/>
              </a:rPr>
            </a:br>
            <a:r>
              <a:rPr lang="en-US" altLang="en-US" b="1" dirty="0" smtClean="0">
                <a:solidFill>
                  <a:srgbClr val="FFFF00"/>
                </a:solidFill>
                <a:latin typeface="Arial" charset="0"/>
              </a:rPr>
              <a:t>Include Week-1 and Week-2 Outlooks </a:t>
            </a:r>
          </a:p>
        </p:txBody>
      </p:sp>
      <p:sp>
        <p:nvSpPr>
          <p:cNvPr id="4099" name="Text Box 3"/>
          <p:cNvSpPr txBox="1">
            <a:spLocks noChangeArrowheads="1"/>
          </p:cNvSpPr>
          <p:nvPr/>
        </p:nvSpPr>
        <p:spPr bwMode="auto">
          <a:xfrm>
            <a:off x="1676400" y="4318000"/>
            <a:ext cx="6096000" cy="1244600"/>
          </a:xfrm>
          <a:prstGeom prst="rect">
            <a:avLst/>
          </a:prstGeom>
          <a:noFill/>
          <a:ln w="9525">
            <a:noFill/>
            <a:miter lim="800000"/>
            <a:headEnd/>
            <a:tailEnd/>
          </a:ln>
        </p:spPr>
        <p:txBody>
          <a:bodyPr>
            <a:spAutoFit/>
          </a:bodyPr>
          <a:lstStyle/>
          <a:p>
            <a:pPr algn="ctr" eaLnBrk="1" hangingPunct="1">
              <a:lnSpc>
                <a:spcPct val="90000"/>
              </a:lnSpc>
            </a:pPr>
            <a:r>
              <a:rPr lang="en-US" altLang="en-US" sz="2800" b="1" dirty="0">
                <a:solidFill>
                  <a:schemeClr val="bg1"/>
                </a:solidFill>
              </a:rPr>
              <a:t>Update prepared by</a:t>
            </a:r>
          </a:p>
          <a:p>
            <a:pPr algn="ctr" eaLnBrk="1" hangingPunct="1">
              <a:lnSpc>
                <a:spcPct val="90000"/>
              </a:lnSpc>
            </a:pPr>
            <a:r>
              <a:rPr lang="en-US" altLang="en-US" sz="2800" b="1" dirty="0">
                <a:solidFill>
                  <a:schemeClr val="bg1"/>
                </a:solidFill>
              </a:rPr>
              <a:t>Climate Prediction Center / NCEP</a:t>
            </a:r>
          </a:p>
          <a:p>
            <a:pPr algn="ctr" eaLnBrk="1" hangingPunct="1">
              <a:lnSpc>
                <a:spcPct val="90000"/>
              </a:lnSpc>
            </a:pPr>
            <a:r>
              <a:rPr lang="en-US" altLang="en-US" sz="2800" b="1" dirty="0" smtClean="0">
                <a:solidFill>
                  <a:schemeClr val="bg1"/>
                </a:solidFill>
              </a:rPr>
              <a:t>06 January 2020</a:t>
            </a:r>
            <a:endParaRPr lang="en-US" altLang="en-US" sz="2800" b="1" dirty="0">
              <a:solidFill>
                <a:schemeClr val="bg1"/>
              </a:solidFill>
              <a:latin typeface="Times New Roman" pitchFamily="18" charset="0"/>
            </a:endParaRPr>
          </a:p>
        </p:txBody>
      </p:sp>
      <p:sp>
        <p:nvSpPr>
          <p:cNvPr id="4100" name="Text Box 6"/>
          <p:cNvSpPr txBox="1">
            <a:spLocks noChangeArrowheads="1"/>
          </p:cNvSpPr>
          <p:nvPr/>
        </p:nvSpPr>
        <p:spPr bwMode="auto">
          <a:xfrm>
            <a:off x="-33338" y="5664200"/>
            <a:ext cx="9018588" cy="523875"/>
          </a:xfrm>
          <a:prstGeom prst="rect">
            <a:avLst/>
          </a:prstGeom>
          <a:noFill/>
          <a:ln w="9525">
            <a:noFill/>
            <a:miter lim="800000"/>
            <a:headEnd/>
            <a:tailEnd/>
          </a:ln>
        </p:spPr>
        <p:txBody>
          <a:bodyPr wrap="none">
            <a:spAutoFit/>
          </a:bodyPr>
          <a:lstStyle/>
          <a:p>
            <a:pPr eaLnBrk="1" hangingPunct="1"/>
            <a:r>
              <a:rPr lang="en-US" altLang="en-US" sz="1400" b="1">
                <a:solidFill>
                  <a:schemeClr val="bg1"/>
                </a:solidFill>
              </a:rPr>
              <a:t>For more information, visit:</a:t>
            </a:r>
          </a:p>
          <a:p>
            <a:pPr eaLnBrk="1" hangingPunct="1"/>
            <a:r>
              <a:rPr lang="en-US" altLang="en-US" sz="1400" b="1">
                <a:solidFill>
                  <a:schemeClr val="bg1"/>
                </a:solidFill>
                <a:hlinkClick r:id="rId3"/>
              </a:rPr>
              <a:t>http://www.cpc.ncep.noaa.gov/products/Global_Monsoons/African_Monsoons/precip_monitoring.shtml</a:t>
            </a:r>
            <a:r>
              <a:rPr lang="en-US" altLang="en-US" sz="1400" b="1">
                <a:solidFill>
                  <a:schemeClr val="bg1"/>
                </a:solidFill>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828800"/>
            <a:ext cx="4267200" cy="32004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828800"/>
            <a:ext cx="4267200" cy="3200400"/>
          </a:xfrm>
          <a:prstGeom prst="rect">
            <a:avLst/>
          </a:prstGeom>
        </p:spPr>
      </p:pic>
      <p:sp>
        <p:nvSpPr>
          <p:cNvPr id="8" name="Rectangle 2"/>
          <p:cNvSpPr txBox="1">
            <a:spLocks noChangeArrowheads="1"/>
          </p:cNvSpPr>
          <p:nvPr/>
        </p:nvSpPr>
        <p:spPr bwMode="auto">
          <a:xfrm>
            <a:off x="685800" y="177800"/>
            <a:ext cx="7924800" cy="14986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NCEP GEFS Model Forecasts</a:t>
            </a:r>
            <a:r>
              <a:rPr lang="en-US" altLang="en-US" sz="1200" b="1" kern="0" dirty="0" smtClean="0">
                <a:solidFill>
                  <a:srgbClr val="FFFF00"/>
                </a:solidFill>
                <a:latin typeface="Arial" charset="0"/>
              </a:rPr>
              <a:t/>
            </a:r>
            <a:br>
              <a:rPr lang="en-US" altLang="en-US" sz="1200" b="1" kern="0" dirty="0" smtClean="0">
                <a:solidFill>
                  <a:srgbClr val="FFFF00"/>
                </a:solidFill>
                <a:latin typeface="Arial" charset="0"/>
              </a:rPr>
            </a:br>
            <a:r>
              <a:rPr lang="en-US" altLang="en-US" sz="2000" b="1" kern="0" dirty="0" smtClean="0">
                <a:solidFill>
                  <a:srgbClr val="FFFF00"/>
                </a:solidFill>
                <a:latin typeface="Arial" charset="0"/>
              </a:rPr>
              <a:t>Non-Bias Corrected Probability of </a:t>
            </a:r>
            <a:br>
              <a:rPr lang="en-US" altLang="en-US" sz="2000" b="1" kern="0" dirty="0" smtClean="0">
                <a:solidFill>
                  <a:srgbClr val="FFFF00"/>
                </a:solidFill>
                <a:latin typeface="Arial" charset="0"/>
              </a:rPr>
            </a:br>
            <a:r>
              <a:rPr lang="en-US" altLang="en-US" sz="2000" b="1" kern="0" dirty="0" smtClean="0">
                <a:solidFill>
                  <a:srgbClr val="FFFF00"/>
                </a:solidFill>
                <a:latin typeface="Arial" charset="0"/>
              </a:rPr>
              <a:t>precipitation exceedance </a:t>
            </a:r>
          </a:p>
        </p:txBody>
      </p:sp>
      <p:sp>
        <p:nvSpPr>
          <p:cNvPr id="22533" name="Text Box 3"/>
          <p:cNvSpPr txBox="1">
            <a:spLocks noChangeArrowheads="1"/>
          </p:cNvSpPr>
          <p:nvPr/>
        </p:nvSpPr>
        <p:spPr bwMode="auto">
          <a:xfrm>
            <a:off x="114300" y="5041374"/>
            <a:ext cx="8839200" cy="669414"/>
          </a:xfrm>
          <a:prstGeom prst="rect">
            <a:avLst/>
          </a:prstGeom>
          <a:noFill/>
          <a:ln w="9525">
            <a:noFill/>
            <a:miter lim="800000"/>
            <a:headEnd/>
            <a:tailEnd/>
          </a:ln>
        </p:spPr>
        <p:txBody>
          <a:bodyPr>
            <a:spAutoFit/>
          </a:bodyPr>
          <a:lstStyle/>
          <a:p>
            <a:pPr eaLnBrk="1" hangingPunct="1"/>
            <a:r>
              <a:rPr lang="en-US" altLang="en-US" sz="1250" b="1" dirty="0">
                <a:solidFill>
                  <a:schemeClr val="bg1"/>
                </a:solidFill>
              </a:rPr>
              <a:t>For week-1 (left panel</a:t>
            </a:r>
            <a:r>
              <a:rPr lang="en-US" altLang="en-US" sz="1250" b="1" dirty="0" smtClean="0">
                <a:solidFill>
                  <a:schemeClr val="bg1"/>
                </a:solidFill>
              </a:rPr>
              <a:t>) and week-2 (right panel), </a:t>
            </a:r>
            <a:r>
              <a:rPr lang="en-US" altLang="en-US" sz="1250" b="1" dirty="0" smtClean="0">
                <a:solidFill>
                  <a:schemeClr val="bg1"/>
                </a:solidFill>
              </a:rPr>
              <a:t>there </a:t>
            </a:r>
            <a:r>
              <a:rPr lang="en-US" altLang="en-US" sz="1250" b="1" dirty="0">
                <a:solidFill>
                  <a:schemeClr val="bg1"/>
                </a:solidFill>
              </a:rPr>
              <a:t>is an increased chance for weekly rainfall totals to exceed </a:t>
            </a:r>
            <a:r>
              <a:rPr lang="en-US" altLang="en-US" sz="1250" b="1" dirty="0" smtClean="0">
                <a:solidFill>
                  <a:schemeClr val="bg1"/>
                </a:solidFill>
              </a:rPr>
              <a:t>50mm over central and </a:t>
            </a:r>
            <a:r>
              <a:rPr lang="en-US" altLang="en-US" sz="1250" b="1" dirty="0" smtClean="0">
                <a:solidFill>
                  <a:schemeClr val="bg1"/>
                </a:solidFill>
              </a:rPr>
              <a:t>eastern </a:t>
            </a:r>
            <a:r>
              <a:rPr lang="en-US" altLang="en-US" sz="1250" b="1" dirty="0" smtClean="0">
                <a:solidFill>
                  <a:schemeClr val="bg1"/>
                </a:solidFill>
              </a:rPr>
              <a:t>Angola, parts of southern and eastern DRC, Zambia, Malawi, </a:t>
            </a:r>
            <a:r>
              <a:rPr lang="en-US" altLang="en-US" sz="1250" b="1" dirty="0" smtClean="0">
                <a:solidFill>
                  <a:schemeClr val="bg1"/>
                </a:solidFill>
              </a:rPr>
              <a:t>Tanzania</a:t>
            </a:r>
            <a:r>
              <a:rPr lang="en-US" altLang="en-US" sz="1250" b="1" dirty="0" smtClean="0">
                <a:solidFill>
                  <a:schemeClr val="bg1"/>
                </a:solidFill>
              </a:rPr>
              <a:t>, northern Mozambique</a:t>
            </a:r>
            <a:r>
              <a:rPr lang="en-US" altLang="en-US" sz="1250" b="1" dirty="0" smtClean="0">
                <a:solidFill>
                  <a:schemeClr val="bg1"/>
                </a:solidFill>
              </a:rPr>
              <a:t>, </a:t>
            </a:r>
            <a:r>
              <a:rPr lang="en-US" altLang="en-US" sz="1250" b="1" dirty="0" smtClean="0">
                <a:solidFill>
                  <a:schemeClr val="bg1"/>
                </a:solidFill>
              </a:rPr>
              <a:t>and </a:t>
            </a:r>
            <a:r>
              <a:rPr lang="en-US" altLang="en-US" sz="1250" b="1" dirty="0" smtClean="0">
                <a:solidFill>
                  <a:schemeClr val="bg1"/>
                </a:solidFill>
              </a:rPr>
              <a:t>western and northern </a:t>
            </a:r>
            <a:r>
              <a:rPr lang="en-US" altLang="en-US" sz="1250" b="1" dirty="0" smtClean="0">
                <a:solidFill>
                  <a:schemeClr val="bg1"/>
                </a:solidFill>
              </a:rPr>
              <a:t>Madagascar. </a:t>
            </a:r>
          </a:p>
        </p:txBody>
      </p:sp>
      <p:sp>
        <p:nvSpPr>
          <p:cNvPr id="22534" name="TextBox 2"/>
          <p:cNvSpPr txBox="1">
            <a:spLocks noChangeArrowheads="1"/>
          </p:cNvSpPr>
          <p:nvPr/>
        </p:nvSpPr>
        <p:spPr bwMode="auto">
          <a:xfrm>
            <a:off x="672650" y="1524000"/>
            <a:ext cx="3231334" cy="546303"/>
          </a:xfrm>
          <a:prstGeom prst="rect">
            <a:avLst/>
          </a:prstGeom>
          <a:noFill/>
          <a:ln w="9525">
            <a:noFill/>
            <a:miter lim="800000"/>
            <a:headEnd/>
            <a:tailEnd/>
          </a:ln>
        </p:spPr>
        <p:txBody>
          <a:bodyPr wrap="none">
            <a:spAutoFit/>
          </a:bodyPr>
          <a:lstStyle/>
          <a:p>
            <a:pPr algn="ctr" eaLnBrk="1" hangingPunct="1"/>
            <a:r>
              <a:rPr lang="en-US" altLang="en-US" sz="1550" b="1" dirty="0" smtClean="0">
                <a:solidFill>
                  <a:srgbClr val="FFFF00"/>
                </a:solidFill>
              </a:rPr>
              <a:t>Week-1: </a:t>
            </a:r>
            <a:r>
              <a:rPr lang="en-US" altLang="en-US" sz="1550" b="1" dirty="0">
                <a:solidFill>
                  <a:srgbClr val="FFFF00"/>
                </a:solidFill>
              </a:rPr>
              <a:t>Valid </a:t>
            </a:r>
            <a:r>
              <a:rPr lang="en-US" altLang="en-US" sz="1400" b="1" dirty="0">
                <a:solidFill>
                  <a:srgbClr val="FFFF00"/>
                </a:solidFill>
              </a:rPr>
              <a:t>7 – 13 January, 2020</a:t>
            </a:r>
            <a:endParaRPr lang="en-US" altLang="en-US" sz="1400" b="1" dirty="0">
              <a:solidFill>
                <a:srgbClr val="FFFF00"/>
              </a:solidFill>
            </a:endParaRPr>
          </a:p>
          <a:p>
            <a:pPr algn="ctr" eaLnBrk="1" hangingPunct="1"/>
            <a:endParaRPr lang="en-US" altLang="en-US" sz="1400" b="1" dirty="0">
              <a:solidFill>
                <a:srgbClr val="FFFF00"/>
              </a:solidFill>
            </a:endParaRPr>
          </a:p>
        </p:txBody>
      </p:sp>
      <p:sp>
        <p:nvSpPr>
          <p:cNvPr id="22535" name="TextBox 10"/>
          <p:cNvSpPr txBox="1">
            <a:spLocks noChangeArrowheads="1"/>
          </p:cNvSpPr>
          <p:nvPr/>
        </p:nvSpPr>
        <p:spPr bwMode="auto">
          <a:xfrm>
            <a:off x="4816854" y="1524000"/>
            <a:ext cx="3645678" cy="338554"/>
          </a:xfrm>
          <a:prstGeom prst="rect">
            <a:avLst/>
          </a:prstGeom>
          <a:noFill/>
          <a:ln w="9525">
            <a:noFill/>
            <a:miter lim="800000"/>
            <a:headEnd/>
            <a:tailEnd/>
          </a:ln>
        </p:spPr>
        <p:txBody>
          <a:bodyPr wrap="none">
            <a:spAutoFit/>
          </a:bodyPr>
          <a:lstStyle/>
          <a:p>
            <a:pPr algn="ctr" eaLnBrk="1" hangingPunct="1"/>
            <a:r>
              <a:rPr lang="en-US" altLang="en-US" b="1" dirty="0">
                <a:solidFill>
                  <a:srgbClr val="FFFF00"/>
                </a:solidFill>
              </a:rPr>
              <a:t>Week-2: Valid </a:t>
            </a:r>
            <a:r>
              <a:rPr lang="en-US" altLang="en-US" b="1" dirty="0" smtClean="0">
                <a:solidFill>
                  <a:srgbClr val="FFFF00"/>
                </a:solidFill>
              </a:rPr>
              <a:t>14 </a:t>
            </a:r>
            <a:r>
              <a:rPr lang="en-US" altLang="en-US" b="1" dirty="0" smtClean="0">
                <a:solidFill>
                  <a:srgbClr val="FFFF00"/>
                </a:solidFill>
              </a:rPr>
              <a:t>– </a:t>
            </a:r>
            <a:r>
              <a:rPr lang="en-US" altLang="en-US" b="1" dirty="0" smtClean="0">
                <a:solidFill>
                  <a:srgbClr val="FFFF00"/>
                </a:solidFill>
              </a:rPr>
              <a:t>20 </a:t>
            </a:r>
            <a:r>
              <a:rPr lang="en-US" altLang="en-US" b="1" dirty="0" smtClean="0">
                <a:solidFill>
                  <a:srgbClr val="FFFF00"/>
                </a:solidFill>
              </a:rPr>
              <a:t>January, 2020</a:t>
            </a:r>
            <a:endParaRPr lang="en-US"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4579" name="Text Box 5"/>
          <p:cNvSpPr txBox="1">
            <a:spLocks noChangeArrowheads="1"/>
          </p:cNvSpPr>
          <p:nvPr/>
        </p:nvSpPr>
        <p:spPr bwMode="auto">
          <a:xfrm>
            <a:off x="6400800" y="24384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4580"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9" name="Rectangle 2"/>
          <p:cNvSpPr txBox="1">
            <a:spLocks noChangeArrowheads="1"/>
          </p:cNvSpPr>
          <p:nvPr/>
        </p:nvSpPr>
        <p:spPr bwMode="auto">
          <a:xfrm>
            <a:off x="762000" y="304800"/>
            <a:ext cx="7696200" cy="914400"/>
          </a:xfrm>
          <a:prstGeom prst="rect">
            <a:avLst/>
          </a:prstGeom>
          <a:noFill/>
          <a:ln>
            <a:noFill/>
          </a:ln>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altLang="en-US" sz="2400" b="1" kern="0" dirty="0" smtClean="0">
                <a:solidFill>
                  <a:srgbClr val="FFFF00"/>
                </a:solidFill>
                <a:latin typeface="Arial" charset="0"/>
              </a:rPr>
              <a:t>Week-1 Precipitation Outlooks</a:t>
            </a:r>
            <a:br>
              <a:rPr lang="en-US" altLang="en-US" sz="2400" b="1" kern="0" dirty="0" smtClean="0">
                <a:solidFill>
                  <a:srgbClr val="FFFF00"/>
                </a:solidFill>
                <a:latin typeface="Arial" charset="0"/>
              </a:rPr>
            </a:br>
            <a:endParaRPr lang="en-US" altLang="en-US" sz="2400" b="1" kern="0" dirty="0" smtClean="0">
              <a:solidFill>
                <a:srgbClr val="FFFF00"/>
              </a:solidFill>
              <a:latin typeface="Arial" charset="0"/>
            </a:endParaRPr>
          </a:p>
        </p:txBody>
      </p:sp>
      <p:sp>
        <p:nvSpPr>
          <p:cNvPr id="24582" name="Text Box 7"/>
          <p:cNvSpPr txBox="1">
            <a:spLocks noChangeArrowheads="1"/>
          </p:cNvSpPr>
          <p:nvPr/>
        </p:nvSpPr>
        <p:spPr bwMode="auto">
          <a:xfrm>
            <a:off x="76200" y="1447800"/>
            <a:ext cx="3810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a:solidFill>
                  <a:srgbClr val="FFFF00"/>
                </a:solidFill>
              </a:rPr>
              <a:t>7 -  13 January, 2020</a:t>
            </a:r>
            <a:endParaRPr lang="en-US" altLang="en-US" b="1" dirty="0">
              <a:solidFill>
                <a:srgbClr val="FFFF00"/>
              </a:solidFill>
            </a:endParaRPr>
          </a:p>
        </p:txBody>
      </p:sp>
      <p:sp>
        <p:nvSpPr>
          <p:cNvPr id="11" name="Text Box 8"/>
          <p:cNvSpPr txBox="1">
            <a:spLocks noChangeArrowheads="1"/>
          </p:cNvSpPr>
          <p:nvPr/>
        </p:nvSpPr>
        <p:spPr bwMode="auto">
          <a:xfrm>
            <a:off x="3581400" y="1676400"/>
            <a:ext cx="5349875" cy="4101123"/>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over central and southern Angola, northern Namibia, northwestern Botswana, and parts of western Zambia: </a:t>
            </a:r>
            <a:r>
              <a:rPr lang="en-US" altLang="en-US" sz="1150" dirty="0">
                <a:solidFill>
                  <a:schemeClr val="bg1"/>
                </a:solidFill>
                <a:latin typeface="Arial" charset="0"/>
              </a:rPr>
              <a:t>A broad area of anomalous lower-level convergence and upper-level divergence is expected to enhance rainfall in the region</a:t>
            </a:r>
            <a:r>
              <a:rPr lang="en-US" altLang="en-US" sz="1150" dirty="0" smtClean="0">
                <a:solidFill>
                  <a:schemeClr val="bg1"/>
                </a:solidFill>
                <a:latin typeface="Arial" charset="0"/>
              </a:rPr>
              <a:t>.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above-average rainfall over eastern South Africa Lesotho: </a:t>
            </a:r>
            <a:r>
              <a:rPr lang="en-US" altLang="en-US" sz="1200" dirty="0">
                <a:solidFill>
                  <a:schemeClr val="bg1"/>
                </a:solidFill>
                <a:latin typeface="Arial" charset="0"/>
              </a:rPr>
              <a:t>An area of anomalous lower-level convergence and upper-level anti-cyclonic circulation is expected to enhance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above-average rainfall across eastern DRC, Rwanda, Burundi, Tanzania, Malawi, northern Mozambique and northern Madagascar: </a:t>
            </a:r>
            <a:r>
              <a:rPr lang="en-US" altLang="en-US" sz="1100" dirty="0">
                <a:solidFill>
                  <a:schemeClr val="bg1"/>
                </a:solidFill>
                <a:latin typeface="Arial" charset="0"/>
              </a:rPr>
              <a:t>A broad area of anomalous lower-level convergence and upper-level divergence is expected to enhance rainfall in the region.  </a:t>
            </a:r>
            <a:r>
              <a:rPr lang="en-US" altLang="en-US" sz="1100" b="1" dirty="0" smtClean="0">
                <a:solidFill>
                  <a:srgbClr val="FFFF00"/>
                </a:solidFill>
                <a:latin typeface="Arial" charset="0"/>
              </a:rPr>
              <a:t>Confidence: Moderate</a:t>
            </a:r>
            <a:r>
              <a:rPr lang="en-US" altLang="en-US" sz="1100" dirty="0" smtClean="0">
                <a:solidFill>
                  <a:schemeClr val="bg1"/>
                </a:solidFill>
                <a:latin typeface="Arial" charset="0"/>
              </a:rPr>
              <a:t> </a:t>
            </a:r>
          </a:p>
          <a:p>
            <a:pPr>
              <a:spcBef>
                <a:spcPct val="0"/>
              </a:spcBef>
              <a:buFontTx/>
              <a:buAutoNum type="arabicPeriod"/>
              <a:defRPr/>
            </a:pPr>
            <a:endParaRPr lang="en-US" altLang="en-US" sz="110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northeastern South Africa, eastern Zimbabwe, southern Mozambique and southern Madagascar: </a:t>
            </a:r>
            <a:r>
              <a:rPr lang="en-US" altLang="en-US" sz="1100" dirty="0">
                <a:solidFill>
                  <a:schemeClr val="bg1"/>
                </a:solidFill>
                <a:latin typeface="Arial" charset="0"/>
              </a:rPr>
              <a:t>A broad area of anomalous lower-level divergence and upper-level convergence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00" dirty="0">
              <a:solidFill>
                <a:schemeClr val="bg1"/>
              </a:solidFill>
              <a:latin typeface="Arial"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81000" y="1828800"/>
            <a:ext cx="2981324" cy="3858184"/>
          </a:xfrm>
          <a:prstGeom prst="rect">
            <a:avLst/>
          </a:prstGeom>
          <a:noFill/>
          <a:ln w="9525">
            <a:noFill/>
            <a:miter lim="800000"/>
            <a:headEnd/>
            <a:tailEnd/>
          </a:ln>
        </p:spPr>
      </p:pic>
      <p:sp>
        <p:nvSpPr>
          <p:cNvPr id="26627" name="Text Box 3"/>
          <p:cNvSpPr txBox="1">
            <a:spLocks noChangeArrowheads="1"/>
          </p:cNvSpPr>
          <p:nvPr/>
        </p:nvSpPr>
        <p:spPr bwMode="auto">
          <a:xfrm>
            <a:off x="6248400" y="2362200"/>
            <a:ext cx="184150" cy="336550"/>
          </a:xfrm>
          <a:prstGeom prst="rect">
            <a:avLst/>
          </a:prstGeom>
          <a:noFill/>
          <a:ln w="9525" algn="ctr">
            <a:noFill/>
            <a:miter lim="800000"/>
            <a:headEnd/>
            <a:tailEnd/>
          </a:ln>
        </p:spPr>
        <p:txBody>
          <a:bodyPr wrap="none">
            <a:spAutoFit/>
          </a:bodyPr>
          <a:lstStyle/>
          <a:p>
            <a:pPr marL="457200" indent="-457200" eaLnBrk="1" hangingPunct="1"/>
            <a:endParaRPr lang="en-US" altLang="en-US" b="1">
              <a:solidFill>
                <a:srgbClr val="FFFF00"/>
              </a:solidFill>
              <a:latin typeface="Times New Roman" pitchFamily="18" charset="0"/>
            </a:endParaRPr>
          </a:p>
        </p:txBody>
      </p:sp>
      <p:sp>
        <p:nvSpPr>
          <p:cNvPr id="26628" name="Text Box 6"/>
          <p:cNvSpPr txBox="1">
            <a:spLocks noChangeArrowheads="1"/>
          </p:cNvSpPr>
          <p:nvPr/>
        </p:nvSpPr>
        <p:spPr bwMode="auto">
          <a:xfrm>
            <a:off x="2879725" y="1687513"/>
            <a:ext cx="184150" cy="304800"/>
          </a:xfrm>
          <a:prstGeom prst="rect">
            <a:avLst/>
          </a:prstGeom>
          <a:noFill/>
          <a:ln w="50800" algn="ctr">
            <a:noFill/>
            <a:miter lim="800000"/>
            <a:headEnd/>
            <a:tailEnd/>
          </a:ln>
        </p:spPr>
        <p:txBody>
          <a:bodyPr wrap="none">
            <a:spAutoFit/>
          </a:bodyPr>
          <a:lstStyle/>
          <a:p>
            <a:pPr marL="457200" indent="-457200" algn="ctr" eaLnBrk="1" hangingPunct="1"/>
            <a:endParaRPr lang="en-US" altLang="en-US" sz="1400">
              <a:latin typeface="Times New Roman" pitchFamily="18" charset="0"/>
            </a:endParaRPr>
          </a:p>
        </p:txBody>
      </p:sp>
      <p:sp>
        <p:nvSpPr>
          <p:cNvPr id="26629" name="Rectangle 2"/>
          <p:cNvSpPr txBox="1">
            <a:spLocks noChangeArrowheads="1"/>
          </p:cNvSpPr>
          <p:nvPr/>
        </p:nvSpPr>
        <p:spPr bwMode="auto">
          <a:xfrm>
            <a:off x="1263650" y="609600"/>
            <a:ext cx="7696200" cy="914400"/>
          </a:xfrm>
          <a:prstGeom prst="rect">
            <a:avLst/>
          </a:prstGeom>
          <a:noFill/>
          <a:ln w="9525">
            <a:noFill/>
            <a:miter lim="800000"/>
            <a:headEnd/>
            <a:tailEnd/>
          </a:ln>
        </p:spPr>
        <p:txBody>
          <a:bodyPr anchor="ctr"/>
          <a:lstStyle/>
          <a:p>
            <a:pPr algn="ctr" eaLnBrk="1" hangingPunct="1"/>
            <a:r>
              <a:rPr lang="en-US" altLang="en-US" sz="2400" b="1">
                <a:solidFill>
                  <a:srgbClr val="FFFF00"/>
                </a:solidFill>
              </a:rPr>
              <a:t>Week-2 Precipitation Outlooks</a:t>
            </a:r>
            <a:br>
              <a:rPr lang="en-US" altLang="en-US" sz="2400" b="1">
                <a:solidFill>
                  <a:srgbClr val="FFFF00"/>
                </a:solidFill>
              </a:rPr>
            </a:br>
            <a:endParaRPr lang="en-US" altLang="en-US" sz="2400" b="1">
              <a:solidFill>
                <a:srgbClr val="FFFF00"/>
              </a:solidFill>
            </a:endParaRPr>
          </a:p>
        </p:txBody>
      </p:sp>
      <p:sp>
        <p:nvSpPr>
          <p:cNvPr id="26630" name="Text Box 7"/>
          <p:cNvSpPr txBox="1">
            <a:spLocks noChangeArrowheads="1"/>
          </p:cNvSpPr>
          <p:nvPr/>
        </p:nvSpPr>
        <p:spPr bwMode="auto">
          <a:xfrm>
            <a:off x="228600" y="1447800"/>
            <a:ext cx="3429000" cy="338554"/>
          </a:xfrm>
          <a:prstGeom prst="rect">
            <a:avLst/>
          </a:prstGeom>
          <a:noFill/>
          <a:ln w="50800" algn="ctr">
            <a:noFill/>
            <a:miter lim="800000"/>
            <a:headEnd/>
            <a:tailEnd/>
          </a:ln>
        </p:spPr>
        <p:txBody>
          <a:bodyPr wrap="square">
            <a:spAutoFit/>
          </a:bodyPr>
          <a:lstStyle/>
          <a:p>
            <a:pPr marL="457200" indent="-457200" algn="ctr" eaLnBrk="1" hangingPunct="1"/>
            <a:r>
              <a:rPr lang="en-US" altLang="en-US" b="1" dirty="0" smtClean="0">
                <a:solidFill>
                  <a:srgbClr val="FFFF00"/>
                </a:solidFill>
              </a:rPr>
              <a:t>14 </a:t>
            </a:r>
            <a:r>
              <a:rPr lang="en-US" altLang="en-US" b="1" dirty="0" smtClean="0">
                <a:solidFill>
                  <a:srgbClr val="FFFF00"/>
                </a:solidFill>
              </a:rPr>
              <a:t>-  </a:t>
            </a:r>
            <a:r>
              <a:rPr lang="en-US" altLang="en-US" b="1" dirty="0" smtClean="0">
                <a:solidFill>
                  <a:srgbClr val="FFFF00"/>
                </a:solidFill>
              </a:rPr>
              <a:t>20 </a:t>
            </a:r>
            <a:r>
              <a:rPr lang="en-US" altLang="en-US" b="1" dirty="0" smtClean="0">
                <a:solidFill>
                  <a:srgbClr val="FFFF00"/>
                </a:solidFill>
              </a:rPr>
              <a:t>January, 2020</a:t>
            </a:r>
            <a:endParaRPr lang="nl-NL" altLang="en-US" b="1" dirty="0">
              <a:solidFill>
                <a:srgbClr val="FFFF00"/>
              </a:solidFill>
            </a:endParaRPr>
          </a:p>
        </p:txBody>
      </p:sp>
      <p:sp>
        <p:nvSpPr>
          <p:cNvPr id="10" name="Text Box 8"/>
          <p:cNvSpPr txBox="1">
            <a:spLocks noChangeArrowheads="1"/>
          </p:cNvSpPr>
          <p:nvPr/>
        </p:nvSpPr>
        <p:spPr bwMode="auto">
          <a:xfrm>
            <a:off x="3581400" y="1600200"/>
            <a:ext cx="5349875" cy="2923877"/>
          </a:xfrm>
          <a:prstGeom prst="rect">
            <a:avLst/>
          </a:prstGeom>
          <a:noFill/>
          <a:ln>
            <a:noFill/>
          </a:ln>
          <a:extLst/>
        </p:spPr>
        <p:txBody>
          <a:bodyPr>
            <a:spAutoFit/>
          </a:bodyPr>
          <a:lstStyle>
            <a:lvl1pPr marL="342900" indent="-342900"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AutoNum type="arabicPeriod"/>
              <a:defRPr/>
            </a:pPr>
            <a:r>
              <a:rPr lang="en-US" altLang="en-US" sz="1150" b="1" dirty="0" smtClean="0">
                <a:solidFill>
                  <a:srgbClr val="FFFF00"/>
                </a:solidFill>
                <a:latin typeface="Arial" charset="0"/>
              </a:rPr>
              <a:t>There </a:t>
            </a:r>
            <a:r>
              <a:rPr lang="en-US" altLang="en-US" sz="1150" b="1" dirty="0">
                <a:solidFill>
                  <a:srgbClr val="FFFF00"/>
                </a:solidFill>
                <a:latin typeface="Arial" charset="0"/>
              </a:rPr>
              <a:t>is an increased chance for above-average rainfall across southern Angola, parts of northern Namibia, Zambia, Malawi and parts of northern Mozambique: </a:t>
            </a:r>
            <a:r>
              <a:rPr lang="en-US" altLang="en-US" sz="1150" dirty="0">
                <a:solidFill>
                  <a:schemeClr val="bg1"/>
                </a:solidFill>
                <a:latin typeface="Arial" charset="0"/>
              </a:rPr>
              <a:t>An area of anomalous lower-level convergence and upper-level divergence is expected to enhance rainfall in the region. </a:t>
            </a:r>
            <a:r>
              <a:rPr lang="en-US" altLang="en-US" sz="1150" b="1" dirty="0" smtClean="0">
                <a:solidFill>
                  <a:srgbClr val="FFFF00"/>
                </a:solidFill>
                <a:latin typeface="Arial" charset="0"/>
              </a:rPr>
              <a:t>Confidence</a:t>
            </a:r>
            <a:r>
              <a:rPr lang="en-US" altLang="en-US" sz="1150" b="1" dirty="0">
                <a:solidFill>
                  <a:srgbClr val="FFFF00"/>
                </a:solidFill>
                <a:latin typeface="Arial" charset="0"/>
              </a:rPr>
              <a:t>: </a:t>
            </a:r>
            <a:r>
              <a:rPr lang="en-US" altLang="en-US" sz="1150" b="1" dirty="0" smtClean="0">
                <a:solidFill>
                  <a:srgbClr val="FFFF00"/>
                </a:solidFill>
                <a:latin typeface="Arial" charset="0"/>
              </a:rPr>
              <a:t>Moderate</a:t>
            </a:r>
            <a:r>
              <a:rPr lang="en-US" altLang="en-US" sz="1150" dirty="0" smtClean="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200" b="1" dirty="0" smtClean="0">
                <a:solidFill>
                  <a:srgbClr val="FFFF00"/>
                </a:solidFill>
                <a:latin typeface="Arial" charset="0"/>
              </a:rPr>
              <a:t>There </a:t>
            </a:r>
            <a:r>
              <a:rPr lang="en-US" altLang="en-US" sz="1200" b="1" dirty="0">
                <a:solidFill>
                  <a:srgbClr val="FFFF00"/>
                </a:solidFill>
                <a:latin typeface="Arial" charset="0"/>
              </a:rPr>
              <a:t>is an increased chance for below-average rainfall over eastern Namibia, Botswana and parts of northern South Africa: </a:t>
            </a:r>
            <a:r>
              <a:rPr lang="en-US" altLang="en-US" sz="1200" dirty="0">
                <a:solidFill>
                  <a:schemeClr val="bg1"/>
                </a:solidFill>
                <a:latin typeface="Arial" charset="0"/>
              </a:rPr>
              <a:t>An area of anomalous lower-level divergence and upper-level convergence is expected to suppress rainfall in the region.  </a:t>
            </a:r>
            <a:r>
              <a:rPr lang="en-US" altLang="en-US" sz="1200" b="1" dirty="0">
                <a:solidFill>
                  <a:srgbClr val="FFFF00"/>
                </a:solidFill>
                <a:latin typeface="Arial" charset="0"/>
              </a:rPr>
              <a:t>Confidence: Moderate</a:t>
            </a:r>
            <a:r>
              <a:rPr lang="en-US" altLang="en-US" sz="12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r>
              <a:rPr lang="en-US" altLang="en-US" sz="1100" b="1" dirty="0" smtClean="0">
                <a:solidFill>
                  <a:srgbClr val="FFFF00"/>
                </a:solidFill>
                <a:latin typeface="Arial" charset="0"/>
              </a:rPr>
              <a:t>There </a:t>
            </a:r>
            <a:r>
              <a:rPr lang="en-US" altLang="en-US" sz="1100" b="1" dirty="0">
                <a:solidFill>
                  <a:srgbClr val="FFFF00"/>
                </a:solidFill>
                <a:latin typeface="Arial" charset="0"/>
              </a:rPr>
              <a:t>is an increased chance for below-average rainfall over eastern Tanzania and parts of northern Mozambique: </a:t>
            </a:r>
            <a:r>
              <a:rPr lang="en-US" altLang="en-US" sz="1100" dirty="0">
                <a:solidFill>
                  <a:schemeClr val="bg1"/>
                </a:solidFill>
                <a:latin typeface="Arial" charset="0"/>
              </a:rPr>
              <a:t>The projected phase of the MJO is expected to suppress rainfall in the region.  </a:t>
            </a:r>
            <a:r>
              <a:rPr lang="en-US" altLang="en-US" sz="1100" b="1" dirty="0">
                <a:solidFill>
                  <a:srgbClr val="FFFF00"/>
                </a:solidFill>
                <a:latin typeface="Arial" charset="0"/>
              </a:rPr>
              <a:t>Confidence: Moderate</a:t>
            </a:r>
            <a:r>
              <a:rPr lang="en-US" altLang="en-US" sz="1100" dirty="0">
                <a:solidFill>
                  <a:schemeClr val="bg1"/>
                </a:solidFill>
                <a:latin typeface="Arial" charset="0"/>
              </a:rPr>
              <a:t> </a:t>
            </a:r>
          </a:p>
          <a:p>
            <a:pPr>
              <a:spcBef>
                <a:spcPct val="0"/>
              </a:spcBef>
              <a:buFontTx/>
              <a:buAutoNum type="arabicPeriod"/>
              <a:defRPr/>
            </a:pPr>
            <a:endParaRPr lang="en-US" altLang="en-US" sz="1150" dirty="0" smtClean="0">
              <a:solidFill>
                <a:schemeClr val="bg1"/>
              </a:solidFill>
              <a:latin typeface="Arial" charset="0"/>
            </a:endParaRPr>
          </a:p>
          <a:p>
            <a:pPr>
              <a:spcBef>
                <a:spcPct val="0"/>
              </a:spcBef>
              <a:buFontTx/>
              <a:buAutoNum type="arabicPeriod"/>
              <a:defRPr/>
            </a:pPr>
            <a:endParaRPr lang="en-US" altLang="en-US" sz="1100" dirty="0" smtClean="0">
              <a:solidFill>
                <a:schemeClr val="bg1"/>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219200" y="76200"/>
            <a:ext cx="7239000" cy="685800"/>
          </a:xfrm>
        </p:spPr>
        <p:txBody>
          <a:bodyPr/>
          <a:lstStyle/>
          <a:p>
            <a:pPr eaLnBrk="1" hangingPunct="1"/>
            <a:r>
              <a:rPr lang="en-US" altLang="en-US" sz="3200" b="1" dirty="0" smtClean="0">
                <a:solidFill>
                  <a:srgbClr val="FFFF00"/>
                </a:solidFill>
                <a:latin typeface="Arial" charset="0"/>
              </a:rPr>
              <a:t>Summary</a:t>
            </a:r>
          </a:p>
        </p:txBody>
      </p:sp>
      <p:sp>
        <p:nvSpPr>
          <p:cNvPr id="28675" name="Text Box 8"/>
          <p:cNvSpPr txBox="1">
            <a:spLocks noChangeArrowheads="1"/>
          </p:cNvSpPr>
          <p:nvPr/>
        </p:nvSpPr>
        <p:spPr bwMode="auto">
          <a:xfrm>
            <a:off x="152400" y="1244600"/>
            <a:ext cx="8839200" cy="4191917"/>
          </a:xfrm>
          <a:prstGeom prst="rect">
            <a:avLst/>
          </a:prstGeom>
          <a:noFill/>
          <a:ln w="9525">
            <a:noFill/>
            <a:miter lim="800000"/>
            <a:headEnd/>
            <a:tailEnd/>
          </a:ln>
        </p:spPr>
        <p:txBody>
          <a:bodyPr>
            <a:spAutoFit/>
          </a:bodyPr>
          <a:lstStyle/>
          <a:p>
            <a:pPr marL="171450" indent="-171450" algn="just" eaLnBrk="1" hangingPunct="1">
              <a:lnSpc>
                <a:spcPct val="90000"/>
              </a:lnSpc>
              <a:spcBef>
                <a:spcPct val="50000"/>
              </a:spcBef>
              <a:buFontTx/>
              <a:buChar char="•"/>
            </a:pPr>
            <a:r>
              <a:rPr lang="en-US" altLang="en-US" sz="1200" b="1" dirty="0">
                <a:solidFill>
                  <a:schemeClr val="bg1"/>
                </a:solidFill>
              </a:rPr>
              <a:t>During the past 7 days, </a:t>
            </a:r>
            <a:r>
              <a:rPr lang="en-US" altLang="en-US" sz="1200" b="1" dirty="0" smtClean="0">
                <a:solidFill>
                  <a:schemeClr val="bg1"/>
                </a:solidFill>
              </a:rPr>
              <a:t>weekly </a:t>
            </a:r>
            <a:r>
              <a:rPr lang="en-US" altLang="en-US" sz="1200" b="1" dirty="0">
                <a:solidFill>
                  <a:schemeClr val="bg1"/>
                </a:solidFill>
              </a:rPr>
              <a:t>rainfall totals exceeded 150mm over parts of northern Mozambique and northern Madagascar. Rainfall was above-average over parts of southern Congo, much of Angola, parts of DRC, southwestern Uganda, local areas in Kenya, northern Namibia, parts of Zambia, Malawi, northern Mozambique, and northern Madagascar</a:t>
            </a:r>
            <a:r>
              <a:rPr lang="en-US" altLang="en-US" sz="1200" b="1" dirty="0" smtClean="0">
                <a:solidFill>
                  <a:schemeClr val="bg1"/>
                </a:solidFill>
              </a:rPr>
              <a:t>. Parts </a:t>
            </a:r>
            <a:r>
              <a:rPr lang="en-US" altLang="en-US" sz="1200" b="1" dirty="0">
                <a:solidFill>
                  <a:schemeClr val="bg1"/>
                </a:solidFill>
              </a:rPr>
              <a:t>of eastern and southern DRC, Tanzania, central Zambia, Zimbabwe, central Mozambique and southern Madagascar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30 days, rainfall was above-average over central and southern Congo, western DRC,  parts of South Sudan and Ethiopia, Rwanda, Burundi, Uganda, Kenya, Tanzania, parts of Somalia, portions of Angola, northern Namibia, southern Botswana, parts of eastern Zambia, Malawi, northern Mozambique, South Africa and parts of Madagascar</a:t>
            </a:r>
            <a:r>
              <a:rPr lang="en-US" altLang="en-US" sz="1200" b="1" dirty="0" smtClean="0">
                <a:solidFill>
                  <a:schemeClr val="bg1"/>
                </a:solidFill>
              </a:rPr>
              <a:t>. Equatorial </a:t>
            </a:r>
            <a:r>
              <a:rPr lang="en-US" altLang="en-US" sz="1200" b="1" dirty="0">
                <a:solidFill>
                  <a:schemeClr val="bg1"/>
                </a:solidFill>
              </a:rPr>
              <a:t>Guinea, Gabon, many parts of Angola and DRC,  western and central Zambia, Zimbabwe, northern Botswana, and southern Mozambique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During the past 90 days, rainfall was above-average over parts of  Guinea, Sierra Leone, Liberia, Cote d’Ivoire, Burkina Faso, Ghana, Togo, Benin, parts of Niger, Nigeria, Chad, portions of Cameroon and CAR, portions of DRC, South Sudan, Uganda, southern and eastern Sudan, Eritrea, Ethiopia, Kenya, Somalia,  many parts of Tanzania, western Angola, eastern Zambia, parts of Namibia and Botswana, Malawi, northeastern South Africa, northern Mozambique, and many parts of Madagascar</a:t>
            </a:r>
            <a:r>
              <a:rPr lang="en-US" altLang="en-US" sz="1200" b="1" dirty="0" smtClean="0">
                <a:solidFill>
                  <a:schemeClr val="bg1"/>
                </a:solidFill>
              </a:rPr>
              <a:t>. Local </a:t>
            </a:r>
            <a:r>
              <a:rPr lang="en-US" altLang="en-US" sz="1200" b="1" dirty="0">
                <a:solidFill>
                  <a:schemeClr val="bg1"/>
                </a:solidFill>
              </a:rPr>
              <a:t>areas in Guinea, parts of southern Cameroon, Equatorial Guinea, Gabon, parts of CAR, portions of central and eastern DRC, many parts of Angola, western Zambia, Zimbabwe, parts of Namibia and Botswana, southern Mozambique, parts of southern Madagascar and many parts of South Africa had below-average rainfall.</a:t>
            </a:r>
          </a:p>
          <a:p>
            <a:pPr marL="171450" indent="-171450" algn="just" eaLnBrk="1" hangingPunct="1">
              <a:lnSpc>
                <a:spcPct val="90000"/>
              </a:lnSpc>
              <a:spcBef>
                <a:spcPct val="50000"/>
              </a:spcBef>
              <a:buFontTx/>
              <a:buChar char="•"/>
            </a:pPr>
            <a:r>
              <a:rPr lang="en-US" altLang="en-US" sz="1200" b="1" dirty="0">
                <a:solidFill>
                  <a:schemeClr val="bg1"/>
                </a:solidFill>
              </a:rPr>
              <a:t>Week-1 outlooks call for an increased chance for above-average rainfall over central and southern Angola, northern Namibia, northwestern Botswana, parts of western Zambia, eastern South Africa Lesotho, eastern DRC, Rwanda, Burundi, Tanzania, Malawi, northern Mozambique and northern Madagascar. In contrast, there is an increased chance for below-average rainfall over northeastern South Africa, eastern Zimbabwe, southern Mozambique and southern Madagascar.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600200" y="0"/>
            <a:ext cx="6324600" cy="1143000"/>
          </a:xfrm>
        </p:spPr>
        <p:txBody>
          <a:bodyPr/>
          <a:lstStyle/>
          <a:p>
            <a:pPr eaLnBrk="1" hangingPunct="1"/>
            <a:r>
              <a:rPr lang="en-US" altLang="en-US" sz="4000" b="1" smtClean="0">
                <a:solidFill>
                  <a:srgbClr val="FFFF00"/>
                </a:solidFill>
                <a:latin typeface="Arial" charset="0"/>
              </a:rPr>
              <a:t>Outline</a:t>
            </a:r>
          </a:p>
        </p:txBody>
      </p:sp>
      <p:sp>
        <p:nvSpPr>
          <p:cNvPr id="6147" name="Text Box 3"/>
          <p:cNvSpPr txBox="1">
            <a:spLocks noChangeArrowheads="1"/>
          </p:cNvSpPr>
          <p:nvPr/>
        </p:nvSpPr>
        <p:spPr bwMode="auto">
          <a:xfrm>
            <a:off x="990600" y="2286000"/>
            <a:ext cx="7239000" cy="2830513"/>
          </a:xfrm>
          <a:prstGeom prst="rect">
            <a:avLst/>
          </a:prstGeom>
          <a:noFill/>
          <a:ln w="9525">
            <a:noFill/>
            <a:miter lim="800000"/>
            <a:headEnd/>
            <a:tailEnd/>
          </a:ln>
        </p:spPr>
        <p:txBody>
          <a:bodyPr>
            <a:spAutoFit/>
          </a:bodyPr>
          <a:lstStyle/>
          <a:p>
            <a:pPr eaLnBrk="1" hangingPunct="1">
              <a:lnSpc>
                <a:spcPct val="150000"/>
              </a:lnSpc>
              <a:buFontTx/>
              <a:buChar char="•"/>
            </a:pPr>
            <a:r>
              <a:rPr lang="en-US" altLang="en-US" sz="2400" b="1">
                <a:solidFill>
                  <a:schemeClr val="bg1"/>
                </a:solidFill>
              </a:rPr>
              <a:t>  Highlights</a:t>
            </a:r>
          </a:p>
          <a:p>
            <a:pPr eaLnBrk="1" hangingPunct="1">
              <a:lnSpc>
                <a:spcPct val="150000"/>
              </a:lnSpc>
              <a:buFontTx/>
              <a:buChar char="•"/>
            </a:pPr>
            <a:r>
              <a:rPr lang="en-US" altLang="en-US" sz="2400" b="1">
                <a:solidFill>
                  <a:schemeClr val="bg1"/>
                </a:solidFill>
              </a:rPr>
              <a:t>  Recent Evolution and Current Conditions</a:t>
            </a:r>
          </a:p>
          <a:p>
            <a:pPr eaLnBrk="1" hangingPunct="1">
              <a:lnSpc>
                <a:spcPct val="150000"/>
              </a:lnSpc>
              <a:buFontTx/>
              <a:buChar char="•"/>
            </a:pPr>
            <a:r>
              <a:rPr lang="en-US" altLang="en-US" sz="2400" b="1">
                <a:solidFill>
                  <a:schemeClr val="bg1"/>
                </a:solidFill>
              </a:rPr>
              <a:t>  NCEP GEFS Forecasts</a:t>
            </a:r>
          </a:p>
          <a:p>
            <a:pPr eaLnBrk="1" hangingPunct="1">
              <a:lnSpc>
                <a:spcPct val="150000"/>
              </a:lnSpc>
              <a:buFontTx/>
              <a:buChar char="•"/>
            </a:pPr>
            <a:r>
              <a:rPr lang="en-US" altLang="en-US" sz="2400" b="1">
                <a:solidFill>
                  <a:schemeClr val="bg1"/>
                </a:solidFill>
              </a:rPr>
              <a:t>  Summary</a:t>
            </a:r>
          </a:p>
          <a:p>
            <a:pPr eaLnBrk="1" hangingPunct="1">
              <a:lnSpc>
                <a:spcPct val="150000"/>
              </a:lnSpc>
            </a:pPr>
            <a:endParaRPr lang="en-US" altLang="en-US" sz="2400" b="1">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38200" y="533400"/>
            <a:ext cx="7239000" cy="1143000"/>
          </a:xfrm>
        </p:spPr>
        <p:txBody>
          <a:bodyPr/>
          <a:lstStyle/>
          <a:p>
            <a:pPr eaLnBrk="1" hangingPunct="1"/>
            <a:r>
              <a:rPr lang="en-US" altLang="en-US" sz="4000" b="1" dirty="0" smtClean="0">
                <a:solidFill>
                  <a:srgbClr val="FFFF00"/>
                </a:solidFill>
                <a:latin typeface="Arial" charset="0"/>
              </a:rPr>
              <a:t>Highlights:</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8195" name="Rectangle 5"/>
          <p:cNvSpPr>
            <a:spLocks noChangeArrowheads="1"/>
          </p:cNvSpPr>
          <p:nvPr/>
        </p:nvSpPr>
        <p:spPr bwMode="auto">
          <a:xfrm>
            <a:off x="266700" y="2209800"/>
            <a:ext cx="8458200" cy="4267200"/>
          </a:xfrm>
          <a:prstGeom prst="rect">
            <a:avLst/>
          </a:prstGeom>
          <a:noFill/>
          <a:ln w="9525">
            <a:noFill/>
            <a:miter lim="800000"/>
            <a:headEnd/>
            <a:tailEnd/>
          </a:ln>
        </p:spPr>
        <p:txBody>
          <a:bodyPr/>
          <a:lstStyle/>
          <a:p>
            <a:pPr marL="342900" indent="-342900" eaLnBrk="1" hangingPunct="1">
              <a:buFontTx/>
              <a:buChar char="•"/>
              <a:tabLst>
                <a:tab pos="1885950" algn="l"/>
              </a:tabLst>
            </a:pPr>
            <a:r>
              <a:rPr lang="en-US" altLang="en-US" sz="1800" b="1" dirty="0" smtClean="0">
                <a:solidFill>
                  <a:schemeClr val="bg1"/>
                </a:solidFill>
              </a:rPr>
              <a:t>Weekly rainfall totals exceeded 150mm over parts of northern Mozambique and northern Madagascar.</a:t>
            </a:r>
            <a:endParaRPr lang="en-US" altLang="en-US" sz="1800" b="1" dirty="0">
              <a:solidFill>
                <a:schemeClr val="bg1"/>
              </a:solidFill>
            </a:endParaRPr>
          </a:p>
          <a:p>
            <a:pPr eaLnBrk="1" hangingPunct="1">
              <a:tabLst>
                <a:tab pos="1885950" algn="l"/>
              </a:tabLst>
            </a:pPr>
            <a:endParaRPr lang="en-US" altLang="en-US" sz="1800" b="1" dirty="0">
              <a:solidFill>
                <a:schemeClr val="bg1"/>
              </a:solidFill>
            </a:endParaRPr>
          </a:p>
          <a:p>
            <a:pPr marL="342900" indent="-342900" eaLnBrk="1" hangingPunct="1">
              <a:lnSpc>
                <a:spcPct val="90000"/>
              </a:lnSpc>
              <a:spcBef>
                <a:spcPct val="50000"/>
              </a:spcBef>
              <a:buFontTx/>
              <a:buChar char="•"/>
              <a:tabLst>
                <a:tab pos="1885950" algn="l"/>
              </a:tabLst>
            </a:pPr>
            <a:r>
              <a:rPr lang="en-US" altLang="en-US" sz="1800" b="1" dirty="0" smtClean="0">
                <a:solidFill>
                  <a:schemeClr val="bg1"/>
                </a:solidFill>
              </a:rPr>
              <a:t>Week-1 </a:t>
            </a:r>
            <a:r>
              <a:rPr lang="en-US" altLang="en-US" sz="1800" b="1" dirty="0">
                <a:solidFill>
                  <a:schemeClr val="bg1"/>
                </a:solidFill>
              </a:rPr>
              <a:t>outlooks call for an increased chance for </a:t>
            </a:r>
            <a:r>
              <a:rPr lang="en-US" altLang="en-US" sz="1800" b="1" dirty="0" smtClean="0">
                <a:solidFill>
                  <a:schemeClr val="bg1"/>
                </a:solidFill>
              </a:rPr>
              <a:t>above-average rainfall over </a:t>
            </a:r>
            <a:r>
              <a:rPr lang="en-US" sz="1800" b="1" dirty="0">
                <a:solidFill>
                  <a:schemeClr val="bg1"/>
                </a:solidFill>
              </a:rPr>
              <a:t>central and southern Angola, northern Namibia, northwestern Botswana, </a:t>
            </a:r>
            <a:r>
              <a:rPr lang="en-US" sz="1800" b="1" dirty="0">
                <a:solidFill>
                  <a:schemeClr val="bg1"/>
                </a:solidFill>
              </a:rPr>
              <a:t>parts </a:t>
            </a:r>
            <a:r>
              <a:rPr lang="en-US" sz="1800" b="1" dirty="0">
                <a:solidFill>
                  <a:schemeClr val="bg1"/>
                </a:solidFill>
              </a:rPr>
              <a:t>of western </a:t>
            </a:r>
            <a:r>
              <a:rPr lang="en-US" sz="1800" b="1" dirty="0">
                <a:solidFill>
                  <a:schemeClr val="bg1"/>
                </a:solidFill>
              </a:rPr>
              <a:t>Zambia, </a:t>
            </a:r>
            <a:r>
              <a:rPr lang="en-US" sz="1800" b="1" dirty="0">
                <a:solidFill>
                  <a:schemeClr val="bg1"/>
                </a:solidFill>
              </a:rPr>
              <a:t>eastern South Africa </a:t>
            </a:r>
            <a:r>
              <a:rPr lang="en-US" sz="1800" b="1" dirty="0">
                <a:solidFill>
                  <a:schemeClr val="bg1"/>
                </a:solidFill>
              </a:rPr>
              <a:t>Lesotho, </a:t>
            </a:r>
            <a:r>
              <a:rPr lang="en-US" sz="1800" b="1" dirty="0">
                <a:solidFill>
                  <a:schemeClr val="bg1"/>
                </a:solidFill>
              </a:rPr>
              <a:t>eastern DRC, Rwanda, Burundi, Tanzania, Malawi, northern Mozambique and northern </a:t>
            </a:r>
            <a:r>
              <a:rPr lang="en-US" sz="1800" b="1" dirty="0">
                <a:solidFill>
                  <a:schemeClr val="bg1"/>
                </a:solidFill>
              </a:rPr>
              <a:t>Madagascar</a:t>
            </a:r>
            <a:r>
              <a:rPr lang="en-US" altLang="en-US" sz="1800" b="1" dirty="0">
                <a:solidFill>
                  <a:schemeClr val="bg1"/>
                </a:solidFill>
              </a:rPr>
              <a:t>. </a:t>
            </a:r>
            <a:r>
              <a:rPr lang="en-US" altLang="en-US" sz="1800" b="1" dirty="0" smtClean="0">
                <a:solidFill>
                  <a:schemeClr val="bg1"/>
                </a:solidFill>
              </a:rPr>
              <a:t>In contrast, there is an increased chance for below-average </a:t>
            </a:r>
            <a:r>
              <a:rPr lang="en-US" altLang="en-US" sz="1800" b="1" dirty="0">
                <a:solidFill>
                  <a:schemeClr val="bg1"/>
                </a:solidFill>
              </a:rPr>
              <a:t>rainfall over </a:t>
            </a:r>
            <a:r>
              <a:rPr lang="en-US" altLang="en-US" sz="1800" b="1" dirty="0">
                <a:solidFill>
                  <a:schemeClr val="bg1"/>
                </a:solidFill>
              </a:rPr>
              <a:t>northeastern South Africa, eastern Zimbabwe, southern Mozambique and southern Madagascar.</a:t>
            </a:r>
            <a:endParaRPr lang="en-US" altLang="en-US" sz="1800" b="1"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12161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9200"/>
            <a:ext cx="3813048" cy="3813048"/>
          </a:xfrm>
          <a:prstGeom prst="rect">
            <a:avLst/>
          </a:prstGeom>
        </p:spPr>
      </p:pic>
      <p:sp>
        <p:nvSpPr>
          <p:cNvPr id="10244" name="Rectangle 2"/>
          <p:cNvSpPr>
            <a:spLocks noGrp="1" noChangeArrowheads="1"/>
          </p:cNvSpPr>
          <p:nvPr>
            <p:ph type="title"/>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7 Days</a:t>
            </a:r>
          </a:p>
        </p:txBody>
      </p:sp>
      <p:sp>
        <p:nvSpPr>
          <p:cNvPr id="10245" name="Text Box 8"/>
          <p:cNvSpPr txBox="1">
            <a:spLocks noChangeArrowheads="1"/>
          </p:cNvSpPr>
          <p:nvPr/>
        </p:nvSpPr>
        <p:spPr bwMode="auto">
          <a:xfrm>
            <a:off x="228600" y="5257800"/>
            <a:ext cx="8839200" cy="97719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150" b="1" dirty="0" smtClean="0">
                <a:solidFill>
                  <a:schemeClr val="bg1"/>
                </a:solidFill>
              </a:rPr>
              <a:t>During </a:t>
            </a:r>
            <a:r>
              <a:rPr lang="en-US" altLang="en-US" sz="1150" b="1" dirty="0">
                <a:solidFill>
                  <a:schemeClr val="bg1"/>
                </a:solidFill>
              </a:rPr>
              <a:t>the past 7 </a:t>
            </a:r>
            <a:r>
              <a:rPr lang="en-US" altLang="en-US" sz="1150" b="1" dirty="0" smtClean="0">
                <a:solidFill>
                  <a:schemeClr val="bg1"/>
                </a:solidFill>
              </a:rPr>
              <a:t>days, </a:t>
            </a:r>
            <a:r>
              <a:rPr lang="en-US" altLang="en-US" sz="1150" b="1" dirty="0" smtClean="0">
                <a:solidFill>
                  <a:schemeClr val="bg1"/>
                </a:solidFill>
              </a:rPr>
              <a:t>w</a:t>
            </a:r>
            <a:r>
              <a:rPr lang="en-US" altLang="en-US" sz="1150" b="1" dirty="0" smtClean="0">
                <a:solidFill>
                  <a:schemeClr val="bg1"/>
                </a:solidFill>
              </a:rPr>
              <a:t>eekly </a:t>
            </a:r>
            <a:r>
              <a:rPr lang="en-US" altLang="en-US" sz="1150" b="1" dirty="0">
                <a:solidFill>
                  <a:schemeClr val="bg1"/>
                </a:solidFill>
              </a:rPr>
              <a:t>rainfall totals exceeded 150mm over parts of northern Mozambique and northern Madagascar</a:t>
            </a:r>
            <a:r>
              <a:rPr lang="en-US" altLang="en-US" sz="1150" b="1" dirty="0" smtClean="0">
                <a:solidFill>
                  <a:schemeClr val="bg1"/>
                </a:solidFill>
              </a:rPr>
              <a:t>. Rainfall </a:t>
            </a:r>
            <a:r>
              <a:rPr lang="en-US" altLang="en-US" sz="1150" b="1" dirty="0" smtClean="0">
                <a:solidFill>
                  <a:schemeClr val="bg1"/>
                </a:solidFill>
              </a:rPr>
              <a:t>was </a:t>
            </a:r>
            <a:r>
              <a:rPr lang="en-US" altLang="en-US" sz="1150" b="1" dirty="0" smtClean="0">
                <a:solidFill>
                  <a:schemeClr val="bg1"/>
                </a:solidFill>
              </a:rPr>
              <a:t>above-average </a:t>
            </a:r>
            <a:r>
              <a:rPr lang="en-US" altLang="en-US" sz="1150" b="1" dirty="0" smtClean="0">
                <a:solidFill>
                  <a:schemeClr val="bg1"/>
                </a:solidFill>
              </a:rPr>
              <a:t>over </a:t>
            </a:r>
            <a:r>
              <a:rPr lang="en-US" altLang="en-US" sz="1150" b="1" dirty="0" smtClean="0">
                <a:solidFill>
                  <a:schemeClr val="bg1"/>
                </a:solidFill>
              </a:rPr>
              <a:t>parts of southern Congo, much of Angola, parts of DRC, southwestern Uganda, local areas in Kenya, northern Namibia, parts of Zambia, Malawi, northern Mozambique, and northern Madagascar.</a:t>
            </a:r>
            <a:endParaRPr lang="en-US" altLang="en-US" sz="1150" b="1" dirty="0" smtClean="0">
              <a:solidFill>
                <a:schemeClr val="bg1"/>
              </a:solidFill>
            </a:endParaRPr>
          </a:p>
          <a:p>
            <a:pPr algn="just" eaLnBrk="1" hangingPunct="1">
              <a:lnSpc>
                <a:spcPct val="90000"/>
              </a:lnSpc>
              <a:spcBef>
                <a:spcPct val="50000"/>
              </a:spcBef>
            </a:pPr>
            <a:r>
              <a:rPr lang="en-US" altLang="en-US" sz="1150" b="1" dirty="0" smtClean="0">
                <a:solidFill>
                  <a:schemeClr val="bg1"/>
                </a:solidFill>
              </a:rPr>
              <a:t>Parts of eastern and southern DRC, Tanzania, central Zambia, Zimbabwe, central Mozambique and southern Madagascar had below-average </a:t>
            </a:r>
            <a:r>
              <a:rPr lang="en-US" altLang="en-US" sz="1150" b="1" dirty="0" smtClean="0">
                <a:solidFill>
                  <a:schemeClr val="bg1"/>
                </a:solidFill>
              </a:rPr>
              <a:t>rainfall.</a:t>
            </a:r>
            <a:endParaRPr lang="en-US" altLang="en-US" sz="1150" b="1" dirty="0">
              <a:solidFill>
                <a:schemeClr val="bg1"/>
              </a:solidFill>
            </a:endParaRPr>
          </a:p>
        </p:txBody>
      </p:sp>
      <p:sp>
        <p:nvSpPr>
          <p:cNvPr id="10246" name="AutoShape 7" descr="http://www.cpc.ncep.noaa.gov/products/international/africa_arc/africa_arc_7day_af_obs.gif"/>
          <p:cNvSpPr>
            <a:spLocks noChangeAspect="1" noChangeArrowheads="1"/>
          </p:cNvSpPr>
          <p:nvPr/>
        </p:nvSpPr>
        <p:spPr bwMode="auto">
          <a:xfrm>
            <a:off x="149225" y="-144463"/>
            <a:ext cx="304800" cy="304801"/>
          </a:xfrm>
          <a:prstGeom prst="rect">
            <a:avLst/>
          </a:prstGeom>
          <a:noFill/>
          <a:ln w="9525">
            <a:noFill/>
            <a:miter lim="800000"/>
            <a:headEnd/>
            <a:tailEnd/>
          </a:ln>
        </p:spPr>
        <p:txBody>
          <a:bodyPr/>
          <a:lstStyle/>
          <a:p>
            <a:pPr eaLnBrk="1" hangingPunct="1"/>
            <a:endParaRPr lang="en-US" altLang="en-US"/>
          </a:p>
        </p:txBody>
      </p:sp>
      <p:sp>
        <p:nvSpPr>
          <p:cNvPr id="10247" name="AutoShape 11" descr="http://www.cpc.ncep.noaa.gov/products/international/africa_arc/africa_arc_7day_af_obs.gif"/>
          <p:cNvSpPr>
            <a:spLocks noChangeAspect="1" noChangeArrowheads="1"/>
          </p:cNvSpPr>
          <p:nvPr/>
        </p:nvSpPr>
        <p:spPr bwMode="auto">
          <a:xfrm>
            <a:off x="301625" y="7938"/>
            <a:ext cx="304800" cy="304800"/>
          </a:xfrm>
          <a:prstGeom prst="rect">
            <a:avLst/>
          </a:prstGeom>
          <a:noFill/>
          <a:ln w="9525">
            <a:noFill/>
            <a:miter lim="800000"/>
            <a:headEnd/>
            <a:tailEnd/>
          </a:ln>
        </p:spPr>
        <p:txBody>
          <a:bodyPr/>
          <a:lstStyle/>
          <a:p>
            <a:pPr eaLnBrk="1" hangingPunct="1"/>
            <a:endParaRPr lang="en-US" altLang="en-US"/>
          </a:p>
        </p:txBody>
      </p:sp>
      <p:sp>
        <p:nvSpPr>
          <p:cNvPr id="10248" name="AutoShape 13" descr="http://www.cpc.ncep.noaa.gov/products/international/africa_arc/africa_arc_7day_af_obs.gif"/>
          <p:cNvSpPr>
            <a:spLocks noChangeAspect="1" noChangeArrowheads="1"/>
          </p:cNvSpPr>
          <p:nvPr/>
        </p:nvSpPr>
        <p:spPr bwMode="auto">
          <a:xfrm>
            <a:off x="454025" y="160338"/>
            <a:ext cx="304800" cy="304800"/>
          </a:xfrm>
          <a:prstGeom prst="rect">
            <a:avLst/>
          </a:prstGeom>
          <a:noFill/>
          <a:ln w="9525">
            <a:noFill/>
            <a:miter lim="800000"/>
            <a:headEnd/>
            <a:tailEnd/>
          </a:ln>
        </p:spPr>
        <p:txBody>
          <a:bodyPr/>
          <a:lstStyle/>
          <a:p>
            <a:pPr eaLnBrk="1" hangingPunct="1"/>
            <a:endParaRPr lang="en-US" altLang="en-US"/>
          </a:p>
        </p:txBody>
      </p:sp>
      <p:sp>
        <p:nvSpPr>
          <p:cNvPr id="10249" name="AutoShape 15" descr="http://www.cpc.ncep.noaa.gov/products/international/africa_arc/africa_arc_7day_af_anom.gif"/>
          <p:cNvSpPr>
            <a:spLocks noChangeAspect="1" noChangeArrowheads="1"/>
          </p:cNvSpPr>
          <p:nvPr/>
        </p:nvSpPr>
        <p:spPr bwMode="auto">
          <a:xfrm>
            <a:off x="606425" y="312738"/>
            <a:ext cx="304800" cy="304800"/>
          </a:xfrm>
          <a:prstGeom prst="rect">
            <a:avLst/>
          </a:prstGeom>
          <a:noFill/>
          <a:ln w="9525">
            <a:noFill/>
            <a:miter lim="800000"/>
            <a:headEnd/>
            <a:tailEnd/>
          </a:ln>
        </p:spPr>
        <p:txBody>
          <a:bodyPr/>
          <a:lstStyle/>
          <a:p>
            <a:pPr eaLnBrk="1" hangingPunct="1"/>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sp>
        <p:nvSpPr>
          <p:cNvPr id="12292"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30 Days</a:t>
            </a:r>
          </a:p>
        </p:txBody>
      </p:sp>
      <p:sp>
        <p:nvSpPr>
          <p:cNvPr id="12293" name="Text Box 8"/>
          <p:cNvSpPr txBox="1">
            <a:spLocks noChangeArrowheads="1"/>
          </p:cNvSpPr>
          <p:nvPr/>
        </p:nvSpPr>
        <p:spPr bwMode="auto">
          <a:xfrm>
            <a:off x="149225" y="5097341"/>
            <a:ext cx="8842375" cy="1227259"/>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sz="1250" b="1" dirty="0">
                <a:solidFill>
                  <a:schemeClr val="bg1"/>
                </a:solidFill>
              </a:rPr>
              <a:t>During the past 30 </a:t>
            </a:r>
            <a:r>
              <a:rPr lang="en-US" altLang="en-US" sz="1250" b="1" dirty="0" smtClean="0">
                <a:solidFill>
                  <a:schemeClr val="bg1"/>
                </a:solidFill>
              </a:rPr>
              <a:t>days, rainfall </a:t>
            </a:r>
            <a:r>
              <a:rPr lang="en-US" altLang="en-US" sz="1250" b="1" dirty="0">
                <a:solidFill>
                  <a:schemeClr val="bg1"/>
                </a:solidFill>
              </a:rPr>
              <a:t>was above-average </a:t>
            </a:r>
            <a:r>
              <a:rPr lang="en-US" altLang="en-US" sz="1250" b="1" dirty="0" smtClean="0">
                <a:solidFill>
                  <a:schemeClr val="bg1"/>
                </a:solidFill>
              </a:rPr>
              <a:t>over central and southern Congo</a:t>
            </a:r>
            <a:r>
              <a:rPr lang="en-US" altLang="en-US" sz="1250" b="1" dirty="0">
                <a:solidFill>
                  <a:schemeClr val="bg1"/>
                </a:solidFill>
              </a:rPr>
              <a:t>, </a:t>
            </a:r>
            <a:r>
              <a:rPr lang="en-US" altLang="en-US" sz="1250" b="1" dirty="0" smtClean="0">
                <a:solidFill>
                  <a:schemeClr val="bg1"/>
                </a:solidFill>
              </a:rPr>
              <a:t>western DRC,  parts of South Sudan and Ethiopia, Rwanda, Burundi, Uganda, Kenya, Tanzania</a:t>
            </a:r>
            <a:r>
              <a:rPr lang="en-US" altLang="en-US" sz="1250" b="1" dirty="0">
                <a:solidFill>
                  <a:schemeClr val="bg1"/>
                </a:solidFill>
              </a:rPr>
              <a:t>, </a:t>
            </a:r>
            <a:r>
              <a:rPr lang="en-US" altLang="en-US" sz="1250" b="1" dirty="0" smtClean="0">
                <a:solidFill>
                  <a:schemeClr val="bg1"/>
                </a:solidFill>
              </a:rPr>
              <a:t>parts of Somalia, </a:t>
            </a:r>
            <a:r>
              <a:rPr lang="en-US" altLang="en-US" sz="1250" b="1" dirty="0" smtClean="0">
                <a:solidFill>
                  <a:schemeClr val="bg1"/>
                </a:solidFill>
              </a:rPr>
              <a:t>portions of </a:t>
            </a:r>
            <a:r>
              <a:rPr lang="en-US" altLang="en-US" sz="1250" b="1" dirty="0" smtClean="0">
                <a:solidFill>
                  <a:schemeClr val="bg1"/>
                </a:solidFill>
              </a:rPr>
              <a:t>Angola, </a:t>
            </a:r>
            <a:r>
              <a:rPr lang="en-US" altLang="en-US" sz="1250" b="1" dirty="0" smtClean="0">
                <a:solidFill>
                  <a:schemeClr val="bg1"/>
                </a:solidFill>
              </a:rPr>
              <a:t>northern Namibia</a:t>
            </a:r>
            <a:r>
              <a:rPr lang="en-US" altLang="en-US" sz="1250" b="1" dirty="0" smtClean="0">
                <a:solidFill>
                  <a:schemeClr val="bg1"/>
                </a:solidFill>
              </a:rPr>
              <a:t>, </a:t>
            </a:r>
            <a:r>
              <a:rPr lang="en-US" altLang="en-US" sz="1250" b="1" dirty="0" smtClean="0">
                <a:solidFill>
                  <a:schemeClr val="bg1"/>
                </a:solidFill>
              </a:rPr>
              <a:t>southern Botswana</a:t>
            </a:r>
            <a:r>
              <a:rPr lang="en-US" altLang="en-US" sz="1250" b="1" dirty="0" smtClean="0">
                <a:solidFill>
                  <a:schemeClr val="bg1"/>
                </a:solidFill>
              </a:rPr>
              <a:t>, </a:t>
            </a:r>
            <a:r>
              <a:rPr lang="en-US" altLang="en-US" sz="1250" b="1" dirty="0" smtClean="0">
                <a:solidFill>
                  <a:schemeClr val="bg1"/>
                </a:solidFill>
              </a:rPr>
              <a:t>parts of eastern </a:t>
            </a:r>
            <a:r>
              <a:rPr lang="en-US" altLang="en-US" sz="1250" b="1" dirty="0" smtClean="0">
                <a:solidFill>
                  <a:schemeClr val="bg1"/>
                </a:solidFill>
              </a:rPr>
              <a:t>Zambia, </a:t>
            </a:r>
            <a:r>
              <a:rPr lang="en-US" altLang="en-US" sz="1250" b="1" dirty="0" smtClean="0">
                <a:solidFill>
                  <a:schemeClr val="bg1"/>
                </a:solidFill>
              </a:rPr>
              <a:t>Malawi</a:t>
            </a:r>
            <a:r>
              <a:rPr lang="en-US" altLang="en-US" sz="1250" b="1" dirty="0" smtClean="0">
                <a:solidFill>
                  <a:schemeClr val="bg1"/>
                </a:solidFill>
              </a:rPr>
              <a:t>, northern Mozambique, South Africa and parts of Madagascar.</a:t>
            </a:r>
            <a:endParaRPr lang="en-US" altLang="en-US" sz="1250" b="1" dirty="0">
              <a:solidFill>
                <a:schemeClr val="bg1"/>
              </a:solidFill>
            </a:endParaRPr>
          </a:p>
          <a:p>
            <a:pPr eaLnBrk="1" hangingPunct="1">
              <a:lnSpc>
                <a:spcPct val="90000"/>
              </a:lnSpc>
              <a:spcBef>
                <a:spcPct val="50000"/>
              </a:spcBef>
            </a:pPr>
            <a:r>
              <a:rPr lang="en-US" altLang="en-US" sz="1250" b="1" dirty="0" smtClean="0">
                <a:solidFill>
                  <a:schemeClr val="bg1"/>
                </a:solidFill>
              </a:rPr>
              <a:t>Equatorial Guinea, Gabon, many parts of Angola and DRC,  western and </a:t>
            </a:r>
            <a:r>
              <a:rPr lang="en-US" altLang="en-US" sz="1250" b="1" dirty="0" smtClean="0">
                <a:solidFill>
                  <a:schemeClr val="bg1"/>
                </a:solidFill>
              </a:rPr>
              <a:t>central </a:t>
            </a:r>
            <a:r>
              <a:rPr lang="en-US" altLang="en-US" sz="1250" b="1" dirty="0" smtClean="0">
                <a:solidFill>
                  <a:schemeClr val="bg1"/>
                </a:solidFill>
              </a:rPr>
              <a:t>Zambia, Zimbabwe, </a:t>
            </a:r>
            <a:r>
              <a:rPr lang="en-US" altLang="en-US" sz="1250" b="1" dirty="0" smtClean="0">
                <a:solidFill>
                  <a:schemeClr val="bg1"/>
                </a:solidFill>
              </a:rPr>
              <a:t>northern Botswana, and southern Mozambique had </a:t>
            </a:r>
            <a:r>
              <a:rPr lang="en-US" altLang="en-US" sz="1250" b="1" dirty="0" smtClean="0">
                <a:solidFill>
                  <a:schemeClr val="bg1"/>
                </a:solidFill>
              </a:rPr>
              <a:t>below-average rainfall.</a:t>
            </a:r>
            <a:endParaRPr lang="en-US" altLang="en-US" sz="1250"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sp>
        <p:nvSpPr>
          <p:cNvPr id="14340" name="Rectangle 2"/>
          <p:cNvSpPr>
            <a:spLocks noGrp="1" noChangeArrowheads="1"/>
          </p:cNvSpPr>
          <p:nvPr>
            <p:ph type="title" idx="4294967295"/>
          </p:nvPr>
        </p:nvSpPr>
        <p:spPr>
          <a:xfrm>
            <a:off x="1066800" y="0"/>
            <a:ext cx="7696200" cy="914400"/>
          </a:xfrm>
        </p:spPr>
        <p:txBody>
          <a:bodyPr/>
          <a:lstStyle/>
          <a:p>
            <a:pPr eaLnBrk="1" hangingPunct="1"/>
            <a:r>
              <a:rPr lang="en-US" altLang="en-US" sz="4000" b="1" smtClean="0">
                <a:solidFill>
                  <a:srgbClr val="FFFF00"/>
                </a:solidFill>
                <a:latin typeface="Arial" charset="0"/>
              </a:rPr>
              <a:t>Rainfall Patterns: Last 90 Days</a:t>
            </a:r>
          </a:p>
        </p:txBody>
      </p:sp>
      <p:sp>
        <p:nvSpPr>
          <p:cNvPr id="14341" name="Text Box 8"/>
          <p:cNvSpPr txBox="1">
            <a:spLocks noChangeArrowheads="1"/>
          </p:cNvSpPr>
          <p:nvPr/>
        </p:nvSpPr>
        <p:spPr bwMode="auto">
          <a:xfrm>
            <a:off x="76200" y="5072063"/>
            <a:ext cx="8915400" cy="1514261"/>
          </a:xfrm>
          <a:prstGeom prst="rect">
            <a:avLst/>
          </a:prstGeom>
          <a:noFill/>
          <a:ln w="9525">
            <a:noFill/>
            <a:miter lim="800000"/>
            <a:headEnd/>
            <a:tailEnd/>
          </a:ln>
        </p:spPr>
        <p:txBody>
          <a:bodyPr>
            <a:spAutoFit/>
          </a:bodyPr>
          <a:lstStyle/>
          <a:p>
            <a:pPr algn="just" eaLnBrk="1" hangingPunct="1">
              <a:lnSpc>
                <a:spcPct val="90000"/>
              </a:lnSpc>
              <a:spcBef>
                <a:spcPct val="50000"/>
              </a:spcBef>
            </a:pPr>
            <a:r>
              <a:rPr lang="en-US" altLang="en-US" sz="1200" b="1" dirty="0">
                <a:solidFill>
                  <a:schemeClr val="bg1"/>
                </a:solidFill>
              </a:rPr>
              <a:t>During the past 90 </a:t>
            </a:r>
            <a:r>
              <a:rPr lang="en-US" altLang="en-US" sz="1200" b="1" dirty="0" smtClean="0">
                <a:solidFill>
                  <a:schemeClr val="bg1"/>
                </a:solidFill>
              </a:rPr>
              <a:t>days, rainfall </a:t>
            </a:r>
            <a:r>
              <a:rPr lang="en-US" altLang="en-US" sz="1200" b="1" dirty="0">
                <a:solidFill>
                  <a:schemeClr val="bg1"/>
                </a:solidFill>
              </a:rPr>
              <a:t>was above-average over </a:t>
            </a:r>
            <a:r>
              <a:rPr lang="en-US" altLang="en-US" sz="1200" b="1" dirty="0" smtClean="0">
                <a:solidFill>
                  <a:schemeClr val="bg1"/>
                </a:solidFill>
              </a:rPr>
              <a:t>parts of  Guinea, </a:t>
            </a:r>
            <a:r>
              <a:rPr lang="en-US" altLang="en-US" sz="1200" b="1" dirty="0">
                <a:solidFill>
                  <a:schemeClr val="bg1"/>
                </a:solidFill>
              </a:rPr>
              <a:t>Sierra Leone, </a:t>
            </a:r>
            <a:r>
              <a:rPr lang="en-US" altLang="en-US" sz="1200" b="1" dirty="0" smtClean="0">
                <a:solidFill>
                  <a:schemeClr val="bg1"/>
                </a:solidFill>
              </a:rPr>
              <a:t>Liberia</a:t>
            </a:r>
            <a:r>
              <a:rPr lang="en-US" altLang="en-US" sz="1200" b="1" dirty="0">
                <a:solidFill>
                  <a:schemeClr val="bg1"/>
                </a:solidFill>
              </a:rPr>
              <a:t>, </a:t>
            </a:r>
            <a:r>
              <a:rPr lang="en-US" altLang="en-US" sz="1200" b="1" dirty="0" smtClean="0">
                <a:solidFill>
                  <a:schemeClr val="bg1"/>
                </a:solidFill>
              </a:rPr>
              <a:t>Cote </a:t>
            </a:r>
            <a:r>
              <a:rPr lang="en-US" altLang="en-US" sz="1200" b="1" dirty="0">
                <a:solidFill>
                  <a:schemeClr val="bg1"/>
                </a:solidFill>
              </a:rPr>
              <a:t>d’Ivoire, Burkina Faso, Ghana, Togo, Benin, </a:t>
            </a:r>
            <a:r>
              <a:rPr lang="en-US" altLang="en-US" sz="1200" b="1" dirty="0" smtClean="0">
                <a:solidFill>
                  <a:schemeClr val="bg1"/>
                </a:solidFill>
              </a:rPr>
              <a:t>parts of Niger</a:t>
            </a:r>
            <a:r>
              <a:rPr lang="en-US" altLang="en-US" sz="1200" b="1" dirty="0">
                <a:solidFill>
                  <a:schemeClr val="bg1"/>
                </a:solidFill>
              </a:rPr>
              <a:t>, </a:t>
            </a:r>
            <a:r>
              <a:rPr lang="en-US" altLang="en-US" sz="1200" b="1" dirty="0" smtClean="0">
                <a:solidFill>
                  <a:schemeClr val="bg1"/>
                </a:solidFill>
              </a:rPr>
              <a:t>Nigeria</a:t>
            </a:r>
            <a:r>
              <a:rPr lang="en-US" altLang="en-US" sz="1200" b="1" dirty="0">
                <a:solidFill>
                  <a:schemeClr val="bg1"/>
                </a:solidFill>
              </a:rPr>
              <a:t>, </a:t>
            </a:r>
            <a:r>
              <a:rPr lang="en-US" altLang="en-US" sz="1200" b="1" dirty="0" smtClean="0">
                <a:solidFill>
                  <a:schemeClr val="bg1"/>
                </a:solidFill>
              </a:rPr>
              <a:t>Chad</a:t>
            </a:r>
            <a:r>
              <a:rPr lang="en-US" altLang="en-US" sz="1200" b="1" dirty="0">
                <a:solidFill>
                  <a:schemeClr val="bg1"/>
                </a:solidFill>
              </a:rPr>
              <a:t>, </a:t>
            </a:r>
            <a:r>
              <a:rPr lang="en-US" altLang="en-US" sz="1200" b="1" dirty="0" smtClean="0">
                <a:solidFill>
                  <a:schemeClr val="bg1"/>
                </a:solidFill>
              </a:rPr>
              <a:t>portions of Cameroon and </a:t>
            </a:r>
            <a:r>
              <a:rPr lang="en-US" altLang="en-US" sz="1200" b="1" dirty="0">
                <a:solidFill>
                  <a:schemeClr val="bg1"/>
                </a:solidFill>
              </a:rPr>
              <a:t>CAR, </a:t>
            </a:r>
            <a:r>
              <a:rPr lang="en-US" altLang="en-US" sz="1200" b="1" dirty="0" smtClean="0">
                <a:solidFill>
                  <a:schemeClr val="bg1"/>
                </a:solidFill>
              </a:rPr>
              <a:t>portions </a:t>
            </a:r>
            <a:r>
              <a:rPr lang="en-US" altLang="en-US" sz="1200" b="1" dirty="0">
                <a:solidFill>
                  <a:schemeClr val="bg1"/>
                </a:solidFill>
              </a:rPr>
              <a:t>of DRC, South Sudan, Uganda, </a:t>
            </a:r>
            <a:r>
              <a:rPr lang="en-US" altLang="en-US" sz="1200" b="1" dirty="0" smtClean="0">
                <a:solidFill>
                  <a:schemeClr val="bg1"/>
                </a:solidFill>
              </a:rPr>
              <a:t>southern and eastern Sudan</a:t>
            </a:r>
            <a:r>
              <a:rPr lang="en-US" altLang="en-US" sz="1200" b="1" dirty="0">
                <a:solidFill>
                  <a:schemeClr val="bg1"/>
                </a:solidFill>
              </a:rPr>
              <a:t>, </a:t>
            </a:r>
            <a:r>
              <a:rPr lang="en-US" altLang="en-US" sz="1200" b="1" dirty="0" smtClean="0">
                <a:solidFill>
                  <a:schemeClr val="bg1"/>
                </a:solidFill>
              </a:rPr>
              <a:t>Eritrea, </a:t>
            </a:r>
            <a:r>
              <a:rPr lang="en-US" altLang="en-US" sz="1200" b="1" dirty="0">
                <a:solidFill>
                  <a:schemeClr val="bg1"/>
                </a:solidFill>
              </a:rPr>
              <a:t>Ethiopia, </a:t>
            </a:r>
            <a:r>
              <a:rPr lang="en-US" altLang="en-US" sz="1200" b="1" dirty="0" smtClean="0">
                <a:solidFill>
                  <a:schemeClr val="bg1"/>
                </a:solidFill>
              </a:rPr>
              <a:t>Kenya</a:t>
            </a:r>
            <a:r>
              <a:rPr lang="en-US" altLang="en-US" sz="1200" b="1" dirty="0">
                <a:solidFill>
                  <a:schemeClr val="bg1"/>
                </a:solidFill>
              </a:rPr>
              <a:t>, </a:t>
            </a:r>
            <a:r>
              <a:rPr lang="en-US" altLang="en-US" sz="1200" b="1" dirty="0" smtClean="0">
                <a:solidFill>
                  <a:schemeClr val="bg1"/>
                </a:solidFill>
              </a:rPr>
              <a:t>Somalia</a:t>
            </a:r>
            <a:r>
              <a:rPr lang="en-US" altLang="en-US" sz="1200" b="1" dirty="0">
                <a:solidFill>
                  <a:schemeClr val="bg1"/>
                </a:solidFill>
              </a:rPr>
              <a:t>,  </a:t>
            </a:r>
            <a:r>
              <a:rPr lang="en-US" altLang="en-US" sz="1200" b="1" dirty="0" smtClean="0">
                <a:solidFill>
                  <a:schemeClr val="bg1"/>
                </a:solidFill>
              </a:rPr>
              <a:t>many parts of Tanzania, </a:t>
            </a:r>
            <a:r>
              <a:rPr lang="en-US" altLang="en-US" sz="1200" b="1" dirty="0" smtClean="0">
                <a:solidFill>
                  <a:schemeClr val="bg1"/>
                </a:solidFill>
              </a:rPr>
              <a:t>western Angola</a:t>
            </a:r>
            <a:r>
              <a:rPr lang="en-US" altLang="en-US" sz="1200" b="1" dirty="0" smtClean="0">
                <a:solidFill>
                  <a:schemeClr val="bg1"/>
                </a:solidFill>
              </a:rPr>
              <a:t>, eastern Zambia, parts of Namibia and Botswana, Malawi, northeastern South Africa, northern Mozambique, and many parts of Madagascar.</a:t>
            </a:r>
            <a:endParaRPr lang="en-US" altLang="en-US" sz="1200" b="1" dirty="0">
              <a:solidFill>
                <a:schemeClr val="bg1"/>
              </a:solidFill>
            </a:endParaRPr>
          </a:p>
          <a:p>
            <a:pPr algn="just" eaLnBrk="1" hangingPunct="1">
              <a:lnSpc>
                <a:spcPct val="90000"/>
              </a:lnSpc>
              <a:spcBef>
                <a:spcPct val="50000"/>
              </a:spcBef>
            </a:pPr>
            <a:r>
              <a:rPr lang="en-US" altLang="en-US" sz="1200" b="1" dirty="0" smtClean="0">
                <a:solidFill>
                  <a:schemeClr val="bg1"/>
                </a:solidFill>
              </a:rPr>
              <a:t>Local areas in Guinea, parts of southern Cameroon, Equatorial Guinea, Gabon, </a:t>
            </a:r>
            <a:r>
              <a:rPr lang="en-US" altLang="en-US" sz="1200" b="1" dirty="0">
                <a:solidFill>
                  <a:schemeClr val="bg1"/>
                </a:solidFill>
              </a:rPr>
              <a:t>parts of CAR, portions </a:t>
            </a:r>
            <a:r>
              <a:rPr lang="en-US" altLang="en-US" sz="1200" b="1" dirty="0" smtClean="0">
                <a:solidFill>
                  <a:schemeClr val="bg1"/>
                </a:solidFill>
              </a:rPr>
              <a:t>of central and eastern DRC, many parts of Angola, western Zambia, Zimbabwe, parts of Namibia and Botswana, southern Mozambique, parts of southern Madagascar and many parts of South Africa had below-average rainfall.</a:t>
            </a:r>
            <a:endParaRPr lang="en-US" altLang="en-US" sz="1200" b="1" dirty="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1216152"/>
            <a:ext cx="3813048" cy="38130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3752" y="1216152"/>
            <a:ext cx="3813048" cy="3813048"/>
          </a:xfrm>
          <a:prstGeom prst="rect">
            <a:avLst/>
          </a:prstGeom>
        </p:spPr>
      </p:pic>
      <p:sp>
        <p:nvSpPr>
          <p:cNvPr id="16388" name="Rectangle 2"/>
          <p:cNvSpPr>
            <a:spLocks noGrp="1" noChangeArrowheads="1"/>
          </p:cNvSpPr>
          <p:nvPr>
            <p:ph type="title" idx="4294967295"/>
          </p:nvPr>
        </p:nvSpPr>
        <p:spPr>
          <a:xfrm>
            <a:off x="1066800" y="152400"/>
            <a:ext cx="7543800" cy="685800"/>
          </a:xfrm>
        </p:spPr>
        <p:txBody>
          <a:bodyPr/>
          <a:lstStyle/>
          <a:p>
            <a:pPr eaLnBrk="1" hangingPunct="1"/>
            <a:r>
              <a:rPr lang="en-US" altLang="en-US" sz="3600" b="1" smtClean="0">
                <a:solidFill>
                  <a:srgbClr val="FFFF00"/>
                </a:solidFill>
                <a:latin typeface="Arial" charset="0"/>
              </a:rPr>
              <a:t>Rainfall Patterns: Last 180 Days</a:t>
            </a:r>
          </a:p>
        </p:txBody>
      </p:sp>
      <p:sp>
        <p:nvSpPr>
          <p:cNvPr id="8" name="Text Box 8"/>
          <p:cNvSpPr txBox="1">
            <a:spLocks noChangeArrowheads="1"/>
          </p:cNvSpPr>
          <p:nvPr/>
        </p:nvSpPr>
        <p:spPr bwMode="auto">
          <a:xfrm>
            <a:off x="76200" y="5029200"/>
            <a:ext cx="8915400" cy="1327223"/>
          </a:xfrm>
          <a:prstGeom prst="rect">
            <a:avLst/>
          </a:prstGeom>
          <a:noFill/>
          <a:ln>
            <a:noFill/>
          </a:ln>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just" eaLnBrk="1" hangingPunct="1">
              <a:lnSpc>
                <a:spcPct val="90000"/>
              </a:lnSpc>
              <a:spcBef>
                <a:spcPct val="50000"/>
              </a:spcBef>
              <a:buNone/>
              <a:defRPr/>
            </a:pPr>
            <a:r>
              <a:rPr lang="en-US" altLang="en-US" sz="1180" b="1" dirty="0">
                <a:solidFill>
                  <a:schemeClr val="bg1"/>
                </a:solidFill>
                <a:latin typeface="Arial" charset="0"/>
              </a:rPr>
              <a:t>During the past 180 days, </a:t>
            </a:r>
            <a:r>
              <a:rPr lang="en-US" altLang="en-US" sz="1180" b="1" dirty="0" smtClean="0">
                <a:solidFill>
                  <a:schemeClr val="bg1"/>
                </a:solidFill>
                <a:latin typeface="Arial" charset="0"/>
              </a:rPr>
              <a:t>below-average </a:t>
            </a:r>
            <a:r>
              <a:rPr lang="en-US" altLang="en-US" sz="1180" b="1" dirty="0">
                <a:solidFill>
                  <a:schemeClr val="bg1"/>
                </a:solidFill>
                <a:latin typeface="Arial" charset="0"/>
              </a:rPr>
              <a:t>rainfall was observed over </a:t>
            </a:r>
            <a:r>
              <a:rPr lang="en-US" altLang="en-US" sz="1180" b="1" dirty="0" smtClean="0">
                <a:solidFill>
                  <a:schemeClr val="bg1"/>
                </a:solidFill>
                <a:latin typeface="Arial" charset="0"/>
              </a:rPr>
              <a:t>portions of southern Cameroon, Equatorial Guinea, Gabon, parts of central and eastern DRC, many parts of Angola, parts of Namibia and Botswana, much of South Africa, western Zambia, Zimbabwe, and southern Mozambique and southern Madagascar. </a:t>
            </a:r>
          </a:p>
          <a:p>
            <a:pPr algn="just" eaLnBrk="1" hangingPunct="1">
              <a:lnSpc>
                <a:spcPct val="90000"/>
              </a:lnSpc>
              <a:spcBef>
                <a:spcPct val="50000"/>
              </a:spcBef>
              <a:buNone/>
              <a:defRPr/>
            </a:pPr>
            <a:r>
              <a:rPr lang="en-US" altLang="en-US" sz="1180" b="1" dirty="0" smtClean="0">
                <a:solidFill>
                  <a:schemeClr val="bg1"/>
                </a:solidFill>
                <a:latin typeface="Arial" charset="0"/>
              </a:rPr>
              <a:t>Parts of Southern and eastern Mauritania, much of Senegal, Guinea-Bissau, Guinea, Sierra Leone, Mali, Liberia, Cote d’Ivoire, Burkina Faso, Ghana, Togo, Benin, Nigeria, much of Cameroon, Niger, Chad, CAR, many parts of DRC, South Sudan, Sudan, Uganda, Eritrea, Ethiopia, Somalia, Kenya, Tanzania, local areas in Angola, portions of Zambia, Namibia and Botswana, much of Malawi, northern Mozambique and many parts of Madagascar had above-average rainfall.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11"/>
          <p:cNvSpPr>
            <a:spLocks noChangeArrowheads="1"/>
          </p:cNvSpPr>
          <p:nvPr/>
        </p:nvSpPr>
        <p:spPr bwMode="auto">
          <a:xfrm>
            <a:off x="1752600" y="0"/>
            <a:ext cx="6019800" cy="609600"/>
          </a:xfrm>
          <a:prstGeom prst="rect">
            <a:avLst/>
          </a:prstGeom>
          <a:noFill/>
          <a:ln w="9525">
            <a:noFill/>
            <a:miter lim="800000"/>
            <a:headEnd/>
            <a:tailEnd/>
          </a:ln>
        </p:spPr>
        <p:txBody>
          <a:bodyPr anchor="ctr"/>
          <a:lstStyle/>
          <a:p>
            <a:pPr algn="ctr" eaLnBrk="1" hangingPunct="1"/>
            <a:r>
              <a:rPr lang="en-US" altLang="en-US" sz="2800" b="1">
                <a:solidFill>
                  <a:srgbClr val="FFFF00"/>
                </a:solidFill>
              </a:rPr>
              <a:t>Recent Rainfall Evolution</a:t>
            </a:r>
          </a:p>
        </p:txBody>
      </p:sp>
      <p:sp>
        <p:nvSpPr>
          <p:cNvPr id="18436" name="Line 48"/>
          <p:cNvSpPr>
            <a:spLocks noChangeShapeType="1"/>
          </p:cNvSpPr>
          <p:nvPr/>
        </p:nvSpPr>
        <p:spPr bwMode="auto">
          <a:xfrm>
            <a:off x="3352800" y="2057400"/>
            <a:ext cx="0" cy="0"/>
          </a:xfrm>
          <a:prstGeom prst="line">
            <a:avLst/>
          </a:prstGeom>
          <a:noFill/>
          <a:ln w="50800">
            <a:solidFill>
              <a:srgbClr val="FF0000"/>
            </a:solidFill>
            <a:round/>
            <a:headEnd/>
            <a:tailEnd type="triangle" w="med" len="med"/>
          </a:ln>
        </p:spPr>
        <p:txBody>
          <a:bodyPr/>
          <a:lstStyle/>
          <a:p>
            <a:endParaRPr lang="en-US"/>
          </a:p>
        </p:txBody>
      </p:sp>
      <p:pic>
        <p:nvPicPr>
          <p:cNvPr id="18437" name="Picture 13" descr="Clickable Image"/>
          <p:cNvPicPr>
            <a:picLocks noChangeAspect="1" noChangeArrowheads="1"/>
          </p:cNvPicPr>
          <p:nvPr/>
        </p:nvPicPr>
        <p:blipFill>
          <a:blip r:embed="rId3"/>
          <a:srcRect/>
          <a:stretch>
            <a:fillRect/>
          </a:stretch>
        </p:blipFill>
        <p:spPr bwMode="auto">
          <a:xfrm>
            <a:off x="1371600" y="620713"/>
            <a:ext cx="2743200" cy="2628900"/>
          </a:xfrm>
          <a:prstGeom prst="rect">
            <a:avLst/>
          </a:prstGeom>
          <a:noFill/>
          <a:ln w="38100">
            <a:solidFill>
              <a:srgbClr val="FFFF00"/>
            </a:solidFill>
            <a:miter lim="800000"/>
            <a:headEnd/>
            <a:tailEnd/>
          </a:ln>
        </p:spPr>
      </p:pic>
      <p:sp>
        <p:nvSpPr>
          <p:cNvPr id="18438" name="Line 169"/>
          <p:cNvSpPr>
            <a:spLocks noChangeShapeType="1"/>
          </p:cNvSpPr>
          <p:nvPr/>
        </p:nvSpPr>
        <p:spPr bwMode="auto">
          <a:xfrm flipH="1">
            <a:off x="3429000" y="1925970"/>
            <a:ext cx="1524000" cy="436230"/>
          </a:xfrm>
          <a:prstGeom prst="line">
            <a:avLst/>
          </a:prstGeom>
          <a:noFill/>
          <a:ln w="50800">
            <a:solidFill>
              <a:srgbClr val="FF0000"/>
            </a:solidFill>
            <a:round/>
            <a:headEnd/>
            <a:tailEnd type="triangle" w="med" len="med"/>
          </a:ln>
        </p:spPr>
        <p:txBody>
          <a:bodyPr/>
          <a:lstStyle/>
          <a:p>
            <a:endParaRPr lang="en-US"/>
          </a:p>
        </p:txBody>
      </p:sp>
      <p:sp>
        <p:nvSpPr>
          <p:cNvPr id="18439" name="Line 169"/>
          <p:cNvSpPr>
            <a:spLocks noChangeShapeType="1"/>
          </p:cNvSpPr>
          <p:nvPr/>
        </p:nvSpPr>
        <p:spPr bwMode="auto">
          <a:xfrm flipH="1" flipV="1">
            <a:off x="2971800" y="3048000"/>
            <a:ext cx="38100" cy="708026"/>
          </a:xfrm>
          <a:prstGeom prst="line">
            <a:avLst/>
          </a:prstGeom>
          <a:noFill/>
          <a:ln w="50800">
            <a:solidFill>
              <a:srgbClr val="FF0000"/>
            </a:solidFill>
            <a:round/>
            <a:headEnd/>
            <a:tailEnd type="triangle" w="med" len="med"/>
          </a:ln>
        </p:spPr>
        <p:txBody>
          <a:bodyPr/>
          <a:lstStyle/>
          <a:p>
            <a:endParaRPr lang="en-US"/>
          </a:p>
        </p:txBody>
      </p:sp>
      <p:sp>
        <p:nvSpPr>
          <p:cNvPr id="2" name="Text Box 8"/>
          <p:cNvSpPr txBox="1">
            <a:spLocks noChangeArrowheads="1"/>
          </p:cNvSpPr>
          <p:nvPr/>
        </p:nvSpPr>
        <p:spPr bwMode="auto">
          <a:xfrm>
            <a:off x="85725" y="6094413"/>
            <a:ext cx="8924925" cy="611706"/>
          </a:xfrm>
          <a:prstGeom prst="rect">
            <a:avLst/>
          </a:prstGeom>
          <a:noFill/>
          <a:ln>
            <a:noFill/>
          </a:ln>
          <a:extLst/>
        </p:spPr>
        <p:txBody>
          <a:bodyPr>
            <a:spAutoFit/>
          </a:bodyPr>
          <a:lstStyle>
            <a:lvl1pPr algn="l" eaLnBrk="0" hangingPunct="0">
              <a:spcBef>
                <a:spcPct val="20000"/>
              </a:spcBef>
              <a:buChar char="•"/>
              <a:defRPr sz="3200">
                <a:solidFill>
                  <a:schemeClr val="tx1"/>
                </a:solidFill>
                <a:latin typeface="Times New Roman" pitchFamily="18" charset="0"/>
              </a:defRPr>
            </a:lvl1pPr>
            <a:lvl2pPr marL="742950" indent="-285750" algn="l" eaLnBrk="0" hangingPunct="0">
              <a:spcBef>
                <a:spcPct val="20000"/>
              </a:spcBef>
              <a:buChar char="–"/>
              <a:defRPr sz="2800">
                <a:solidFill>
                  <a:schemeClr val="tx1"/>
                </a:solidFill>
                <a:latin typeface="Times New Roman" pitchFamily="18" charset="0"/>
              </a:defRPr>
            </a:lvl2pPr>
            <a:lvl3pPr marL="1143000" indent="-228600" algn="l" eaLnBrk="0" hangingPunct="0">
              <a:spcBef>
                <a:spcPct val="20000"/>
              </a:spcBef>
              <a:buChar char="•"/>
              <a:defRPr sz="2400">
                <a:solidFill>
                  <a:schemeClr val="tx1"/>
                </a:solidFill>
                <a:latin typeface="Times New Roman" pitchFamily="18" charset="0"/>
              </a:defRPr>
            </a:lvl3pPr>
            <a:lvl4pPr marL="1600200" indent="-228600" algn="l" eaLnBrk="0" hangingPunct="0">
              <a:spcBef>
                <a:spcPct val="20000"/>
              </a:spcBef>
              <a:buChar char="–"/>
              <a:defRPr sz="2000">
                <a:solidFill>
                  <a:schemeClr val="tx1"/>
                </a:solidFill>
                <a:latin typeface="Times New Roman" pitchFamily="18" charset="0"/>
              </a:defRPr>
            </a:lvl4pPr>
            <a:lvl5pPr marL="2057400" indent="-228600" algn="l"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lnSpc>
                <a:spcPct val="90000"/>
              </a:lnSpc>
              <a:spcBef>
                <a:spcPct val="50000"/>
              </a:spcBef>
              <a:buFontTx/>
              <a:buNone/>
              <a:defRPr/>
            </a:pPr>
            <a:r>
              <a:rPr lang="en-US" altLang="en-US" sz="1250" b="1" dirty="0" smtClean="0">
                <a:solidFill>
                  <a:schemeClr val="bg1"/>
                </a:solidFill>
                <a:latin typeface="Arial" charset="0"/>
                <a:cs typeface="+mn-cs"/>
              </a:rPr>
              <a:t>Daily evolution of rainfall over the last 90 days at selected locations shows that moderate to locally heavy rainfall sustained moisture surpluses over man parts of  Tanzania (top right) and northern Madagascar (bottom right). Seasonal total rainfall remained below-average over many parts of South Africa (bottom left).</a:t>
            </a:r>
          </a:p>
        </p:txBody>
      </p:sp>
      <p:sp>
        <p:nvSpPr>
          <p:cNvPr id="18441" name="Line 169"/>
          <p:cNvSpPr>
            <a:spLocks noChangeShapeType="1"/>
          </p:cNvSpPr>
          <p:nvPr/>
        </p:nvSpPr>
        <p:spPr bwMode="auto">
          <a:xfrm flipH="1" flipV="1">
            <a:off x="4038600" y="2429255"/>
            <a:ext cx="619124" cy="1096915"/>
          </a:xfrm>
          <a:prstGeom prst="line">
            <a:avLst/>
          </a:prstGeom>
          <a:noFill/>
          <a:ln w="50800">
            <a:solidFill>
              <a:srgbClr val="FF0000"/>
            </a:solidFill>
            <a:round/>
            <a:headEnd/>
            <a:tailEnd type="triangle" w="med" len="med"/>
          </a:ln>
        </p:spPr>
        <p:txBody>
          <a:bodyPr/>
          <a:lstStyle/>
          <a:p>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 y="3462528"/>
            <a:ext cx="4038600" cy="263347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8200" y="3462528"/>
            <a:ext cx="4076700" cy="263347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48200" y="609600"/>
            <a:ext cx="4076700" cy="2633472"/>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520952"/>
            <a:ext cx="3813048" cy="3813048"/>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520952"/>
            <a:ext cx="3813048" cy="3813048"/>
          </a:xfrm>
          <a:prstGeom prst="rect">
            <a:avLst/>
          </a:prstGeom>
        </p:spPr>
      </p:pic>
      <p:sp>
        <p:nvSpPr>
          <p:cNvPr id="20484" name="Rectangle 2"/>
          <p:cNvSpPr>
            <a:spLocks noGrp="1" noChangeArrowheads="1"/>
          </p:cNvSpPr>
          <p:nvPr>
            <p:ph type="title"/>
          </p:nvPr>
        </p:nvSpPr>
        <p:spPr>
          <a:xfrm>
            <a:off x="1066800" y="228600"/>
            <a:ext cx="7696200" cy="914400"/>
          </a:xfrm>
        </p:spPr>
        <p:txBody>
          <a:bodyPr/>
          <a:lstStyle/>
          <a:p>
            <a:pPr eaLnBrk="1" hangingPunct="1"/>
            <a:r>
              <a:rPr lang="en-US" altLang="en-US" sz="4000" b="1" dirty="0" smtClean="0">
                <a:solidFill>
                  <a:srgbClr val="FFFF00"/>
                </a:solidFill>
                <a:latin typeface="Arial" charset="0"/>
              </a:rPr>
              <a:t>Atmospheric Circulation:</a:t>
            </a:r>
            <a:br>
              <a:rPr lang="en-US" altLang="en-US" sz="4000" b="1" dirty="0" smtClean="0">
                <a:solidFill>
                  <a:srgbClr val="FFFF00"/>
                </a:solidFill>
                <a:latin typeface="Arial" charset="0"/>
              </a:rPr>
            </a:br>
            <a:r>
              <a:rPr lang="en-US" altLang="en-US" sz="4000" b="1" dirty="0" smtClean="0">
                <a:solidFill>
                  <a:srgbClr val="FFFF00"/>
                </a:solidFill>
                <a:latin typeface="Arial" charset="0"/>
              </a:rPr>
              <a:t>Last 7 Days</a:t>
            </a:r>
          </a:p>
        </p:txBody>
      </p:sp>
      <p:sp>
        <p:nvSpPr>
          <p:cNvPr id="20485" name="Text Box 3"/>
          <p:cNvSpPr txBox="1">
            <a:spLocks noChangeArrowheads="1"/>
          </p:cNvSpPr>
          <p:nvPr/>
        </p:nvSpPr>
        <p:spPr bwMode="auto">
          <a:xfrm>
            <a:off x="530225" y="5562600"/>
            <a:ext cx="8382000" cy="757130"/>
          </a:xfrm>
          <a:prstGeom prst="rect">
            <a:avLst/>
          </a:prstGeom>
          <a:noFill/>
          <a:ln w="9525">
            <a:noFill/>
            <a:miter lim="800000"/>
            <a:headEnd/>
            <a:tailEnd/>
          </a:ln>
        </p:spPr>
        <p:txBody>
          <a:bodyPr wrap="square">
            <a:spAutoFit/>
          </a:bodyPr>
          <a:lstStyle/>
          <a:p>
            <a:pPr eaLnBrk="1" hangingPunct="1">
              <a:lnSpc>
                <a:spcPct val="90000"/>
              </a:lnSpc>
              <a:spcBef>
                <a:spcPct val="50000"/>
              </a:spcBef>
            </a:pPr>
            <a:r>
              <a:rPr lang="en-US" altLang="en-US" b="1" dirty="0" smtClean="0">
                <a:solidFill>
                  <a:schemeClr val="bg1"/>
                </a:solidFill>
              </a:rPr>
              <a:t>An area of anomalous </a:t>
            </a:r>
            <a:r>
              <a:rPr lang="en-US" altLang="en-US" b="1" dirty="0" smtClean="0">
                <a:solidFill>
                  <a:schemeClr val="bg1"/>
                </a:solidFill>
              </a:rPr>
              <a:t>southeasterly onshore flow with its associated lower-level cyclonic circulation over southeastern Africa may have contributed to observed heavy rainfall in the region (left panel).</a:t>
            </a:r>
            <a:endParaRPr lang="en-US" altLang="en-US" b="1" dirty="0">
              <a:solidFill>
                <a:schemeClr val="bg1"/>
              </a:solidFill>
            </a:endParaRPr>
          </a:p>
        </p:txBody>
      </p:sp>
      <p:sp>
        <p:nvSpPr>
          <p:cNvPr id="9" name="Oval 8"/>
          <p:cNvSpPr/>
          <p:nvPr/>
        </p:nvSpPr>
        <p:spPr>
          <a:xfrm rot="5082009">
            <a:off x="2924176" y="3586058"/>
            <a:ext cx="689906" cy="896414"/>
          </a:xfrm>
          <a:prstGeom prst="ellipse">
            <a:avLst/>
          </a:prstGeom>
          <a:noFill/>
          <a:ln w="38100">
            <a:solidFill>
              <a:srgbClr val="7030A0"/>
            </a:solidFill>
          </a:ln>
          <a:scene3d>
            <a:camera prst="orthographicFront">
              <a:rot lat="0" lon="0" rev="212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457200" marR="0" indent="-45720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0066FF"/>
        </a:accent2>
        <a:accent3>
          <a:srgbClr val="FFFFFF"/>
        </a:accent3>
        <a:accent4>
          <a:srgbClr val="000000"/>
        </a:accent4>
        <a:accent5>
          <a:srgbClr val="AAE2CA"/>
        </a:accent5>
        <a:accent6>
          <a:srgbClr val="005CE7"/>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168129</TotalTime>
  <Words>1550</Words>
  <Application>Microsoft Office PowerPoint</Application>
  <PresentationFormat>On-screen Show (4:3)</PresentationFormat>
  <Paragraphs>68</Paragraphs>
  <Slides>13</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8" baseType="lpstr">
      <vt:lpstr>Arial</vt:lpstr>
      <vt:lpstr>Calibri</vt:lpstr>
      <vt:lpstr>Times New Roman</vt:lpstr>
      <vt:lpstr>Default Design</vt:lpstr>
      <vt:lpstr>CorelPhotoPaint.Image.10</vt:lpstr>
      <vt:lpstr>The African Monsoon Recent Evolution and Current Status  Include Week-1 and Week-2 Outlooks </vt:lpstr>
      <vt:lpstr>Outline</vt:lpstr>
      <vt:lpstr>Highlights: Last 7 Days</vt:lpstr>
      <vt:lpstr>Rainfall Patterns: Last 7 Days</vt:lpstr>
      <vt:lpstr>Rainfall Patterns: Last 30 Days</vt:lpstr>
      <vt:lpstr>Rainfall Patterns: Last 90 Days</vt:lpstr>
      <vt:lpstr>Rainfall Patterns: Last 180 Days</vt:lpstr>
      <vt:lpstr>PowerPoint Presentation</vt:lpstr>
      <vt:lpstr>Atmospheric Circulation: Last 7 Days</vt:lpstr>
      <vt:lpstr>PowerPoint Presentation</vt:lpstr>
      <vt:lpstr>PowerPoint Presentation</vt:lpstr>
      <vt:lpstr>PowerPoint Presentation</vt:lpstr>
      <vt:lpstr>Summary</vt:lpstr>
    </vt:vector>
  </TitlesOfParts>
  <Company>NOAA/NWS/NCEP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Vernon E. Kousky</dc:creator>
  <cp:lastModifiedBy>Endalkachew Bekele</cp:lastModifiedBy>
  <cp:revision>8538</cp:revision>
  <cp:lastPrinted>2018-07-09T15:13:07Z</cp:lastPrinted>
  <dcterms:created xsi:type="dcterms:W3CDTF">2001-08-31T10:39:36Z</dcterms:created>
  <dcterms:modified xsi:type="dcterms:W3CDTF">2020-01-06T17:53:01Z</dcterms:modified>
</cp:coreProperties>
</file>