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73" d="100"/>
          <a:sy n="73" d="100"/>
        </p:scale>
        <p:origin x="104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12/30/2019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571"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30 December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054135"/>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central and southern Angola, parts of southern and eastern DRC, Zambia, Malawi, parts of southern Tanzania, northern Mozambique, local areas in South Africa, and northern Madagascar. For week-2 (right panel), there is an increased chance for weekly rainfall totals to exceed 50mm over portions of Angola and DRC, Zambia, Zimbabwe, western Tanzania, northern Mozambique, Malawi, </a:t>
            </a:r>
            <a:r>
              <a:rPr lang="en-US" altLang="en-US" sz="1250" b="1" dirty="0">
                <a:solidFill>
                  <a:schemeClr val="bg1"/>
                </a:solidFill>
              </a:rPr>
              <a:t>p</a:t>
            </a:r>
            <a:r>
              <a:rPr lang="en-US" altLang="en-US" sz="1250" b="1" dirty="0" smtClean="0">
                <a:solidFill>
                  <a:schemeClr val="bg1"/>
                </a:solidFill>
              </a:rPr>
              <a:t>arts of South Africa, and northern Madagascar.</a:t>
            </a:r>
          </a:p>
        </p:txBody>
      </p:sp>
      <p:sp>
        <p:nvSpPr>
          <p:cNvPr id="22534" name="TextBox 2"/>
          <p:cNvSpPr txBox="1">
            <a:spLocks noChangeArrowheads="1"/>
          </p:cNvSpPr>
          <p:nvPr/>
        </p:nvSpPr>
        <p:spPr bwMode="auto">
          <a:xfrm>
            <a:off x="-9428" y="1524000"/>
            <a:ext cx="4595490"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31 December </a:t>
            </a:r>
            <a:r>
              <a:rPr lang="en-US" altLang="en-US" sz="1400" b="1" dirty="0" smtClean="0">
                <a:solidFill>
                  <a:srgbClr val="FFFF00"/>
                </a:solidFill>
              </a:rPr>
              <a:t>2019 – </a:t>
            </a:r>
            <a:r>
              <a:rPr lang="en-US" altLang="en-US" sz="1400" b="1" dirty="0">
                <a:solidFill>
                  <a:srgbClr val="FFFF00"/>
                </a:solidFill>
              </a:rPr>
              <a:t>6 January, 2020</a:t>
            </a:r>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873761" y="1524000"/>
            <a:ext cx="353186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7 – 13 January,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31 </a:t>
            </a:r>
            <a:r>
              <a:rPr lang="en-US" altLang="en-US" b="1" dirty="0" smtClean="0">
                <a:solidFill>
                  <a:srgbClr val="FFFF00"/>
                </a:solidFill>
              </a:rPr>
              <a:t>December 2019 </a:t>
            </a:r>
            <a:r>
              <a:rPr lang="en-US" altLang="en-US" b="1" dirty="0">
                <a:solidFill>
                  <a:srgbClr val="FFFF00"/>
                </a:solidFill>
              </a:rPr>
              <a:t>-  6 January, 2020</a:t>
            </a:r>
            <a:endParaRPr lang="nl-NL" altLang="en-US" b="1" dirty="0">
              <a:solidFill>
                <a:srgbClr val="FFFF00"/>
              </a:solidFill>
            </a:endParaRPr>
          </a:p>
        </p:txBody>
      </p:sp>
      <p:sp>
        <p:nvSpPr>
          <p:cNvPr id="11" name="Text Box 8"/>
          <p:cNvSpPr txBox="1">
            <a:spLocks noChangeArrowheads="1"/>
          </p:cNvSpPr>
          <p:nvPr/>
        </p:nvSpPr>
        <p:spPr bwMode="auto">
          <a:xfrm>
            <a:off x="3581400" y="1676400"/>
            <a:ext cx="5349875" cy="382412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southern Angola, northern Namibia, and parts of DRC and Zambia</a:t>
            </a:r>
            <a:r>
              <a:rPr lang="en-US" altLang="en-US" sz="1150" b="1" dirty="0" smtClean="0">
                <a:solidFill>
                  <a:srgbClr val="FFFF00"/>
                </a:solidFill>
                <a:latin typeface="Arial" charset="0"/>
              </a:rPr>
              <a:t>: </a:t>
            </a:r>
            <a:r>
              <a:rPr lang="en-US" altLang="en-US" sz="1150" dirty="0" smtClean="0">
                <a:solidFill>
                  <a:schemeClr val="bg1"/>
                </a:solidFill>
                <a:latin typeface="Arial" charset="0"/>
              </a:rPr>
              <a:t>A broad area of </a:t>
            </a:r>
            <a:r>
              <a:rPr lang="en-US" altLang="en-US" sz="1150" dirty="0">
                <a:solidFill>
                  <a:schemeClr val="bg1"/>
                </a:solidFill>
                <a:latin typeface="Arial" charset="0"/>
              </a:rPr>
              <a:t>anomalous lower-level </a:t>
            </a:r>
            <a:r>
              <a:rPr lang="en-US" altLang="en-US" sz="1150" dirty="0" smtClean="0">
                <a:solidFill>
                  <a:schemeClr val="bg1"/>
                </a:solidFill>
                <a:latin typeface="Arial" charset="0"/>
              </a:rPr>
              <a:t>cyclonic circulation </a:t>
            </a:r>
            <a:r>
              <a:rPr lang="en-US" altLang="en-US" sz="1150" dirty="0" smtClean="0">
                <a:solidFill>
                  <a:schemeClr val="bg1"/>
                </a:solidFill>
                <a:latin typeface="Arial" charset="0"/>
              </a:rPr>
              <a:t>and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eastern South Africa and parts of Botswana: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Zimbabwe, western and southern Mozambique, and southern Madagascar: </a:t>
            </a:r>
            <a:r>
              <a:rPr lang="en-US" altLang="en-US" sz="1100" dirty="0" smtClean="0">
                <a:solidFill>
                  <a:schemeClr val="bg1"/>
                </a:solidFill>
                <a:latin typeface="Arial" charset="0"/>
              </a:rPr>
              <a:t>A broad </a:t>
            </a:r>
            <a:r>
              <a:rPr lang="en-US" altLang="en-US" sz="1100" dirty="0">
                <a:solidFill>
                  <a:schemeClr val="bg1"/>
                </a:solidFill>
                <a:latin typeface="Arial" charset="0"/>
              </a:rPr>
              <a:t>area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northern Mozambique, western Madagascar and parts of Zambia and Malawi: </a:t>
            </a:r>
            <a:r>
              <a:rPr lang="en-US" altLang="en-US" sz="1100" dirty="0" smtClean="0">
                <a:solidFill>
                  <a:schemeClr val="bg1"/>
                </a:solidFill>
                <a:latin typeface="Arial" charset="0"/>
              </a:rPr>
              <a:t>A broad </a:t>
            </a:r>
            <a:r>
              <a:rPr lang="en-US" altLang="en-US" sz="1100" dirty="0">
                <a:solidFill>
                  <a:schemeClr val="bg1"/>
                </a:solidFill>
                <a:latin typeface="Arial" charset="0"/>
              </a:rPr>
              <a:t>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7 -  13 January, 2020</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223907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southern Angola, northern Namibia, Zambia, Zimbabwe, central South Africa, and western Mozambique: </a:t>
            </a:r>
            <a:r>
              <a:rPr lang="en-US" altLang="en-US" sz="1150" dirty="0">
                <a:solidFill>
                  <a:schemeClr val="bg1"/>
                </a:solidFill>
                <a:latin typeface="Arial" charset="0"/>
              </a:rPr>
              <a:t>A broad area of anomalous lower-level cyclonic circulation and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Tanzania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of anomalous lower-level </a:t>
            </a:r>
            <a:r>
              <a:rPr lang="en-US" altLang="en-US" sz="1200" dirty="0" smtClean="0">
                <a:solidFill>
                  <a:schemeClr val="bg1"/>
                </a:solidFill>
                <a:latin typeface="Arial" charset="0"/>
              </a:rPr>
              <a:t>anti-cyclonic flow </a:t>
            </a:r>
            <a:r>
              <a:rPr lang="en-US" altLang="en-US" sz="1200" dirty="0" smtClean="0">
                <a:solidFill>
                  <a:schemeClr val="bg1"/>
                </a:solidFill>
                <a:latin typeface="Arial" charset="0"/>
              </a:rPr>
              <a:t>and upper-level 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0257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below-average over parts of Gabon, western Zambia, eastern Botswana, Zimbabwe, northeastern South Africa, southern Mozambique and southern Madagascar</a:t>
            </a:r>
            <a:r>
              <a:rPr lang="en-US" altLang="en-US" sz="1200" b="1" dirty="0" smtClean="0">
                <a:solidFill>
                  <a:schemeClr val="bg1"/>
                </a:solidFill>
              </a:rPr>
              <a:t>. Weekly </a:t>
            </a:r>
            <a:r>
              <a:rPr lang="en-US" altLang="en-US" sz="1200" b="1" dirty="0">
                <a:solidFill>
                  <a:schemeClr val="bg1"/>
                </a:solidFill>
              </a:rPr>
              <a:t>rainfall totals exceeded 100mm over parts of Tanzania, Malawi, eastern Zambia, northern Mozambique and northern Madagascar. Southern Congo, portions of Angola, many parts of DRC, eastern Zambia, Uganda, much of Tanzania, Malawi, northern Mozambique and northern Madagascar had above-average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central and southern Congo, western DRC,  parts of South Sudan and Ethiopia, Rwanda, Burundi, Uganda, Kenya, Tanzania, parts of Somalia, southwestern Angola, Namibia, Botswana, eastern Zambia, eastern South Africa, Malawi, northern Mozambique, South Africa and parts of Madagascar</a:t>
            </a:r>
            <a:r>
              <a:rPr lang="en-US" altLang="en-US" sz="1200" b="1" dirty="0" smtClean="0">
                <a:solidFill>
                  <a:schemeClr val="bg1"/>
                </a:solidFill>
              </a:rPr>
              <a:t>. Equatorial </a:t>
            </a:r>
            <a:r>
              <a:rPr lang="en-US" altLang="en-US" sz="1200" b="1" dirty="0">
                <a:solidFill>
                  <a:schemeClr val="bg1"/>
                </a:solidFill>
              </a:rPr>
              <a:t>Guinea, Gabon, many parts of Angola and DRC,  western and southern Zambia, Zimbabwe, southern Mozambique, and parts of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parts of  Guinea, Sierra Leone, Liberia, southwestern Mali, Cote d’Ivoire, Burkina Faso, Ghana, Togo, Benin, parts of Niger, Nigeria, Chad, portions of Cameroon and CAR, portions of DRC, South Sudan, Uganda, southern and eastern Sudan, Eritrea, Ethiopia, Kenya, Somalia,  many parts of Tanzania, local areas in Angola, eastern Zambia, parts of Namibia and Botswana, Malawi, northeastern South Africa, northern Mozambique, and many parts of Madagascar</a:t>
            </a:r>
            <a:r>
              <a:rPr lang="en-US" altLang="en-US" sz="1200" b="1" dirty="0" smtClean="0">
                <a:solidFill>
                  <a:schemeClr val="bg1"/>
                </a:solidFill>
              </a:rPr>
              <a:t>. Local </a:t>
            </a:r>
            <a:r>
              <a:rPr lang="en-US" altLang="en-US" sz="1200" b="1" dirty="0">
                <a:solidFill>
                  <a:schemeClr val="bg1"/>
                </a:solidFill>
              </a:rPr>
              <a:t>areas in Guinea, parts of southern Cameroon, Equatorial Guinea, Gabon, parts of CAR, portions of central and eastern DRC, many parts of Angola, western Zambia, Zimbabwe, parts of Namibia and Botswana, southern Mozambique, parts of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southern Angola, northern Namibia, parts of southern DRC, Zambia, eastern South Africa, parts of Botswana, northern Mozambique, western Madagascar, and parts of Zambia and Malawi. In contrast, there is an increased chance for below-average rainfall over Zimbabwe, western and southern Mozambique,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surpluses exceeded 100mm over parts of northern Mozambique and northern Madagascar.</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over </a:t>
            </a:r>
            <a:r>
              <a:rPr lang="en-US" altLang="en-US" sz="1800" b="1" dirty="0">
                <a:solidFill>
                  <a:schemeClr val="bg1"/>
                </a:solidFill>
              </a:rPr>
              <a:t>southern Angola, northern Namibia, </a:t>
            </a:r>
            <a:r>
              <a:rPr lang="en-US" altLang="en-US" sz="1800" b="1" dirty="0">
                <a:solidFill>
                  <a:schemeClr val="bg1"/>
                </a:solidFill>
              </a:rPr>
              <a:t>parts </a:t>
            </a:r>
            <a:r>
              <a:rPr lang="en-US" altLang="en-US" sz="1800" b="1" dirty="0">
                <a:solidFill>
                  <a:schemeClr val="bg1"/>
                </a:solidFill>
              </a:rPr>
              <a:t>of </a:t>
            </a:r>
            <a:r>
              <a:rPr lang="en-US" altLang="en-US" sz="1800" b="1" dirty="0">
                <a:solidFill>
                  <a:schemeClr val="bg1"/>
                </a:solidFill>
              </a:rPr>
              <a:t>southern DRC, Zambia, </a:t>
            </a:r>
            <a:r>
              <a:rPr lang="en-US" altLang="en-US" sz="1800" b="1" dirty="0">
                <a:solidFill>
                  <a:schemeClr val="bg1"/>
                </a:solidFill>
              </a:rPr>
              <a:t>eastern South </a:t>
            </a:r>
            <a:r>
              <a:rPr lang="en-US" altLang="en-US" sz="1800" b="1" dirty="0">
                <a:solidFill>
                  <a:schemeClr val="bg1"/>
                </a:solidFill>
              </a:rPr>
              <a:t>Africa, </a:t>
            </a:r>
            <a:r>
              <a:rPr lang="en-US" altLang="en-US" sz="1800" b="1" dirty="0">
                <a:solidFill>
                  <a:schemeClr val="bg1"/>
                </a:solidFill>
              </a:rPr>
              <a:t>parts of </a:t>
            </a:r>
            <a:r>
              <a:rPr lang="en-US" altLang="en-US" sz="1800" b="1" dirty="0">
                <a:solidFill>
                  <a:schemeClr val="bg1"/>
                </a:solidFill>
              </a:rPr>
              <a:t>Botswana, </a:t>
            </a:r>
            <a:r>
              <a:rPr lang="en-US" altLang="en-US" sz="1800" b="1" dirty="0">
                <a:solidFill>
                  <a:schemeClr val="bg1"/>
                </a:solidFill>
              </a:rPr>
              <a:t>northern Mozambique, western </a:t>
            </a:r>
            <a:r>
              <a:rPr lang="en-US" altLang="en-US" sz="1800" b="1" dirty="0">
                <a:solidFill>
                  <a:schemeClr val="bg1"/>
                </a:solidFill>
              </a:rPr>
              <a:t>Madagascar, </a:t>
            </a:r>
            <a:r>
              <a:rPr lang="en-US" altLang="en-US" sz="1800" b="1" dirty="0">
                <a:solidFill>
                  <a:schemeClr val="bg1"/>
                </a:solidFill>
              </a:rPr>
              <a:t>and parts of Zambia and Malawi</a:t>
            </a:r>
            <a:r>
              <a:rPr lang="en-US" altLang="en-US" sz="1800" b="1" dirty="0" smtClean="0">
                <a:solidFill>
                  <a:schemeClr val="bg1"/>
                </a:solidFill>
              </a:rPr>
              <a:t>. In contrast, there is an increased chance for below-average </a:t>
            </a:r>
            <a:r>
              <a:rPr lang="en-US" altLang="en-US" sz="1800" b="1" dirty="0">
                <a:solidFill>
                  <a:schemeClr val="bg1"/>
                </a:solidFill>
              </a:rPr>
              <a:t>rainfall over </a:t>
            </a:r>
            <a:r>
              <a:rPr lang="en-US" altLang="en-US" sz="1800" b="1" dirty="0" smtClean="0">
                <a:solidFill>
                  <a:schemeClr val="bg1"/>
                </a:solidFill>
              </a:rPr>
              <a:t>Zimbabwe</a:t>
            </a:r>
            <a:r>
              <a:rPr lang="en-US" altLang="en-US" sz="1800" b="1" dirty="0">
                <a:solidFill>
                  <a:schemeClr val="bg1"/>
                </a:solidFill>
              </a:rPr>
              <a:t>, western and southern Mozambique, and southern </a:t>
            </a:r>
            <a:r>
              <a:rPr lang="en-US" altLang="en-US" sz="1800" b="1" dirty="0" smtClean="0">
                <a:solidFill>
                  <a:schemeClr val="bg1"/>
                </a:solidFill>
              </a:rPr>
              <a:t>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52400" y="5296446"/>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smtClean="0">
                <a:solidFill>
                  <a:schemeClr val="bg1"/>
                </a:solidFill>
              </a:rPr>
              <a:t>During </a:t>
            </a:r>
            <a:r>
              <a:rPr lang="en-US" altLang="en-US" sz="1150" b="1" dirty="0">
                <a:solidFill>
                  <a:schemeClr val="bg1"/>
                </a:solidFill>
              </a:rPr>
              <a:t>the past 7 </a:t>
            </a:r>
            <a:r>
              <a:rPr lang="en-US" altLang="en-US" sz="1150" b="1" dirty="0" smtClean="0">
                <a:solidFill>
                  <a:schemeClr val="bg1"/>
                </a:solidFill>
              </a:rPr>
              <a:t>days, rainfall was below-average over parts of Gabon, western Zambia, eastern Botswana, Zimbabwe, northeastern South Africa, southern Mozambique and southern Madagascar.</a:t>
            </a:r>
          </a:p>
          <a:p>
            <a:pPr algn="just" eaLnBrk="1" hangingPunct="1">
              <a:lnSpc>
                <a:spcPct val="90000"/>
              </a:lnSpc>
              <a:spcBef>
                <a:spcPct val="50000"/>
              </a:spcBef>
            </a:pPr>
            <a:r>
              <a:rPr lang="en-US" altLang="en-US" sz="1150" b="1" dirty="0">
                <a:solidFill>
                  <a:schemeClr val="bg1"/>
                </a:solidFill>
              </a:rPr>
              <a:t>Weekly rainfall totals exceeded 100mm over parts of Tanzania, Malawi, eastern Zambia, northern Mozambique and northern Madagascar</a:t>
            </a:r>
            <a:r>
              <a:rPr lang="en-US" altLang="en-US" sz="1150" b="1" dirty="0" smtClean="0">
                <a:solidFill>
                  <a:schemeClr val="bg1"/>
                </a:solidFill>
              </a:rPr>
              <a:t>. Southern Congo, portions of Angola, many parts of DRC, eastern Zambia, Uganda, much of Tanzania, Malawi, northern Mozambique and northern Madagascar had above-average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9200"/>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22725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central and southern Congo</a:t>
            </a:r>
            <a:r>
              <a:rPr lang="en-US" altLang="en-US" sz="1250" b="1" dirty="0">
                <a:solidFill>
                  <a:schemeClr val="bg1"/>
                </a:solidFill>
              </a:rPr>
              <a:t>, </a:t>
            </a:r>
            <a:r>
              <a:rPr lang="en-US" altLang="en-US" sz="1250" b="1" dirty="0" smtClean="0">
                <a:solidFill>
                  <a:schemeClr val="bg1"/>
                </a:solidFill>
              </a:rPr>
              <a:t>western DRC,  parts of South Sudan and Ethiopia, Rwanda, Burundi, Uganda, Kenya, Tanzania</a:t>
            </a:r>
            <a:r>
              <a:rPr lang="en-US" altLang="en-US" sz="1250" b="1" dirty="0">
                <a:solidFill>
                  <a:schemeClr val="bg1"/>
                </a:solidFill>
              </a:rPr>
              <a:t>, </a:t>
            </a:r>
            <a:r>
              <a:rPr lang="en-US" altLang="en-US" sz="1250" b="1" dirty="0" smtClean="0">
                <a:solidFill>
                  <a:schemeClr val="bg1"/>
                </a:solidFill>
              </a:rPr>
              <a:t>parts of Somalia, southwestern Angola, Namibia, Botswana, eastern Zambia, eastern South Africa, Malawi, northern Mozambique, </a:t>
            </a:r>
            <a:r>
              <a:rPr lang="en-US" altLang="en-US" sz="1250" b="1" dirty="0" smtClean="0">
                <a:solidFill>
                  <a:schemeClr val="bg1"/>
                </a:solidFill>
              </a:rPr>
              <a:t>South Africa and </a:t>
            </a:r>
            <a:r>
              <a:rPr lang="en-US" altLang="en-US" sz="1250" b="1" dirty="0" smtClean="0">
                <a:solidFill>
                  <a:schemeClr val="bg1"/>
                </a:solidFill>
              </a:rPr>
              <a:t>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Equatorial Guinea, Gabon, many parts of Angola and DRC,  western </a:t>
            </a:r>
            <a:r>
              <a:rPr lang="en-US" altLang="en-US" sz="1250" b="1" dirty="0" smtClean="0">
                <a:solidFill>
                  <a:schemeClr val="bg1"/>
                </a:solidFill>
              </a:rPr>
              <a:t>and southern Zambia</a:t>
            </a:r>
            <a:r>
              <a:rPr lang="en-US" altLang="en-US" sz="1250" b="1" dirty="0" smtClean="0">
                <a:solidFill>
                  <a:schemeClr val="bg1"/>
                </a:solidFill>
              </a:rPr>
              <a:t>, Zimbabwe, southern Mozambique, </a:t>
            </a:r>
            <a:r>
              <a:rPr lang="en-US" altLang="en-US" sz="1250" b="1" dirty="0" smtClean="0">
                <a:solidFill>
                  <a:schemeClr val="bg1"/>
                </a:solidFill>
              </a:rPr>
              <a:t>and </a:t>
            </a:r>
            <a:r>
              <a:rPr lang="en-US" altLang="en-US" sz="1250" b="1" dirty="0" smtClean="0">
                <a:solidFill>
                  <a:schemeClr val="bg1"/>
                </a:solidFill>
              </a:rPr>
              <a:t>parts of Madagascar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a:t>
            </a:r>
            <a:r>
              <a:rPr lang="en-US" altLang="en-US" sz="1200" b="1" dirty="0" smtClean="0">
                <a:solidFill>
                  <a:schemeClr val="bg1"/>
                </a:solidFill>
              </a:rPr>
              <a:t> Guinea</a:t>
            </a:r>
            <a:r>
              <a:rPr lang="en-US" altLang="en-US" sz="1200" b="1" dirty="0" smtClean="0">
                <a:solidFill>
                  <a:schemeClr val="bg1"/>
                </a:solidFill>
              </a:rPr>
              <a:t>, </a:t>
            </a:r>
            <a:r>
              <a:rPr lang="en-US" altLang="en-US" sz="1200" b="1" dirty="0">
                <a:solidFill>
                  <a:schemeClr val="bg1"/>
                </a:solidFill>
              </a:rPr>
              <a:t>Sierra Leone, </a:t>
            </a:r>
            <a:r>
              <a:rPr lang="en-US" altLang="en-US" sz="1200" b="1" dirty="0" smtClean="0">
                <a:solidFill>
                  <a:schemeClr val="bg1"/>
                </a:solidFill>
              </a:rPr>
              <a:t>Liberia</a:t>
            </a:r>
            <a:r>
              <a:rPr lang="en-US" altLang="en-US" sz="1200" b="1" dirty="0">
                <a:solidFill>
                  <a:schemeClr val="bg1"/>
                </a:solidFill>
              </a:rPr>
              <a:t>, </a:t>
            </a:r>
            <a:r>
              <a:rPr lang="en-US" altLang="en-US" sz="1200" b="1" dirty="0" smtClean="0">
                <a:solidFill>
                  <a:schemeClr val="bg1"/>
                </a:solidFill>
              </a:rPr>
              <a:t>southwestern Mali</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Burkina Faso, Ghana, Togo, Benin, </a:t>
            </a:r>
            <a:r>
              <a:rPr lang="en-US" altLang="en-US" sz="1200" b="1" dirty="0" smtClean="0">
                <a:solidFill>
                  <a:schemeClr val="bg1"/>
                </a:solidFill>
              </a:rPr>
              <a:t>parts of Niger</a:t>
            </a:r>
            <a:r>
              <a:rPr lang="en-US" altLang="en-US" sz="1200" b="1" dirty="0">
                <a:solidFill>
                  <a:schemeClr val="bg1"/>
                </a:solidFill>
              </a:rPr>
              <a:t>, </a:t>
            </a:r>
            <a:r>
              <a:rPr lang="en-US" altLang="en-US" sz="1200" b="1" dirty="0" smtClean="0">
                <a:solidFill>
                  <a:schemeClr val="bg1"/>
                </a:solidFill>
              </a:rPr>
              <a:t>Nigeria</a:t>
            </a:r>
            <a:r>
              <a:rPr lang="en-US" altLang="en-US" sz="1200" b="1" dirty="0">
                <a:solidFill>
                  <a:schemeClr val="bg1"/>
                </a:solidFill>
              </a:rPr>
              <a:t>,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 and </a:t>
            </a:r>
            <a:r>
              <a:rPr lang="en-US" altLang="en-US" sz="1200" b="1" dirty="0">
                <a:solidFill>
                  <a:schemeClr val="bg1"/>
                </a:solidFill>
              </a:rPr>
              <a:t>CAR, </a:t>
            </a:r>
            <a:r>
              <a:rPr lang="en-US" altLang="en-US" sz="1200" b="1" dirty="0" smtClean="0">
                <a:solidFill>
                  <a:schemeClr val="bg1"/>
                </a:solidFill>
              </a:rPr>
              <a:t>portions </a:t>
            </a:r>
            <a:r>
              <a:rPr lang="en-US" altLang="en-US" sz="1200" b="1" dirty="0">
                <a:solidFill>
                  <a:schemeClr val="bg1"/>
                </a:solidFill>
              </a:rPr>
              <a:t>of DRC, South Sudan, Uganda, </a:t>
            </a:r>
            <a:r>
              <a:rPr lang="en-US" altLang="en-US" sz="1200" b="1" dirty="0" smtClean="0">
                <a:solidFill>
                  <a:schemeClr val="bg1"/>
                </a:solidFill>
              </a:rPr>
              <a:t>southern and eastern Sudan</a:t>
            </a:r>
            <a:r>
              <a:rPr lang="en-US" altLang="en-US" sz="1200" b="1" dirty="0">
                <a:solidFill>
                  <a:schemeClr val="bg1"/>
                </a:solidFill>
              </a:rPr>
              <a:t>,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local areas in Angola, </a:t>
            </a:r>
            <a:r>
              <a:rPr lang="en-US" altLang="en-US" sz="1200" b="1" dirty="0" smtClean="0">
                <a:solidFill>
                  <a:schemeClr val="bg1"/>
                </a:solidFill>
              </a:rPr>
              <a:t>eastern Zambia</a:t>
            </a:r>
            <a:r>
              <a:rPr lang="en-US" altLang="en-US" sz="1200" b="1" dirty="0" smtClean="0">
                <a:solidFill>
                  <a:schemeClr val="bg1"/>
                </a:solidFill>
              </a:rPr>
              <a:t>, parts of Namibia and Botswana, Malawi, northeastern South Africa, northern Mozambique, and many parts of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Local areas in Guinea, parts of southern Cameroon, Equatorial Guinea, Gabon, </a:t>
            </a:r>
            <a:r>
              <a:rPr lang="en-US" altLang="en-US" sz="1200" b="1" dirty="0">
                <a:solidFill>
                  <a:schemeClr val="bg1"/>
                </a:solidFill>
              </a:rPr>
              <a:t>parts of CAR, portions </a:t>
            </a:r>
            <a:r>
              <a:rPr lang="en-US" altLang="en-US" sz="1200" b="1" dirty="0" smtClean="0">
                <a:solidFill>
                  <a:schemeClr val="bg1"/>
                </a:solidFill>
              </a:rPr>
              <a:t>of central and eastern DRC, many parts of Angola, western Zambia, Zimbabwe, parts of Namibia and Botswana, southern Mozambique, parts of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 parts of central and eastern DRC, many parts of Angola, parts of Namibia and Botswana, much of South Africa, western Zambia, Zimbabwe, and southern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Parts of Southern and eastern Mauritania, much of Senegal, Guinea-Bissau, Guinea, Sierra Leone, Mali, Liberia, Cote d’Ivoire, Burkina Faso, Ghana, Togo, Benin, Nigeria, much of Cameroon, Niger, Chad, CAR, many parts of DRC, South Sudan, Sudan, Uganda, Eritrea, Ethiopia, Somalia, Kenya, Tanzania, local areas in Angola, portions of Zambia, Namibia and Botswana, much of Malawi, northern Mozambique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462528"/>
            <a:ext cx="4067175" cy="2633472"/>
          </a:xfrm>
          <a:prstGeom prst="rect">
            <a:avLst/>
          </a:prstGeom>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429000" y="1925970"/>
            <a:ext cx="1524000" cy="2838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2971800" y="3048000"/>
            <a:ext cx="38100" cy="7080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man parts of  Tanzania (top right) and northern Madagascar (bottom right). Seasonal total rainfall remained below-average over many parts of South Africa (bottom left).</a:t>
            </a:r>
          </a:p>
        </p:txBody>
      </p:sp>
      <p:sp>
        <p:nvSpPr>
          <p:cNvPr id="18441" name="Line 169"/>
          <p:cNvSpPr>
            <a:spLocks noChangeShapeType="1"/>
          </p:cNvSpPr>
          <p:nvPr/>
        </p:nvSpPr>
        <p:spPr bwMode="auto">
          <a:xfrm flipH="1" flipV="1">
            <a:off x="4038600" y="2429255"/>
            <a:ext cx="619124" cy="1096915"/>
          </a:xfrm>
          <a:prstGeom prst="line">
            <a:avLst/>
          </a:prstGeom>
          <a:noFill/>
          <a:ln w="50800">
            <a:solidFill>
              <a:srgbClr val="FF0000"/>
            </a:solidFill>
            <a:round/>
            <a:headEnd/>
            <a:tailEnd type="triangle" w="med" len="med"/>
          </a:ln>
        </p:spPr>
        <p:txBody>
          <a:bodyPr/>
          <a:lstStyle/>
          <a:p>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 y="3462528"/>
            <a:ext cx="4048125" cy="26334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609600"/>
            <a:ext cx="4067175"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09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anti-cyclonic circulation (left) and upper level-cyclonic circulation (right) may have contributed the observed rainfall deficits across Southern Africa.</a:t>
            </a:r>
            <a:endParaRPr lang="en-US" altLang="en-US" b="1" dirty="0">
              <a:solidFill>
                <a:schemeClr val="bg1"/>
              </a:solidFill>
            </a:endParaRPr>
          </a:p>
        </p:txBody>
      </p:sp>
      <p:sp>
        <p:nvSpPr>
          <p:cNvPr id="9" name="Oval 8"/>
          <p:cNvSpPr/>
          <p:nvPr/>
        </p:nvSpPr>
        <p:spPr>
          <a:xfrm rot="5082009">
            <a:off x="2186320" y="3727885"/>
            <a:ext cx="689906" cy="887816"/>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5082009">
            <a:off x="6633981" y="3584689"/>
            <a:ext cx="689906" cy="917529"/>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167961</TotalTime>
  <Words>1550</Words>
  <Application>Microsoft Office PowerPoint</Application>
  <PresentationFormat>On-screen Show (4:3)</PresentationFormat>
  <Paragraphs>66</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8522</cp:revision>
  <cp:lastPrinted>2018-07-09T15:13:07Z</cp:lastPrinted>
  <dcterms:created xsi:type="dcterms:W3CDTF">2001-08-31T10:39:36Z</dcterms:created>
  <dcterms:modified xsi:type="dcterms:W3CDTF">2019-12-30T19:01:32Z</dcterms:modified>
</cp:coreProperties>
</file>