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6847" autoAdjust="0"/>
  </p:normalViewPr>
  <p:slideViewPr>
    <p:cSldViewPr>
      <p:cViewPr varScale="1">
        <p:scale>
          <a:sx n="111" d="100"/>
          <a:sy n="111" d="100"/>
        </p:scale>
        <p:origin x="70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11/18/2019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458"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18 November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28800"/>
            <a:ext cx="4267200" cy="32004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28800"/>
            <a:ext cx="4267200" cy="3200400"/>
          </a:xfrm>
          <a:prstGeom prst="rect">
            <a:avLst/>
          </a:prstGeom>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47705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many places in Central and East Africa, and portions southern Africa.</a:t>
            </a:r>
          </a:p>
        </p:txBody>
      </p:sp>
      <p:sp>
        <p:nvSpPr>
          <p:cNvPr id="22534" name="TextBox 2"/>
          <p:cNvSpPr txBox="1">
            <a:spLocks noChangeArrowheads="1"/>
          </p:cNvSpPr>
          <p:nvPr/>
        </p:nvSpPr>
        <p:spPr bwMode="auto">
          <a:xfrm>
            <a:off x="525848" y="1524000"/>
            <a:ext cx="3524939"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a:solidFill>
                  <a:srgbClr val="FFFF00"/>
                </a:solidFill>
              </a:rPr>
              <a:t>19 – </a:t>
            </a:r>
            <a:r>
              <a:rPr lang="en-US" altLang="en-US" sz="1400" b="1" dirty="0" smtClean="0">
                <a:solidFill>
                  <a:srgbClr val="FFFF00"/>
                </a:solidFill>
              </a:rPr>
              <a:t>25 </a:t>
            </a:r>
            <a:r>
              <a:rPr lang="en-US" altLang="en-US" sz="1400" b="1" dirty="0">
                <a:solidFill>
                  <a:srgbClr val="FFFF00"/>
                </a:solidFill>
              </a:rPr>
              <a:t>November, 2019</a:t>
            </a:r>
            <a:endParaRPr lang="en-US" altLang="en-US" sz="1400" dirty="0"/>
          </a:p>
        </p:txBody>
      </p:sp>
      <p:sp>
        <p:nvSpPr>
          <p:cNvPr id="22535" name="TextBox 10"/>
          <p:cNvSpPr txBox="1">
            <a:spLocks noChangeArrowheads="1"/>
          </p:cNvSpPr>
          <p:nvPr/>
        </p:nvSpPr>
        <p:spPr bwMode="auto">
          <a:xfrm>
            <a:off x="4210564" y="1524000"/>
            <a:ext cx="4858254"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26 November – 2 December,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a:solidFill>
                  <a:srgbClr val="FFFF00"/>
                </a:solidFill>
              </a:rPr>
              <a:t>19 – </a:t>
            </a:r>
            <a:r>
              <a:rPr lang="en-US" altLang="en-US" b="1" dirty="0" smtClean="0">
                <a:solidFill>
                  <a:srgbClr val="FFFF00"/>
                </a:solidFill>
              </a:rPr>
              <a:t>25 </a:t>
            </a:r>
            <a:r>
              <a:rPr lang="en-US" altLang="en-US" b="1" dirty="0">
                <a:solidFill>
                  <a:srgbClr val="FFFF00"/>
                </a:solidFill>
              </a:rPr>
              <a:t>November, 2019</a:t>
            </a:r>
          </a:p>
        </p:txBody>
      </p:sp>
      <p:sp>
        <p:nvSpPr>
          <p:cNvPr id="11" name="Text Box 8"/>
          <p:cNvSpPr txBox="1">
            <a:spLocks noChangeArrowheads="1"/>
          </p:cNvSpPr>
          <p:nvPr/>
        </p:nvSpPr>
        <p:spPr bwMode="auto">
          <a:xfrm>
            <a:off x="3581400" y="1600200"/>
            <a:ext cx="5349875" cy="4285789"/>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below-average rainfall over portions of Angola and Namibia, western Zambia, </a:t>
            </a:r>
            <a:r>
              <a:rPr lang="en-US" altLang="en-US" sz="1150" b="1" dirty="0" smtClean="0">
                <a:solidFill>
                  <a:srgbClr val="FFFF00"/>
                </a:solidFill>
                <a:latin typeface="Arial" charset="0"/>
              </a:rPr>
              <a:t>and western </a:t>
            </a:r>
            <a:r>
              <a:rPr lang="en-US" altLang="en-US" sz="1150" b="1" dirty="0">
                <a:solidFill>
                  <a:srgbClr val="FFFF00"/>
                </a:solidFill>
                <a:latin typeface="Arial" charset="0"/>
              </a:rPr>
              <a:t>Botswana: </a:t>
            </a:r>
            <a:r>
              <a:rPr lang="en-US" altLang="en-US" sz="1150" dirty="0">
                <a:solidFill>
                  <a:schemeClr val="bg1"/>
                </a:solidFill>
                <a:latin typeface="Arial" charset="0"/>
              </a:rPr>
              <a:t>An area of anomalous lower-level divergence and upper-level convergence is expected to </a:t>
            </a:r>
            <a:r>
              <a:rPr lang="en-US" altLang="en-US" sz="1150" dirty="0" smtClean="0">
                <a:solidFill>
                  <a:schemeClr val="bg1"/>
                </a:solidFill>
                <a:latin typeface="Arial" charset="0"/>
              </a:rPr>
              <a:t>suppress </a:t>
            </a:r>
            <a:r>
              <a:rPr lang="en-US" altLang="en-US" sz="1150" dirty="0">
                <a:solidFill>
                  <a:schemeClr val="bg1"/>
                </a:solidFill>
                <a:latin typeface="Arial" charset="0"/>
              </a:rPr>
              <a:t>rainfall in the </a:t>
            </a:r>
            <a:r>
              <a:rPr lang="en-US" altLang="en-US" sz="1150" dirty="0" smtClean="0">
                <a:solidFill>
                  <a:schemeClr val="bg1"/>
                </a:solidFill>
                <a:latin typeface="Arial" charset="0"/>
              </a:rPr>
              <a:t>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parts of eastern Botswana and southern Zimbabwe, northeastern South Africa, </a:t>
            </a:r>
            <a:r>
              <a:rPr lang="en-US" altLang="en-US" sz="1200" b="1" dirty="0" err="1">
                <a:solidFill>
                  <a:srgbClr val="FFFF00"/>
                </a:solidFill>
                <a:latin typeface="Arial" charset="0"/>
              </a:rPr>
              <a:t>Eswantini</a:t>
            </a:r>
            <a:r>
              <a:rPr lang="en-US" altLang="en-US" sz="1200" b="1" dirty="0">
                <a:solidFill>
                  <a:srgbClr val="FFFF00"/>
                </a:solidFill>
                <a:latin typeface="Arial" charset="0"/>
              </a:rPr>
              <a:t>, and southern Mozambique: </a:t>
            </a:r>
            <a:r>
              <a:rPr lang="en-US" altLang="en-US" sz="1200" dirty="0">
                <a:solidFill>
                  <a:schemeClr val="bg1"/>
                </a:solidFill>
                <a:latin typeface="Arial" charset="0"/>
              </a:rPr>
              <a:t>An area of anomalous lower-level convergence and upper-level 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eastern DRC, eastern South Sudan, southern Ethiopia, Uganda, Rwanda, Burundi, northern Tanzania, and Kenya: </a:t>
            </a:r>
            <a:r>
              <a:rPr lang="en-US" altLang="en-US" sz="1100" dirty="0">
                <a:solidFill>
                  <a:schemeClr val="bg1"/>
                </a:solidFill>
                <a:latin typeface="Arial" charset="0"/>
              </a:rPr>
              <a:t>An area anomalous lower-level convergence and upper-level divergence, combined with the projected phase of the MJO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parts of southern Tanzania, southern Malawi and northern Mozambique: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25 November – 2 December, </a:t>
            </a:r>
            <a:r>
              <a:rPr lang="en-US" altLang="en-US" b="1" dirty="0">
                <a:solidFill>
                  <a:srgbClr val="FFFF00"/>
                </a:solidFill>
              </a:rPr>
              <a:t>2019</a:t>
            </a:r>
            <a:endParaRPr lang="nl-NL" altLang="en-US" b="1" dirty="0">
              <a:solidFill>
                <a:srgbClr val="FFFF00"/>
              </a:solidFill>
            </a:endParaRPr>
          </a:p>
        </p:txBody>
      </p:sp>
      <p:sp>
        <p:nvSpPr>
          <p:cNvPr id="9" name="Text Box 8"/>
          <p:cNvSpPr txBox="1">
            <a:spLocks noChangeArrowheads="1"/>
          </p:cNvSpPr>
          <p:nvPr/>
        </p:nvSpPr>
        <p:spPr bwMode="auto">
          <a:xfrm>
            <a:off x="3581400" y="1828800"/>
            <a:ext cx="5349875" cy="341632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eastern Namibia, Botswana, and parts of northern South Africa: </a:t>
            </a:r>
            <a:r>
              <a:rPr lang="en-US" altLang="en-US" sz="1200" dirty="0">
                <a:solidFill>
                  <a:schemeClr val="bg1"/>
                </a:solidFill>
                <a:latin typeface="Arial" charset="0"/>
              </a:rPr>
              <a:t>An area of anomalous lower-level divergence and upper-level convergence is expected to suppress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parts of southern DRC, eastern Angola, and Zambia: </a:t>
            </a:r>
            <a:r>
              <a:rPr lang="en-US" altLang="en-US" sz="1200" dirty="0">
                <a:solidFill>
                  <a:schemeClr val="bg1"/>
                </a:solidFill>
                <a:latin typeface="Arial" charset="0"/>
              </a:rPr>
              <a:t>An area of anomalous lower-level convergence and upper-level divergence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eastern DRC, Uganda, Rwanda, Burundi, northern Tanzania and western Kenya: </a:t>
            </a:r>
            <a:r>
              <a:rPr lang="en-US" altLang="en-US" sz="1200" dirty="0">
                <a:solidFill>
                  <a:schemeClr val="bg1"/>
                </a:solidFill>
                <a:latin typeface="Arial" charset="0"/>
              </a:rPr>
              <a:t>An area of anomalous lower-level convergence and upper-level divergence is expected to enhance rainfall in the region. </a:t>
            </a:r>
            <a:r>
              <a:rPr lang="en-US" altLang="en-US" sz="1200" b="1" dirty="0">
                <a:solidFill>
                  <a:srgbClr val="FFFF00"/>
                </a:solidFill>
                <a:latin typeface="Arial" charset="0"/>
              </a:rPr>
              <a:t>Confidence: Moderate</a:t>
            </a:r>
          </a:p>
          <a:p>
            <a:pPr>
              <a:spcBef>
                <a:spcPct val="0"/>
              </a:spcBef>
              <a:buFontTx/>
              <a:buAutoNum type="arabicPeriod"/>
              <a:defRPr/>
            </a:pPr>
            <a:endParaRPr lang="en-US" altLang="en-US" sz="1200" b="1" dirty="0" smtClean="0">
              <a:solidFill>
                <a:srgbClr val="FFFF00"/>
              </a:solidFill>
              <a:latin typeface="Arial" charset="0"/>
            </a:endParaRPr>
          </a:p>
          <a:p>
            <a:pPr marL="0" indent="0">
              <a:spcBef>
                <a:spcPct val="0"/>
              </a:spcBef>
              <a:buNone/>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856714"/>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Weekly rainfall totals exceeded 100mm over parts of Sierra Leone and Liberia, eastern and southern DRC, northeastern Zambia, western Tanzania, parts of Kenya, and local areas in Ethiopia and southern Somalia. Parts of Guinea, Sierra Leone, Liberia, Cote d’Ivoire, parts of Togo and Benin, Nigeria, eastern Cameroon, western CAR, parts of Congo and DRC, local areas in South Sudan, southwestern Ethiopia, southern Uganda, central and eastern Kenya, southern Somalia, Tanzania, Zambia, Zimbabwe, Mozambique, eastern South Africa and Madagascar had above-average rainfall</a:t>
            </a:r>
            <a:r>
              <a:rPr lang="en-US" altLang="en-US" sz="1200" b="1" dirty="0" smtClean="0">
                <a:solidFill>
                  <a:schemeClr val="bg1"/>
                </a:solidFill>
              </a:rPr>
              <a:t>. Below-average </a:t>
            </a:r>
            <a:r>
              <a:rPr lang="en-US" altLang="en-US" sz="1200" b="1" dirty="0">
                <a:solidFill>
                  <a:schemeClr val="bg1"/>
                </a:solidFill>
              </a:rPr>
              <a:t>rainfall was observed over Equatorial Guinea, Gabon, southern Congo, parts of DRC, parts of Uganda, southeastern Tanzania, local areas in Kenya, and much of Angola. </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local areas in southern Mauritania and Senegal parts of Guinea, Sierra Leone, Liberia, parts of southern Mali and Burkina Faso, Ghana, Cote d’Ivoire, Togo, Benin, much of Nigeria, Cameroon, southern Chad, portions of CAR and Congo, portions of DRC and South Sudan, Sudan, western and southern Ethiopia, southern Uganda, Tanzania, Somalia, Kenya, local areas in eastern Botswana, Zambia and South Africa, and many parts of </a:t>
            </a:r>
            <a:r>
              <a:rPr lang="en-US" altLang="en-US" sz="1200" b="1" dirty="0" smtClean="0">
                <a:solidFill>
                  <a:schemeClr val="bg1"/>
                </a:solidFill>
              </a:rPr>
              <a:t>Madagascar. Parts </a:t>
            </a:r>
            <a:r>
              <a:rPr lang="en-US" altLang="en-US" sz="1200" b="1" dirty="0">
                <a:solidFill>
                  <a:schemeClr val="bg1"/>
                </a:solidFill>
              </a:rPr>
              <a:t>of Senegal, Guinea-Bissau, western Guinea, parts of Mali, southern Cameroon, many parts of Gabon, central Congo, much of Angola, many parts of DRC, Namibia, Zambia, Malawi, Botswana, Zimbabwe, Mozambique, and many parts of South Africa had below-average rainfall. </a:t>
            </a:r>
            <a:endParaRPr lang="en-US" altLang="en-US" sz="1200" b="1" dirty="0" smtClean="0">
              <a:solidFill>
                <a:schemeClr val="bg1"/>
              </a:solidFill>
            </a:endParaRPr>
          </a:p>
          <a:p>
            <a:pPr marL="171450" indent="-171450" algn="just" eaLnBrk="1" hangingPunct="1">
              <a:lnSpc>
                <a:spcPct val="90000"/>
              </a:lnSpc>
              <a:spcBef>
                <a:spcPct val="50000"/>
              </a:spcBef>
              <a:buFontTx/>
              <a:buChar char="•"/>
            </a:pPr>
            <a:r>
              <a:rPr lang="en-US" altLang="en-US" sz="1200" b="1" dirty="0" smtClean="0">
                <a:solidFill>
                  <a:schemeClr val="bg1"/>
                </a:solidFill>
              </a:rPr>
              <a:t>During </a:t>
            </a:r>
            <a:r>
              <a:rPr lang="en-US" altLang="en-US" sz="1200" b="1" dirty="0">
                <a:solidFill>
                  <a:schemeClr val="bg1"/>
                </a:solidFill>
              </a:rPr>
              <a:t>the past 90 days, rainfall was above-average over parts of southern Mauritania, much of Senegal, Guinea-Bissau, Guinea, Sierra Leone, Liberia, Mali, Cote d’Ivoire, Burkina Faso, Ghana, Togo, Benin, Niger, many parts of Nigeria, Chad, portions of Cameroon, CAR, many parts of DRC, South Sudan, Uganda, Sudan, Eritrea, Ethiopia, Kenya, Somalia,  many parts of Tanzania, portions of Angola, eastern Zambia, and local areas in Mozambique and </a:t>
            </a:r>
            <a:r>
              <a:rPr lang="en-US" altLang="en-US" sz="1200" b="1" dirty="0" smtClean="0">
                <a:solidFill>
                  <a:schemeClr val="bg1"/>
                </a:solidFill>
              </a:rPr>
              <a:t>Madagascar. Western  </a:t>
            </a:r>
            <a:r>
              <a:rPr lang="en-US" altLang="en-US" sz="1200" b="1" dirty="0">
                <a:solidFill>
                  <a:schemeClr val="bg1"/>
                </a:solidFill>
              </a:rPr>
              <a:t>and central Mauritania, parts of Cameroon, Gabon, portions of central and eastern DRC, many parts of Angola, Zambia, Zimbabwe, eastern Namibia, Botswana, southern Madagascar and many parts of South Africa had below-average rainfall</a:t>
            </a:r>
            <a:r>
              <a:rPr lang="en-US" altLang="en-US" sz="1200" b="1" dirty="0" smtClean="0">
                <a:solidFill>
                  <a:schemeClr val="bg1"/>
                </a:solidFill>
              </a:rPr>
              <a:t>.</a:t>
            </a:r>
          </a:p>
          <a:p>
            <a:pPr marL="171450" indent="-171450" algn="just"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parts of eastern Botswana and southern Zimbabwe, northeastern South Africa, </a:t>
            </a:r>
            <a:r>
              <a:rPr lang="en-US" altLang="en-US" sz="1200" b="1" dirty="0" err="1">
                <a:solidFill>
                  <a:schemeClr val="bg1"/>
                </a:solidFill>
              </a:rPr>
              <a:t>Eswantini</a:t>
            </a:r>
            <a:r>
              <a:rPr lang="en-US" altLang="en-US" sz="1200" b="1" dirty="0">
                <a:solidFill>
                  <a:schemeClr val="bg1"/>
                </a:solidFill>
              </a:rPr>
              <a:t>, and southern Mozambique. Outlooks also call for above-average rainfall over eastern DRC, eastern South Sudan, southern Ethiopia, Uganda, Rwanda, Burundi, northern Tanzania, and Kenya. In contrast, there is an increased chance for below-average rainfall over portions of Angola and Namibia, western Zambia, western Botswana, parts of southern Tanzania, southern Malawi and northern Mozambique.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Weekly rainfall totals exceeded 100mm over parts of Sierra Leone and Liberia, eastern and southern DRC, northeastern Zambia, western Tanzania, parts of Kenya, and local areas in Ethiopia and southern Somalia.</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rainfall </a:t>
            </a:r>
            <a:r>
              <a:rPr lang="en-US" altLang="en-US" sz="1800" b="1" dirty="0">
                <a:solidFill>
                  <a:schemeClr val="bg1"/>
                </a:solidFill>
              </a:rPr>
              <a:t>over </a:t>
            </a:r>
            <a:r>
              <a:rPr lang="en-US" sz="1800" b="1" dirty="0" smtClean="0">
                <a:solidFill>
                  <a:schemeClr val="bg1"/>
                </a:solidFill>
              </a:rPr>
              <a:t>parts </a:t>
            </a:r>
            <a:r>
              <a:rPr lang="en-US" sz="1800" b="1" dirty="0">
                <a:solidFill>
                  <a:schemeClr val="bg1"/>
                </a:solidFill>
              </a:rPr>
              <a:t>of eastern Botswana and southern Zimbabwe, northeastern South Africa, </a:t>
            </a:r>
            <a:r>
              <a:rPr lang="en-US" sz="1800" b="1" dirty="0" err="1">
                <a:solidFill>
                  <a:schemeClr val="bg1"/>
                </a:solidFill>
              </a:rPr>
              <a:t>Eswantini</a:t>
            </a:r>
            <a:r>
              <a:rPr lang="en-US" sz="1800" b="1" dirty="0">
                <a:solidFill>
                  <a:schemeClr val="bg1"/>
                </a:solidFill>
              </a:rPr>
              <a:t>, and southern Mozambique</a:t>
            </a:r>
            <a:r>
              <a:rPr lang="en-US" altLang="en-US" sz="1800" b="1" dirty="0" smtClean="0">
                <a:solidFill>
                  <a:schemeClr val="bg1"/>
                </a:solidFill>
              </a:rPr>
              <a:t>. Outlooks also call for above-average rainfall over </a:t>
            </a:r>
            <a:r>
              <a:rPr lang="en-US" altLang="en-US" sz="1800" b="1" dirty="0">
                <a:solidFill>
                  <a:schemeClr val="bg1"/>
                </a:solidFill>
              </a:rPr>
              <a:t>eastern DRC, eastern South Sudan, southern Ethiopia, Uganda, Rwanda, Burundi, northern Tanzania, and Kenya. </a:t>
            </a:r>
            <a:r>
              <a:rPr lang="en-US" altLang="en-US" sz="1800" b="1" dirty="0" smtClean="0">
                <a:solidFill>
                  <a:schemeClr val="bg1"/>
                </a:solidFill>
              </a:rPr>
              <a:t>In contrast, there is an increased chance for below-average rainfall over </a:t>
            </a:r>
            <a:r>
              <a:rPr lang="en-US" sz="1800" b="1" dirty="0" smtClean="0">
                <a:solidFill>
                  <a:schemeClr val="bg1"/>
                </a:solidFill>
              </a:rPr>
              <a:t>portions </a:t>
            </a:r>
            <a:r>
              <a:rPr lang="en-US" sz="1800" b="1" dirty="0">
                <a:solidFill>
                  <a:schemeClr val="bg1"/>
                </a:solidFill>
              </a:rPr>
              <a:t>of Angola and Namibia, western Zambia, western Botswana, </a:t>
            </a:r>
            <a:r>
              <a:rPr lang="en-US" sz="1800" b="1" dirty="0" smtClean="0">
                <a:solidFill>
                  <a:schemeClr val="bg1"/>
                </a:solidFill>
              </a:rPr>
              <a:t>parts </a:t>
            </a:r>
            <a:r>
              <a:rPr lang="en-US" sz="1800" b="1" dirty="0">
                <a:solidFill>
                  <a:schemeClr val="bg1"/>
                </a:solidFill>
              </a:rPr>
              <a:t>of southern Tanzania, southern Malawi and northern Mozambique.</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216152"/>
            <a:ext cx="3813048" cy="3813048"/>
          </a:xfrm>
          <a:prstGeom prst="rect">
            <a:avLst/>
          </a:prstGeom>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1295739"/>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a:t>
            </a:r>
            <a:r>
              <a:rPr lang="en-US" altLang="en-US" sz="1150" b="1" dirty="0">
                <a:solidFill>
                  <a:schemeClr val="bg1"/>
                </a:solidFill>
              </a:rPr>
              <a:t>Weekly rainfall totals exceeded 100mm over parts of Sierra Leone and Liberia, eastern and southern DRC, northeastern Zambia, western Tanzania, parts of Kenya, and local areas in Ethiopia and southern </a:t>
            </a:r>
            <a:r>
              <a:rPr lang="en-US" altLang="en-US" sz="1150" b="1" dirty="0" smtClean="0">
                <a:solidFill>
                  <a:schemeClr val="bg1"/>
                </a:solidFill>
              </a:rPr>
              <a:t>Somalia. Parts of Guinea, Sierra Leone, Liberia, Cote d’Ivoire, parts of Togo and Benin, Nigeria, eastern Cameroon, western CAR, parts of Congo and DRC, local areas in South Sudan, southwestern Ethiopia, southern Uganda, central and eastern Kenya, southern Somalia, Tanzania, Zambia, Zimbabwe, Mozambique, eastern South Africa and Madagascar had above-average rainfall.</a:t>
            </a:r>
            <a:endParaRPr lang="en-US" altLang="en-US" sz="1150" b="1" dirty="0">
              <a:solidFill>
                <a:schemeClr val="bg1"/>
              </a:solidFill>
            </a:endParaRPr>
          </a:p>
          <a:p>
            <a:pPr algn="just" eaLnBrk="1" hangingPunct="1">
              <a:lnSpc>
                <a:spcPct val="90000"/>
              </a:lnSpc>
              <a:spcBef>
                <a:spcPct val="50000"/>
              </a:spcBef>
            </a:pPr>
            <a:r>
              <a:rPr lang="en-US" altLang="en-US" sz="1150" b="1" dirty="0" smtClean="0">
                <a:solidFill>
                  <a:schemeClr val="bg1"/>
                </a:solidFill>
              </a:rPr>
              <a:t>Below-average rainfall was observed over Equatorial Guinea, Gabon, southern Congo, parts of DRC, parts of Uganda, southeastern Tanzania, local areas in Kenya, and much of Angola. </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573508"/>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a:t>
            </a:r>
            <a:r>
              <a:rPr lang="en-US" altLang="en-US" sz="1250" b="1" dirty="0" smtClean="0">
                <a:solidFill>
                  <a:schemeClr val="bg1"/>
                </a:solidFill>
              </a:rPr>
              <a:t>over local areas in southern Mauritania and Senegal parts of Guinea, Sierra </a:t>
            </a:r>
            <a:r>
              <a:rPr lang="en-US" altLang="en-US" sz="1250" b="1" dirty="0">
                <a:solidFill>
                  <a:schemeClr val="bg1"/>
                </a:solidFill>
              </a:rPr>
              <a:t>Leone, </a:t>
            </a:r>
            <a:r>
              <a:rPr lang="en-US" altLang="en-US" sz="1250" b="1" dirty="0" smtClean="0">
                <a:solidFill>
                  <a:schemeClr val="bg1"/>
                </a:solidFill>
              </a:rPr>
              <a:t>Liberia</a:t>
            </a:r>
            <a:r>
              <a:rPr lang="en-US" altLang="en-US" sz="1250" b="1" dirty="0">
                <a:solidFill>
                  <a:schemeClr val="bg1"/>
                </a:solidFill>
              </a:rPr>
              <a:t>, </a:t>
            </a:r>
            <a:r>
              <a:rPr lang="en-US" altLang="en-US" sz="1250" b="1" dirty="0" smtClean="0">
                <a:solidFill>
                  <a:schemeClr val="bg1"/>
                </a:solidFill>
              </a:rPr>
              <a:t>parts of southern Mali and Burkina Faso, Ghana, </a:t>
            </a:r>
            <a:r>
              <a:rPr lang="en-US" altLang="en-US" sz="1250" b="1" dirty="0">
                <a:solidFill>
                  <a:schemeClr val="bg1"/>
                </a:solidFill>
              </a:rPr>
              <a:t>Cote d’Ivoire</a:t>
            </a:r>
            <a:r>
              <a:rPr lang="en-US" altLang="en-US" sz="1250" b="1" dirty="0" smtClean="0">
                <a:solidFill>
                  <a:schemeClr val="bg1"/>
                </a:solidFill>
              </a:rPr>
              <a:t>, Togo, Benin</a:t>
            </a:r>
            <a:r>
              <a:rPr lang="en-US" altLang="en-US" sz="1250" b="1" dirty="0">
                <a:solidFill>
                  <a:schemeClr val="bg1"/>
                </a:solidFill>
              </a:rPr>
              <a:t>, </a:t>
            </a:r>
            <a:r>
              <a:rPr lang="en-US" altLang="en-US" sz="1250" b="1" dirty="0" smtClean="0">
                <a:solidFill>
                  <a:schemeClr val="bg1"/>
                </a:solidFill>
              </a:rPr>
              <a:t>much of Nigeria, Cameroon</a:t>
            </a:r>
            <a:r>
              <a:rPr lang="en-US" altLang="en-US" sz="1250" b="1" dirty="0">
                <a:solidFill>
                  <a:schemeClr val="bg1"/>
                </a:solidFill>
              </a:rPr>
              <a:t>, </a:t>
            </a:r>
            <a:r>
              <a:rPr lang="en-US" altLang="en-US" sz="1250" b="1" dirty="0" smtClean="0">
                <a:solidFill>
                  <a:schemeClr val="bg1"/>
                </a:solidFill>
              </a:rPr>
              <a:t>southern Chad, portions of CAR and Congo</a:t>
            </a:r>
            <a:r>
              <a:rPr lang="en-US" altLang="en-US" sz="1250" b="1" dirty="0">
                <a:solidFill>
                  <a:schemeClr val="bg1"/>
                </a:solidFill>
              </a:rPr>
              <a:t>, </a:t>
            </a:r>
            <a:r>
              <a:rPr lang="en-US" altLang="en-US" sz="1250" b="1" dirty="0" smtClean="0">
                <a:solidFill>
                  <a:schemeClr val="bg1"/>
                </a:solidFill>
              </a:rPr>
              <a:t>portions of DRC and South </a:t>
            </a:r>
            <a:r>
              <a:rPr lang="en-US" altLang="en-US" sz="1250" b="1" dirty="0">
                <a:solidFill>
                  <a:schemeClr val="bg1"/>
                </a:solidFill>
              </a:rPr>
              <a:t>Sudan, </a:t>
            </a:r>
            <a:r>
              <a:rPr lang="en-US" altLang="en-US" sz="1250" b="1" dirty="0" smtClean="0">
                <a:solidFill>
                  <a:schemeClr val="bg1"/>
                </a:solidFill>
              </a:rPr>
              <a:t>Sudan</a:t>
            </a:r>
            <a:r>
              <a:rPr lang="en-US" altLang="en-US" sz="1250" b="1" dirty="0">
                <a:solidFill>
                  <a:schemeClr val="bg1"/>
                </a:solidFill>
              </a:rPr>
              <a:t>, </a:t>
            </a:r>
            <a:r>
              <a:rPr lang="en-US" altLang="en-US" sz="1250" b="1" dirty="0" smtClean="0">
                <a:solidFill>
                  <a:schemeClr val="bg1"/>
                </a:solidFill>
              </a:rPr>
              <a:t>western and southern Ethiopia, southern Uganda, Tanzania</a:t>
            </a:r>
            <a:r>
              <a:rPr lang="en-US" altLang="en-US" sz="1250" b="1" dirty="0">
                <a:solidFill>
                  <a:schemeClr val="bg1"/>
                </a:solidFill>
              </a:rPr>
              <a:t>, </a:t>
            </a:r>
            <a:r>
              <a:rPr lang="en-US" altLang="en-US" sz="1250" b="1" dirty="0" smtClean="0">
                <a:solidFill>
                  <a:schemeClr val="bg1"/>
                </a:solidFill>
              </a:rPr>
              <a:t>Somalia, Kenya, local areas in eastern Botswana, Zambia and South Africa, and many parts of Madagascar.</a:t>
            </a:r>
            <a:endParaRPr lang="en-US" altLang="en-US" sz="1250" b="1" dirty="0">
              <a:solidFill>
                <a:schemeClr val="bg1"/>
              </a:solidFill>
            </a:endParaRPr>
          </a:p>
          <a:p>
            <a:pPr eaLnBrk="1" hangingPunct="1">
              <a:lnSpc>
                <a:spcPct val="90000"/>
              </a:lnSpc>
              <a:spcBef>
                <a:spcPct val="50000"/>
              </a:spcBef>
            </a:pPr>
            <a:r>
              <a:rPr lang="en-US" altLang="en-US" sz="1250" b="1" dirty="0" smtClean="0">
                <a:solidFill>
                  <a:schemeClr val="bg1"/>
                </a:solidFill>
              </a:rPr>
              <a:t>Parts of Senegal, Guinea-Bissau, western Guinea, parts of Mali, southern Cameroon, many parts of Gabon, central Congo, much of Angola, many parts of DRC, Namibia, Zambia, Malawi, Botswana, Zimbabwe, Mozambique, and many parts of South Africa had 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3480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a:t>
            </a:r>
            <a:r>
              <a:rPr lang="en-US" altLang="en-US" sz="1200" b="1" dirty="0" smtClean="0">
                <a:solidFill>
                  <a:schemeClr val="bg1"/>
                </a:solidFill>
              </a:rPr>
              <a:t>days, rainfall </a:t>
            </a:r>
            <a:r>
              <a:rPr lang="en-US" altLang="en-US" sz="1200" b="1" dirty="0">
                <a:solidFill>
                  <a:schemeClr val="bg1"/>
                </a:solidFill>
              </a:rPr>
              <a:t>was above-average over </a:t>
            </a:r>
            <a:r>
              <a:rPr lang="en-US" altLang="en-US" sz="1200" b="1" dirty="0" smtClean="0">
                <a:solidFill>
                  <a:schemeClr val="bg1"/>
                </a:solidFill>
              </a:rPr>
              <a:t>parts of southern Mauritania, much of </a:t>
            </a:r>
            <a:r>
              <a:rPr lang="en-US" altLang="en-US" sz="1200" b="1" dirty="0">
                <a:solidFill>
                  <a:schemeClr val="bg1"/>
                </a:solidFill>
              </a:rPr>
              <a:t>Senegal, </a:t>
            </a:r>
            <a:r>
              <a:rPr lang="en-US" altLang="en-US" sz="1200" b="1" dirty="0" smtClean="0">
                <a:solidFill>
                  <a:schemeClr val="bg1"/>
                </a:solidFill>
              </a:rPr>
              <a:t>Guinea-Bissau, Guinea, </a:t>
            </a:r>
            <a:r>
              <a:rPr lang="en-US" altLang="en-US" sz="1200" b="1" dirty="0">
                <a:solidFill>
                  <a:schemeClr val="bg1"/>
                </a:solidFill>
              </a:rPr>
              <a:t>Sierra Leone, Liberia, Mali, </a:t>
            </a:r>
            <a:r>
              <a:rPr lang="en-US" altLang="en-US" sz="1200" b="1" dirty="0" smtClean="0">
                <a:solidFill>
                  <a:schemeClr val="bg1"/>
                </a:solidFill>
              </a:rPr>
              <a:t>Cote </a:t>
            </a:r>
            <a:r>
              <a:rPr lang="en-US" altLang="en-US" sz="1200" b="1" dirty="0">
                <a:solidFill>
                  <a:schemeClr val="bg1"/>
                </a:solidFill>
              </a:rPr>
              <a:t>d’Ivoire, Burkina Faso, Ghana, Togo, Benin, Niger, </a:t>
            </a:r>
            <a:r>
              <a:rPr lang="en-US" altLang="en-US" sz="1200" b="1" dirty="0" smtClean="0">
                <a:solidFill>
                  <a:schemeClr val="bg1"/>
                </a:solidFill>
              </a:rPr>
              <a:t>many parts of </a:t>
            </a:r>
            <a:r>
              <a:rPr lang="en-US" altLang="en-US" sz="1200" b="1" dirty="0">
                <a:solidFill>
                  <a:schemeClr val="bg1"/>
                </a:solidFill>
              </a:rPr>
              <a:t>Nigeria, </a:t>
            </a:r>
            <a:r>
              <a:rPr lang="en-US" altLang="en-US" sz="1200" b="1" dirty="0" smtClean="0">
                <a:solidFill>
                  <a:schemeClr val="bg1"/>
                </a:solidFill>
              </a:rPr>
              <a:t>Chad</a:t>
            </a:r>
            <a:r>
              <a:rPr lang="en-US" altLang="en-US" sz="1200" b="1" dirty="0">
                <a:solidFill>
                  <a:schemeClr val="bg1"/>
                </a:solidFill>
              </a:rPr>
              <a:t>, </a:t>
            </a:r>
            <a:r>
              <a:rPr lang="en-US" altLang="en-US" sz="1200" b="1" dirty="0" smtClean="0">
                <a:solidFill>
                  <a:schemeClr val="bg1"/>
                </a:solidFill>
              </a:rPr>
              <a:t>portions of Cameroon</a:t>
            </a:r>
            <a:r>
              <a:rPr lang="en-US" altLang="en-US" sz="1200" b="1" dirty="0">
                <a:solidFill>
                  <a:schemeClr val="bg1"/>
                </a:solidFill>
              </a:rPr>
              <a:t>, CAR, many parts of DRC, South Sudan, Uganda, Sudan, </a:t>
            </a:r>
            <a:r>
              <a:rPr lang="en-US" altLang="en-US" sz="1200" b="1" dirty="0" smtClean="0">
                <a:solidFill>
                  <a:schemeClr val="bg1"/>
                </a:solidFill>
              </a:rPr>
              <a:t>Eritrea, </a:t>
            </a:r>
            <a:r>
              <a:rPr lang="en-US" altLang="en-US" sz="1200" b="1" dirty="0">
                <a:solidFill>
                  <a:schemeClr val="bg1"/>
                </a:solidFill>
              </a:rPr>
              <a:t>Ethiopia, </a:t>
            </a:r>
            <a:r>
              <a:rPr lang="en-US" altLang="en-US" sz="1200" b="1" dirty="0" smtClean="0">
                <a:solidFill>
                  <a:schemeClr val="bg1"/>
                </a:solidFill>
              </a:rPr>
              <a:t>Kenya</a:t>
            </a:r>
            <a:r>
              <a:rPr lang="en-US" altLang="en-US" sz="1200" b="1" dirty="0">
                <a:solidFill>
                  <a:schemeClr val="bg1"/>
                </a:solidFill>
              </a:rPr>
              <a:t>, </a:t>
            </a:r>
            <a:r>
              <a:rPr lang="en-US" altLang="en-US" sz="1200" b="1" dirty="0" smtClean="0">
                <a:solidFill>
                  <a:schemeClr val="bg1"/>
                </a:solidFill>
              </a:rPr>
              <a:t>Somalia</a:t>
            </a:r>
            <a:r>
              <a:rPr lang="en-US" altLang="en-US" sz="1200" b="1" dirty="0">
                <a:solidFill>
                  <a:schemeClr val="bg1"/>
                </a:solidFill>
              </a:rPr>
              <a:t>,  </a:t>
            </a:r>
            <a:r>
              <a:rPr lang="en-US" altLang="en-US" sz="1200" b="1" dirty="0" smtClean="0">
                <a:solidFill>
                  <a:schemeClr val="bg1"/>
                </a:solidFill>
              </a:rPr>
              <a:t>many parts of Tanzania, portions of Angola, eastern Zambia, and local areas in Mozambique and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Western  and central Mauritania, parts of Cameroon, Gabon, portions of central and eastern DRC, many parts of Angola, Zambia, Zimbabwe, eastern Namibia, Botswana, southern Madagascar and many parts of South Africa had below-average rainfall.</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327223"/>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western and central Mauritania, portions of Nigeria and Cameroon, Equatorial Guinea, Gabon, local areas in Congo, parts of central and eastern DRC, many parts of Angola, Namibia, much of South Africa, western Zambia, Botswana, Zimbabwe, and portions of Mozambique. </a:t>
            </a:r>
          </a:p>
          <a:p>
            <a:pPr algn="just" eaLnBrk="1" hangingPunct="1">
              <a:lnSpc>
                <a:spcPct val="90000"/>
              </a:lnSpc>
              <a:spcBef>
                <a:spcPct val="50000"/>
              </a:spcBef>
              <a:buNone/>
              <a:defRPr/>
            </a:pPr>
            <a:r>
              <a:rPr lang="en-US" altLang="en-US" sz="1180" b="1" dirty="0" smtClean="0">
                <a:solidFill>
                  <a:schemeClr val="bg1"/>
                </a:solidFill>
                <a:latin typeface="Arial" charset="0"/>
              </a:rPr>
              <a:t>Southern and eastern Mauritania, much of Senegal, Guinea-Bissau, Guinea, Sierra Leone, Mali, Liberia, Cote d’Ivoire, Burkina Faso, Ghana, Togo, Benin, many parts of Nigeria and Cameroon, Niger, Chad, CAR, many parts of DRC, South Sudan, Sudan, Uganda, Eritrea, Ethiopia, Somalia, Kenya, Tanzania, western Angola and parts of eastern Zambia, local areas in Mozambique and South Africa and many parts of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581400" y="1925970"/>
            <a:ext cx="1371600" cy="55230"/>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3048000" y="3124200"/>
            <a:ext cx="152400" cy="609600"/>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parts of  Tanzania (bottom right) and Kenya (top right). Seasonal total rainfall remained below-average over many parts of South Africa (bottom left).</a:t>
            </a:r>
          </a:p>
        </p:txBody>
      </p:sp>
      <p:sp>
        <p:nvSpPr>
          <p:cNvPr id="18441" name="Line 169"/>
          <p:cNvSpPr>
            <a:spLocks noChangeShapeType="1"/>
          </p:cNvSpPr>
          <p:nvPr/>
        </p:nvSpPr>
        <p:spPr bwMode="auto">
          <a:xfrm flipH="1" flipV="1">
            <a:off x="3295650" y="2145426"/>
            <a:ext cx="1504950" cy="1435974"/>
          </a:xfrm>
          <a:prstGeom prst="line">
            <a:avLst/>
          </a:prstGeom>
          <a:noFill/>
          <a:ln w="50800">
            <a:solidFill>
              <a:srgbClr val="FF0000"/>
            </a:solidFill>
            <a:round/>
            <a:headEnd/>
            <a:tailEnd type="triangle" w="med" len="med"/>
          </a:ln>
        </p:spPr>
        <p:txBody>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462528"/>
            <a:ext cx="4038600" cy="26334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609600"/>
            <a:ext cx="4057650" cy="263347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3462528"/>
            <a:ext cx="4067175" cy="26334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552" y="15209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520952"/>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56260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Lower-level anomalies were westerly across much of West and Central Africa (left panel).</a:t>
            </a:r>
            <a:endParaRPr lang="en-US" altLang="en-US" b="1" dirty="0">
              <a:solidFill>
                <a:schemeClr val="bg1"/>
              </a:solidFill>
            </a:endParaRPr>
          </a:p>
        </p:txBody>
      </p:sp>
      <p:sp>
        <p:nvSpPr>
          <p:cNvPr id="9" name="Oval 8"/>
          <p:cNvSpPr/>
          <p:nvPr/>
        </p:nvSpPr>
        <p:spPr>
          <a:xfrm rot="5082009">
            <a:off x="1671548" y="1609445"/>
            <a:ext cx="772819" cy="2684408"/>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166041</TotalTime>
  <Words>1811</Words>
  <Application>Microsoft Office PowerPoint</Application>
  <PresentationFormat>On-screen Show (4:3)</PresentationFormat>
  <Paragraphs>68</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8427</cp:revision>
  <cp:lastPrinted>2018-07-09T15:13:07Z</cp:lastPrinted>
  <dcterms:created xsi:type="dcterms:W3CDTF">2001-08-31T10:39:36Z</dcterms:created>
  <dcterms:modified xsi:type="dcterms:W3CDTF">2019-11-18T16:03:58Z</dcterms:modified>
</cp:coreProperties>
</file>