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p:scale>
          <a:sx n="100" d="100"/>
          <a:sy n="100" d="100"/>
        </p:scale>
        <p:origin x="264" y="-11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11/11/2019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445"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11 </a:t>
            </a:r>
            <a:r>
              <a:rPr lang="en-US" altLang="en-US" sz="2800" b="1" dirty="0" smtClean="0">
                <a:solidFill>
                  <a:schemeClr val="bg1"/>
                </a:solidFill>
              </a:rPr>
              <a:t>November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many places in central Africa, and portions of eastern and southeastern Africa.</a:t>
            </a:r>
            <a:endParaRPr lang="en-US" altLang="en-US" sz="1250" b="1" dirty="0" smtClean="0">
              <a:solidFill>
                <a:schemeClr val="bg1"/>
              </a:solidFill>
            </a:endParaRPr>
          </a:p>
        </p:txBody>
      </p:sp>
      <p:sp>
        <p:nvSpPr>
          <p:cNvPr id="22534" name="TextBox 2"/>
          <p:cNvSpPr txBox="1">
            <a:spLocks noChangeArrowheads="1"/>
          </p:cNvSpPr>
          <p:nvPr/>
        </p:nvSpPr>
        <p:spPr bwMode="auto">
          <a:xfrm>
            <a:off x="525848" y="1524000"/>
            <a:ext cx="3524939"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12 – 18 November, 2019</a:t>
            </a:r>
            <a:endParaRPr lang="en-US" altLang="en-US" sz="1400" dirty="0"/>
          </a:p>
        </p:txBody>
      </p:sp>
      <p:sp>
        <p:nvSpPr>
          <p:cNvPr id="22535" name="TextBox 10"/>
          <p:cNvSpPr txBox="1">
            <a:spLocks noChangeArrowheads="1"/>
          </p:cNvSpPr>
          <p:nvPr/>
        </p:nvSpPr>
        <p:spPr bwMode="auto">
          <a:xfrm>
            <a:off x="4677837" y="1524000"/>
            <a:ext cx="392370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19 </a:t>
            </a:r>
            <a:r>
              <a:rPr lang="en-US" altLang="en-US" b="1" dirty="0" smtClean="0">
                <a:solidFill>
                  <a:srgbClr val="FFFF00"/>
                </a:solidFill>
              </a:rPr>
              <a:t>– </a:t>
            </a:r>
            <a:r>
              <a:rPr lang="en-US" altLang="en-US" b="1" dirty="0" smtClean="0">
                <a:solidFill>
                  <a:srgbClr val="FFFF00"/>
                </a:solidFill>
              </a:rPr>
              <a:t>26</a:t>
            </a:r>
            <a:r>
              <a:rPr lang="en-US" altLang="en-US" b="1" dirty="0" smtClean="0">
                <a:solidFill>
                  <a:srgbClr val="FFFF00"/>
                </a:solidFill>
              </a:rPr>
              <a:t> </a:t>
            </a:r>
            <a:r>
              <a:rPr lang="en-US" altLang="en-US" b="1" dirty="0" smtClean="0">
                <a:solidFill>
                  <a:srgbClr val="FFFF00"/>
                </a:solidFill>
              </a:rPr>
              <a:t>November,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12 </a:t>
            </a:r>
            <a:r>
              <a:rPr lang="en-US" altLang="en-US" b="1" dirty="0" smtClean="0">
                <a:solidFill>
                  <a:srgbClr val="FFFF00"/>
                </a:solidFill>
              </a:rPr>
              <a:t>– </a:t>
            </a:r>
            <a:r>
              <a:rPr lang="en-US" altLang="en-US" b="1" dirty="0" smtClean="0">
                <a:solidFill>
                  <a:srgbClr val="FFFF00"/>
                </a:solidFill>
              </a:rPr>
              <a:t>18 </a:t>
            </a:r>
            <a:r>
              <a:rPr lang="en-US" altLang="en-US" b="1" dirty="0">
                <a:solidFill>
                  <a:srgbClr val="FFFF00"/>
                </a:solidFill>
              </a:rPr>
              <a:t>November, 2019</a:t>
            </a:r>
          </a:p>
        </p:txBody>
      </p:sp>
      <p:sp>
        <p:nvSpPr>
          <p:cNvPr id="11" name="Text Box 8"/>
          <p:cNvSpPr txBox="1">
            <a:spLocks noChangeArrowheads="1"/>
          </p:cNvSpPr>
          <p:nvPr/>
        </p:nvSpPr>
        <p:spPr bwMode="auto">
          <a:xfrm>
            <a:off x="3581400" y="1600200"/>
            <a:ext cx="5349875" cy="393954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western and northern Angola, southern Congo, and portions of </a:t>
            </a:r>
            <a:r>
              <a:rPr lang="en-US" altLang="en-US" sz="1150" b="1" dirty="0" smtClean="0">
                <a:solidFill>
                  <a:srgbClr val="FFFF00"/>
                </a:solidFill>
                <a:latin typeface="Arial" charset="0"/>
              </a:rPr>
              <a:t>DRC: </a:t>
            </a:r>
            <a:r>
              <a:rPr lang="en-US" altLang="en-US" sz="1150" dirty="0">
                <a:solidFill>
                  <a:schemeClr val="bg1"/>
                </a:solidFill>
                <a:latin typeface="Arial" charset="0"/>
              </a:rPr>
              <a:t>A broad area of anomalous lower-level convergence and upper-level divergence is expected to enhance rainfall in the </a:t>
            </a:r>
            <a:r>
              <a:rPr lang="en-US" altLang="en-US" sz="1150" dirty="0" smtClean="0">
                <a:solidFill>
                  <a:schemeClr val="bg1"/>
                </a:solidFill>
                <a:latin typeface="Arial" charset="0"/>
              </a:rPr>
              <a:t>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southeastern Angola, eastern Namibia, southwestern Zambia and western Botswana: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Botswana, southern Zimbabwe, eastern South Africa, Lesotho, </a:t>
            </a:r>
            <a:r>
              <a:rPr lang="en-US" altLang="en-US" sz="1100" b="1" dirty="0" err="1">
                <a:solidFill>
                  <a:srgbClr val="FFFF00"/>
                </a:solidFill>
                <a:latin typeface="Arial" charset="0"/>
              </a:rPr>
              <a:t>Eswantini</a:t>
            </a:r>
            <a:r>
              <a:rPr lang="en-US" altLang="en-US" sz="1100" b="1" dirty="0">
                <a:solidFill>
                  <a:srgbClr val="FFFF00"/>
                </a:solidFill>
                <a:latin typeface="Arial" charset="0"/>
              </a:rPr>
              <a:t>, and southern Mozambique: </a:t>
            </a:r>
            <a:r>
              <a:rPr lang="en-US" altLang="en-US" sz="1100" dirty="0">
                <a:solidFill>
                  <a:schemeClr val="bg1"/>
                </a:solidFill>
                <a:latin typeface="Arial" charset="0"/>
              </a:rPr>
              <a:t>An area anomalous lower-level cyclonic circulation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southern Tanzania, Malawi and northern Mozambique: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19 </a:t>
            </a:r>
            <a:r>
              <a:rPr lang="en-US" altLang="en-US" b="1" dirty="0" smtClean="0">
                <a:solidFill>
                  <a:srgbClr val="FFFF00"/>
                </a:solidFill>
              </a:rPr>
              <a:t>– </a:t>
            </a:r>
            <a:r>
              <a:rPr lang="en-US" altLang="en-US" b="1" dirty="0" smtClean="0">
                <a:solidFill>
                  <a:srgbClr val="FFFF00"/>
                </a:solidFill>
              </a:rPr>
              <a:t>26 </a:t>
            </a:r>
            <a:r>
              <a:rPr lang="en-US" altLang="en-US" b="1" dirty="0" smtClean="0">
                <a:solidFill>
                  <a:srgbClr val="FFFF00"/>
                </a:solidFill>
              </a:rPr>
              <a:t>November,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60098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DRC, western Uganda, Rwanda, Burundi and northwestern Tanzania: </a:t>
            </a:r>
            <a:r>
              <a:rPr lang="en-US" altLang="en-US" sz="1200" dirty="0">
                <a:solidFill>
                  <a:schemeClr val="bg1"/>
                </a:solidFill>
                <a:latin typeface="Arial" charset="0"/>
              </a:rPr>
              <a:t>The projected phase of the MJO, combined with an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portions of Kenya, southeastern Ethiopia and southern Somalia: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southeastern Tanzania, southern Malawi, and northern Mozambique: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a:solidFill>
                  <a:srgbClr val="FFFF00"/>
                </a:solidFill>
                <a:latin typeface="Arial" charset="0"/>
              </a:rPr>
              <a:t>Confidence: Moderate</a:t>
            </a:r>
          </a:p>
          <a:p>
            <a:pPr>
              <a:spcBef>
                <a:spcPct val="0"/>
              </a:spcBef>
              <a:buFontTx/>
              <a:buAutoNum type="arabicPeriod"/>
              <a:defRPr/>
            </a:pPr>
            <a:endParaRPr lang="en-US" altLang="en-US" sz="1200" b="1" dirty="0" smtClean="0">
              <a:solidFill>
                <a:srgbClr val="FFFF00"/>
              </a:solidFill>
              <a:latin typeface="Arial" charset="0"/>
            </a:endParaRP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358116"/>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above-average over parts of Guinea, Sierra Leone, Liberia, southern Ghana, southern Nigeria, local areas in CAR, Congo and DRC, portions of South Sudan, many parts of Ethiopia, Somalia, parts of Kenya and Tanzania, portions of Angola, local areas in Zambia, and northern Madagascar</a:t>
            </a:r>
            <a:r>
              <a:rPr lang="en-US" altLang="en-US" sz="1200" b="1" dirty="0" smtClean="0">
                <a:solidFill>
                  <a:schemeClr val="bg1"/>
                </a:solidFill>
              </a:rPr>
              <a:t>. Much </a:t>
            </a:r>
            <a:r>
              <a:rPr lang="en-US" altLang="en-US" sz="1200" b="1" dirty="0">
                <a:solidFill>
                  <a:schemeClr val="bg1"/>
                </a:solidFill>
              </a:rPr>
              <a:t>of Equatorial Guinea, Gabon, southern Congo, many parts of DRC, portions of CAR and Uganda, parts of Tanzania and Kenya, portions of Angola and Zambia had below-average rainfall. </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parts of southern Mauritania, Senegal, Guinea-Bissau, much of Guinea, Sierra Leone, Liberia, southern Mali, Burkina Faso, Ghana, Cote d’Ivoire, Togo, Benin, much of Nigeria, portions of Cameroon, central and southern Chad, portions of CAR and Congo, parts of western Gabon, portions of DRC, South Sudan, Sudan, many parts of Ethiopia, Eritrea, Uganda, Tanzania, Somalia, Kenya, parts of Angola, local areas in Namibia and </a:t>
            </a:r>
            <a:r>
              <a:rPr lang="en-US" altLang="en-US" sz="1200" b="1" dirty="0" smtClean="0">
                <a:solidFill>
                  <a:schemeClr val="bg1"/>
                </a:solidFill>
              </a:rPr>
              <a:t>portions </a:t>
            </a:r>
            <a:r>
              <a:rPr lang="en-US" altLang="en-US" sz="1200" b="1" dirty="0">
                <a:solidFill>
                  <a:schemeClr val="bg1"/>
                </a:solidFill>
              </a:rPr>
              <a:t>of Madagascar</a:t>
            </a:r>
            <a:r>
              <a:rPr lang="en-US" altLang="en-US" sz="1200" b="1" dirty="0" smtClean="0">
                <a:solidFill>
                  <a:schemeClr val="bg1"/>
                </a:solidFill>
              </a:rPr>
              <a:t>. Local </a:t>
            </a:r>
            <a:r>
              <a:rPr lang="en-US" altLang="en-US" sz="1200" b="1" dirty="0">
                <a:solidFill>
                  <a:schemeClr val="bg1"/>
                </a:solidFill>
              </a:rPr>
              <a:t>areas in Guinea and Mali, parts of Cameroon, many parts of Gabon, portions of Angola and DRC, eastern Namibia, Zambia, Malawi, Botswana, Zimbabwe, portions of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southern and eastern Mauritania, much of Senegal, Guinea-Bissau, Guinea, Sierra Leone, Liberia, Mali, Cote d’Ivoire, Burkina Faso, Ghana, Togo, Benin, Niger, many parts of Nigeria, Chad, portions of Cameroon, CAR, many parts of DRC, South Sudan, Uganda, Sudan, Eritrea, Ethiopia, Kenya, Somalia,  many parts of Tanzania, portions of Angola, eastern Zambia, and local areas in Mozambique and Madagascar</a:t>
            </a:r>
            <a:r>
              <a:rPr lang="en-US" altLang="en-US" sz="1200" b="1" dirty="0" smtClean="0">
                <a:solidFill>
                  <a:schemeClr val="bg1"/>
                </a:solidFill>
              </a:rPr>
              <a:t>. Western  </a:t>
            </a:r>
            <a:r>
              <a:rPr lang="en-US" altLang="en-US" sz="1200" b="1" dirty="0">
                <a:solidFill>
                  <a:schemeClr val="bg1"/>
                </a:solidFill>
              </a:rPr>
              <a:t>and central Mauritania, parts of Nigeria and Cameroon, Gabon, portions of central and eastern DRC, many parts of Angola, Zambia, Zimbabwe, eastern Namibia, Botswana,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western and northern Angola, southern Congo, and portions of DRC. Outlooks also call for above-average rainfall over eastern Botswana, southern Zimbabwe, eastern South Africa, Lesotho, </a:t>
            </a:r>
            <a:r>
              <a:rPr lang="en-US" altLang="en-US" sz="1200" b="1" dirty="0" err="1">
                <a:solidFill>
                  <a:schemeClr val="bg1"/>
                </a:solidFill>
              </a:rPr>
              <a:t>Eswantini</a:t>
            </a:r>
            <a:r>
              <a:rPr lang="en-US" altLang="en-US" sz="1200" b="1" dirty="0">
                <a:solidFill>
                  <a:schemeClr val="bg1"/>
                </a:solidFill>
              </a:rPr>
              <a:t>, and southern Mozambique. In contrast, there is an increased chance for below-average rainfall over southeastern Angola, eastern Namibia, southwestern Zambia, western Botswana, southern Tanzania, Malawi and northern Mozambique.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Another week of moderate to locally heavy rainfall sustained moisture surpluses over portions of southeastern Ethiopia and southern Somalia.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over </a:t>
            </a:r>
            <a:r>
              <a:rPr lang="en-US" altLang="en-US" sz="1800" b="1" dirty="0">
                <a:solidFill>
                  <a:schemeClr val="bg1"/>
                </a:solidFill>
              </a:rPr>
              <a:t>western and northern Angola, southern Congo, and portions of DRC. </a:t>
            </a:r>
            <a:r>
              <a:rPr lang="en-US" altLang="en-US" sz="1800" b="1" dirty="0" smtClean="0">
                <a:solidFill>
                  <a:schemeClr val="bg1"/>
                </a:solidFill>
              </a:rPr>
              <a:t>Outlooks also call for above-average rainfall over </a:t>
            </a:r>
            <a:r>
              <a:rPr lang="en-US" altLang="en-US" sz="1800" b="1" dirty="0">
                <a:solidFill>
                  <a:schemeClr val="bg1"/>
                </a:solidFill>
              </a:rPr>
              <a:t>eastern Botswana, southern Zimbabwe, eastern South Africa, Lesotho, </a:t>
            </a:r>
            <a:r>
              <a:rPr lang="en-US" altLang="en-US" sz="1800" b="1" dirty="0" err="1">
                <a:solidFill>
                  <a:schemeClr val="bg1"/>
                </a:solidFill>
              </a:rPr>
              <a:t>Eswantini</a:t>
            </a:r>
            <a:r>
              <a:rPr lang="en-US" altLang="en-US" sz="1800" b="1" dirty="0">
                <a:solidFill>
                  <a:schemeClr val="bg1"/>
                </a:solidFill>
              </a:rPr>
              <a:t>, and southern Mozambique. </a:t>
            </a:r>
            <a:r>
              <a:rPr lang="en-US" altLang="en-US" sz="1800" b="1" dirty="0" smtClean="0">
                <a:solidFill>
                  <a:schemeClr val="bg1"/>
                </a:solidFill>
              </a:rPr>
              <a:t>In contrast, there is an increased chance for below-average rainfall over </a:t>
            </a:r>
            <a:r>
              <a:rPr lang="en-US" altLang="en-US" sz="1800" b="1" dirty="0">
                <a:solidFill>
                  <a:schemeClr val="bg1"/>
                </a:solidFill>
              </a:rPr>
              <a:t>southeastern Angola, eastern Namibia, southwestern Zambia, western Botswana, southern Tanzania, Malawi and northern Mozambique.</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a:solidFill>
                  <a:schemeClr val="bg1"/>
                </a:solidFill>
              </a:rPr>
              <a:t>rainfall was above-average over </a:t>
            </a:r>
            <a:r>
              <a:rPr lang="en-US" altLang="en-US" sz="1150" b="1" dirty="0" smtClean="0">
                <a:solidFill>
                  <a:schemeClr val="bg1"/>
                </a:solidFill>
              </a:rPr>
              <a:t>parts of Guinea, Sierra Leone, Liberia, southern Ghana, southern Nigeria, local areas in CAR, Congo and DRC, portions of South Sudan, many parts of Ethiopia, Somalia, parts of Kenya and Tanzania, portions of Angola, local areas in Zambia, and northern Madagascar.</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Much of Equatorial Guinea, Gabon, southern Congo, many parts of DRC, portions of CAR and Uganda, parts of Tanzania and Kenya, portions of Angola and Zambia had </a:t>
            </a:r>
            <a:r>
              <a:rPr lang="en-US" altLang="en-US" sz="1150" b="1" dirty="0" smtClean="0">
                <a:solidFill>
                  <a:schemeClr val="bg1"/>
                </a:solidFill>
              </a:rPr>
              <a:t>below-average rainfall. </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a:t>
            </a:r>
            <a:r>
              <a:rPr lang="en-US" altLang="en-US" sz="1250" b="1" dirty="0" smtClean="0">
                <a:solidFill>
                  <a:schemeClr val="bg1"/>
                </a:solidFill>
              </a:rPr>
              <a:t>parts of southern </a:t>
            </a:r>
            <a:r>
              <a:rPr lang="en-US" altLang="en-US" sz="1250" b="1" dirty="0" smtClean="0">
                <a:solidFill>
                  <a:schemeClr val="bg1"/>
                </a:solidFill>
              </a:rPr>
              <a:t>Mauritania</a:t>
            </a:r>
            <a:r>
              <a:rPr lang="en-US" altLang="en-US" sz="1250" b="1" dirty="0">
                <a:solidFill>
                  <a:schemeClr val="bg1"/>
                </a:solidFill>
              </a:rPr>
              <a:t>, </a:t>
            </a:r>
            <a:r>
              <a:rPr lang="en-US" altLang="en-US" sz="1250" b="1" dirty="0" smtClean="0">
                <a:solidFill>
                  <a:schemeClr val="bg1"/>
                </a:solidFill>
              </a:rPr>
              <a:t>Senegal</a:t>
            </a:r>
            <a:r>
              <a:rPr lang="en-US" altLang="en-US" sz="1250" b="1" dirty="0" smtClean="0">
                <a:solidFill>
                  <a:schemeClr val="bg1"/>
                </a:solidFill>
              </a:rPr>
              <a:t>, Guinea-Bissau, </a:t>
            </a:r>
            <a:r>
              <a:rPr lang="en-US" altLang="en-US" sz="1250" b="1" dirty="0" smtClean="0">
                <a:solidFill>
                  <a:schemeClr val="bg1"/>
                </a:solidFill>
              </a:rPr>
              <a:t>much </a:t>
            </a:r>
            <a:r>
              <a:rPr lang="en-US" altLang="en-US" sz="1250" b="1" dirty="0" smtClean="0">
                <a:solidFill>
                  <a:schemeClr val="bg1"/>
                </a:solidFill>
              </a:rPr>
              <a:t>of Guinea,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a:t>
            </a:r>
            <a:r>
              <a:rPr lang="en-US" altLang="en-US" sz="1250" b="1" dirty="0" smtClean="0">
                <a:solidFill>
                  <a:schemeClr val="bg1"/>
                </a:solidFill>
              </a:rPr>
              <a:t>southern Mali, Burkina Faso, 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much of Nigeria, portions of </a:t>
            </a:r>
            <a:r>
              <a:rPr lang="en-US" altLang="en-US" sz="1250" b="1" dirty="0">
                <a:solidFill>
                  <a:schemeClr val="bg1"/>
                </a:solidFill>
              </a:rPr>
              <a:t>Cameroon, </a:t>
            </a:r>
            <a:r>
              <a:rPr lang="en-US" altLang="en-US" sz="1250" b="1" dirty="0" smtClean="0">
                <a:solidFill>
                  <a:schemeClr val="bg1"/>
                </a:solidFill>
              </a:rPr>
              <a:t>central and southern Chad, portions of CAR and Congo</a:t>
            </a:r>
            <a:r>
              <a:rPr lang="en-US" altLang="en-US" sz="1250" b="1" dirty="0">
                <a:solidFill>
                  <a:schemeClr val="bg1"/>
                </a:solidFill>
              </a:rPr>
              <a:t>, </a:t>
            </a:r>
            <a:r>
              <a:rPr lang="en-US" altLang="en-US" sz="1250" b="1" dirty="0" smtClean="0">
                <a:solidFill>
                  <a:schemeClr val="bg1"/>
                </a:solidFill>
              </a:rPr>
              <a:t>parts of western </a:t>
            </a:r>
            <a:r>
              <a:rPr lang="en-US" altLang="en-US" sz="1250" b="1" dirty="0" smtClean="0">
                <a:solidFill>
                  <a:schemeClr val="bg1"/>
                </a:solidFill>
              </a:rPr>
              <a:t>Gabon, portions of DRC, South </a:t>
            </a:r>
            <a:r>
              <a:rPr lang="en-US" altLang="en-US" sz="1250" b="1" dirty="0">
                <a:solidFill>
                  <a:schemeClr val="bg1"/>
                </a:solidFill>
              </a:rPr>
              <a:t>Sudan, </a:t>
            </a:r>
            <a:r>
              <a:rPr lang="en-US" altLang="en-US" sz="1250" b="1" dirty="0" smtClean="0">
                <a:solidFill>
                  <a:schemeClr val="bg1"/>
                </a:solidFill>
              </a:rPr>
              <a:t>Sudan</a:t>
            </a:r>
            <a:r>
              <a:rPr lang="en-US" altLang="en-US" sz="1250" b="1" dirty="0">
                <a:solidFill>
                  <a:schemeClr val="bg1"/>
                </a:solidFill>
              </a:rPr>
              <a:t>, </a:t>
            </a:r>
            <a:r>
              <a:rPr lang="en-US" altLang="en-US" sz="1250" b="1" dirty="0" smtClean="0">
                <a:solidFill>
                  <a:schemeClr val="bg1"/>
                </a:solidFill>
              </a:rPr>
              <a:t>many parts of Ethiopia, Eritrea, Uganda, Tanzania</a:t>
            </a:r>
            <a:r>
              <a:rPr lang="en-US" altLang="en-US" sz="1250" b="1" dirty="0">
                <a:solidFill>
                  <a:schemeClr val="bg1"/>
                </a:solidFill>
              </a:rPr>
              <a:t>, </a:t>
            </a:r>
            <a:r>
              <a:rPr lang="en-US" altLang="en-US" sz="1250" b="1" dirty="0" smtClean="0">
                <a:solidFill>
                  <a:schemeClr val="bg1"/>
                </a:solidFill>
              </a:rPr>
              <a:t>Somalia, Kenya, </a:t>
            </a:r>
            <a:r>
              <a:rPr lang="en-US" altLang="en-US" sz="1250" b="1" dirty="0" smtClean="0">
                <a:solidFill>
                  <a:schemeClr val="bg1"/>
                </a:solidFill>
              </a:rPr>
              <a:t>parts of </a:t>
            </a:r>
            <a:r>
              <a:rPr lang="en-US" altLang="en-US" sz="1250" b="1" dirty="0" smtClean="0">
                <a:solidFill>
                  <a:schemeClr val="bg1"/>
                </a:solidFill>
              </a:rPr>
              <a:t>Angola, local areas in Namibia and </a:t>
            </a:r>
            <a:r>
              <a:rPr lang="en-US" altLang="en-US" sz="1250" b="1" dirty="0" smtClean="0">
                <a:solidFill>
                  <a:schemeClr val="bg1"/>
                </a:solidFill>
              </a:rPr>
              <a:t>portions </a:t>
            </a:r>
            <a:r>
              <a:rPr lang="en-US" altLang="en-US" sz="1250" b="1" dirty="0" smtClean="0">
                <a:solidFill>
                  <a:schemeClr val="bg1"/>
                </a:solidFill>
              </a:rPr>
              <a:t>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Guinea and Mali, parts of Cameroon, many parts of Gabon, portions of Angola and DRC, eastern Namibia, Zambia, Malawi, Botswana, Zimbabwe, portions of Madagascar and many parts of 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southern and eastern </a:t>
            </a:r>
            <a:r>
              <a:rPr lang="en-US" altLang="en-US" sz="1200" b="1" dirty="0" smtClean="0">
                <a:solidFill>
                  <a:schemeClr val="bg1"/>
                </a:solidFill>
              </a:rPr>
              <a:t>Mauritania, much of </a:t>
            </a:r>
            <a:r>
              <a:rPr lang="en-US" altLang="en-US" sz="1200" b="1" dirty="0">
                <a:solidFill>
                  <a:schemeClr val="bg1"/>
                </a:solidFill>
              </a:rPr>
              <a:t>Senegal, </a:t>
            </a:r>
            <a:r>
              <a:rPr lang="en-US" altLang="en-US" sz="1200" b="1" dirty="0" smtClean="0">
                <a:solidFill>
                  <a:schemeClr val="bg1"/>
                </a:solidFill>
              </a:rPr>
              <a:t>Guinea-Bissau, Guinea, </a:t>
            </a:r>
            <a:r>
              <a:rPr lang="en-US" altLang="en-US" sz="1200" b="1" dirty="0">
                <a:solidFill>
                  <a:schemeClr val="bg1"/>
                </a:solidFill>
              </a:rPr>
              <a:t>Sierra Leone, Liberia, Mali,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many parts of DRC, South Sudan, Uganda, Sudan,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portions of Angola, eastern Zambia, and local areas in Mozambique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Western  and central Mauritania, parts of Nigeria and Cameroon, Gabon, portions of central and eastern DRC, many parts of Angola, Zambia, Zimbabwe, eastern Namibia, Botswana,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 portions of Nigeria and Cameroon, Equatorial Guinea, Gabon, local areas in Congo, parts of central and eastern DRC, many parts of Angola, Namibia, western and northeastern South Africa, Zambia, parts of Botswana, Zimbabwe, southern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Southern and eastern Mauritania, much of Senegal, Guinea-Bissau, Guinea, Sierra Leone, Mali, Liberia, Cote d’Ivoire, Burkina Faso, Ghana, Togo, Benin, portions of Nigeria and Cameroon, Niger, Chad, CAR, many parts of DRC, South Sudan, Sudan, Uganda, Eritrea, Ethiopia, Somalia, Kenya, Tanzania, western Angola and parts of eastern Zambia, local areas in Mozambique and South Africa and portions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www.cpc.ncep.noaa.gov/products/international/africa_arc/africa_arc_90day_ptts_Beledweyne_Somal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62528"/>
            <a:ext cx="4057650"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657600" y="1219200"/>
            <a:ext cx="1219200" cy="53340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048000" y="3124200"/>
            <a:ext cx="152400" cy="609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a:t>
            </a:r>
            <a:r>
              <a:rPr lang="en-US" altLang="en-US" sz="1250" b="1" dirty="0" smtClean="0">
                <a:solidFill>
                  <a:schemeClr val="bg1"/>
                </a:solidFill>
                <a:latin typeface="Arial" charset="0"/>
                <a:cs typeface="+mn-cs"/>
              </a:rPr>
              <a:t> southern Somalia </a:t>
            </a:r>
            <a:r>
              <a:rPr lang="en-US" altLang="en-US" sz="1250" b="1" dirty="0" smtClean="0">
                <a:solidFill>
                  <a:schemeClr val="bg1"/>
                </a:solidFill>
                <a:latin typeface="Arial" charset="0"/>
                <a:cs typeface="+mn-cs"/>
              </a:rPr>
              <a:t>(bottom right) and </a:t>
            </a:r>
            <a:r>
              <a:rPr lang="en-US" altLang="en-US" sz="1250" b="1" dirty="0" smtClean="0">
                <a:solidFill>
                  <a:schemeClr val="bg1"/>
                </a:solidFill>
                <a:latin typeface="Arial" charset="0"/>
                <a:cs typeface="+mn-cs"/>
              </a:rPr>
              <a:t>southeastern Ethiopia (top </a:t>
            </a:r>
            <a:r>
              <a:rPr lang="en-US" altLang="en-US" sz="1250" b="1" dirty="0" smtClean="0">
                <a:solidFill>
                  <a:schemeClr val="bg1"/>
                </a:solidFill>
                <a:latin typeface="Arial" charset="0"/>
                <a:cs typeface="+mn-cs"/>
              </a:rPr>
              <a:t>right). Seasonal total rainfall remained below-average over many parts of South Africa (bottom left).</a:t>
            </a:r>
          </a:p>
        </p:txBody>
      </p:sp>
      <p:sp>
        <p:nvSpPr>
          <p:cNvPr id="18441" name="Line 169"/>
          <p:cNvSpPr>
            <a:spLocks noChangeShapeType="1"/>
          </p:cNvSpPr>
          <p:nvPr/>
        </p:nvSpPr>
        <p:spPr bwMode="auto">
          <a:xfrm flipH="1" flipV="1">
            <a:off x="3848100" y="1821244"/>
            <a:ext cx="990600" cy="1411668"/>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Mthatha_SouthAfric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4048125"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arc/africa_arc_90day_ptts_KebriDehar_Ethiop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609600"/>
            <a:ext cx="405765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anomalous lower-level convergence (left) and upper-level divergence (right) may have contributed to the observed above-average rainfall </a:t>
            </a:r>
            <a:r>
              <a:rPr lang="en-US" altLang="en-US" b="1" dirty="0" smtClean="0">
                <a:solidFill>
                  <a:schemeClr val="bg1"/>
                </a:solidFill>
              </a:rPr>
              <a:t>over portions of the Greater Horn of Africa.</a:t>
            </a:r>
            <a:endParaRPr lang="en-US" altLang="en-US" b="1" dirty="0">
              <a:solidFill>
                <a:schemeClr val="bg1"/>
              </a:solidFill>
            </a:endParaRPr>
          </a:p>
        </p:txBody>
      </p:sp>
      <p:sp>
        <p:nvSpPr>
          <p:cNvPr id="11" name="Oval 10"/>
          <p:cNvSpPr/>
          <p:nvPr/>
        </p:nvSpPr>
        <p:spPr>
          <a:xfrm rot="5082009">
            <a:off x="3350893" y="2810798"/>
            <a:ext cx="772819" cy="1083354"/>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5082009">
            <a:off x="7725337" y="2636315"/>
            <a:ext cx="772819" cy="1083354"/>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165913</TotalTime>
  <Words>1679</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8411</cp:revision>
  <cp:lastPrinted>2018-07-09T15:13:07Z</cp:lastPrinted>
  <dcterms:created xsi:type="dcterms:W3CDTF">2001-08-31T10:39:36Z</dcterms:created>
  <dcterms:modified xsi:type="dcterms:W3CDTF">2019-11-11T16:00:06Z</dcterms:modified>
</cp:coreProperties>
</file>