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325" r:id="rId2"/>
    <p:sldId id="326" r:id="rId3"/>
    <p:sldId id="485" r:id="rId4"/>
    <p:sldId id="477" r:id="rId5"/>
    <p:sldId id="501" r:id="rId6"/>
    <p:sldId id="502" r:id="rId7"/>
    <p:sldId id="503" r:id="rId8"/>
    <p:sldId id="509" r:id="rId9"/>
    <p:sldId id="482" r:id="rId10"/>
    <p:sldId id="506" r:id="rId11"/>
    <p:sldId id="507" r:id="rId12"/>
    <p:sldId id="508" r:id="rId13"/>
    <p:sldId id="505" r:id="rId14"/>
  </p:sldIdLst>
  <p:sldSz cx="9144000" cy="6858000" type="screen4x3"/>
  <p:notesSz cx="6985000" cy="92837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Arial" charset="0"/>
      </a:defRPr>
    </a:lvl1pPr>
    <a:lvl2pPr marL="457200" algn="l" rtl="0" eaLnBrk="0" fontAlgn="base" hangingPunct="0">
      <a:spcBef>
        <a:spcPct val="0"/>
      </a:spcBef>
      <a:spcAft>
        <a:spcPct val="0"/>
      </a:spcAft>
      <a:defRPr sz="1600" kern="1200">
        <a:solidFill>
          <a:schemeClr val="tx1"/>
        </a:solidFill>
        <a:latin typeface="Arial" charset="0"/>
        <a:ea typeface="+mn-ea"/>
        <a:cs typeface="Arial" charset="0"/>
      </a:defRPr>
    </a:lvl2pPr>
    <a:lvl3pPr marL="914400" algn="l"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0000FF"/>
    <a:srgbClr val="FF0000"/>
    <a:srgbClr val="CCFFCC"/>
    <a:srgbClr val="FFFF99"/>
    <a:srgbClr val="FFFF00"/>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588" autoAdjust="0"/>
    <p:restoredTop sz="96847" autoAdjust="0"/>
  </p:normalViewPr>
  <p:slideViewPr>
    <p:cSldViewPr>
      <p:cViewPr varScale="1">
        <p:scale>
          <a:sx n="111" d="100"/>
          <a:sy n="111" d="100"/>
        </p:scale>
        <p:origin x="516" y="10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eaLnBrk="1" hangingPunct="1">
              <a:defRPr sz="1200">
                <a:latin typeface="Times New Roman" pitchFamily="18" charset="0"/>
                <a:cs typeface="+mn-cs"/>
              </a:defRPr>
            </a:lvl1pPr>
          </a:lstStyle>
          <a:p>
            <a:pPr>
              <a:defRPr/>
            </a:pPr>
            <a:endParaRPr lang="en-US"/>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8688" eaLnBrk="1" hangingPunct="1">
              <a:defRPr sz="1200">
                <a:latin typeface="Times New Roman" pitchFamily="18" charset="0"/>
              </a:defRPr>
            </a:lvl1pPr>
          </a:lstStyle>
          <a:p>
            <a:fld id="{55FF4001-412B-4BBD-BE6A-0B0EFB7222A5}"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eaLnBrk="1" hangingPunct="1">
              <a:defRPr sz="1200">
                <a:latin typeface="Times New Roman" pitchFamily="18" charset="0"/>
                <a:cs typeface="+mn-cs"/>
              </a:defRPr>
            </a:lvl1pPr>
          </a:lstStyle>
          <a:p>
            <a:pPr>
              <a:defRPr/>
            </a:pPr>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eaLnBrk="1" hangingPunct="1">
              <a:defRPr sz="1200">
                <a:latin typeface="Times New Roman" pitchFamily="18" charset="0"/>
                <a:cs typeface="+mn-cs"/>
              </a:defRPr>
            </a:lvl1pPr>
          </a:lstStyle>
          <a:p>
            <a:pPr>
              <a:defRPr/>
            </a:pPr>
            <a:fld id="{D9326286-FB7B-4577-805C-C903BBC41E36}" type="datetimeFigureOut">
              <a:rPr lang="en-US"/>
              <a:pPr>
                <a:defRPr/>
              </a:pPr>
              <a:t>10/28/2019</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smtClean="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eaLnBrk="1" hangingPunct="1">
              <a:defRPr sz="1200">
                <a:latin typeface="Times New Roman" pitchFamily="18" charset="0"/>
                <a:cs typeface="+mn-cs"/>
              </a:defRPr>
            </a:lvl1pPr>
          </a:lstStyle>
          <a:p>
            <a:pPr>
              <a:defRPr/>
            </a:pPr>
            <a:endParaRPr lang="en-US"/>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221" tIns="45610" rIns="91221" bIns="45610" numCol="1" anchor="b" anchorCtr="0" compatLnSpc="1">
            <a:prstTxWarp prst="textNoShape">
              <a:avLst/>
            </a:prstTxWarp>
          </a:bodyPr>
          <a:lstStyle>
            <a:lvl1pPr algn="r" eaLnBrk="1" hangingPunct="1">
              <a:defRPr sz="1200">
                <a:latin typeface="Times New Roman" pitchFamily="18" charset="0"/>
              </a:defRPr>
            </a:lvl1pPr>
          </a:lstStyle>
          <a:p>
            <a:fld id="{A5A62C6B-CC89-4827-94E3-A6ABFBF2EB5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124" name="Slide Number Placeholder 3"/>
          <p:cNvSpPr>
            <a:spLocks noGrp="1"/>
          </p:cNvSpPr>
          <p:nvPr>
            <p:ph type="sldNum" sz="quarter" idx="5"/>
          </p:nvPr>
        </p:nvSpPr>
        <p:spPr bwMode="auto">
          <a:noFill/>
          <a:ln>
            <a:miter lim="800000"/>
            <a:headEnd/>
            <a:tailEnd/>
          </a:ln>
        </p:spPr>
        <p:txBody>
          <a:bodyPr/>
          <a:lstStyle/>
          <a:p>
            <a:fld id="{9A28B6F0-233D-4F94-A2F5-BD3B36BE61A2}" type="slidenum">
              <a:rPr lang="en-US" altLang="en-US"/>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355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0CCF1BF7-ECE2-40C4-A13E-9C6586BFFB61}" type="slidenum">
              <a:rPr lang="en-US" altLang="en-US" sz="1200">
                <a:latin typeface="Times New Roman" pitchFamily="18" charset="0"/>
              </a:rPr>
              <a:pPr algn="r" eaLnBrk="1" hangingPunct="1"/>
              <a:t>10</a:t>
            </a:fld>
            <a:endParaRPr lang="en-US" altLang="en-US" sz="120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560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6BEFB42E-08E3-40FC-B4F0-D21AA148F425}" type="slidenum">
              <a:rPr lang="en-US" altLang="en-US" sz="1200">
                <a:latin typeface="Times New Roman" pitchFamily="18" charset="0"/>
              </a:rPr>
              <a:pPr algn="r" eaLnBrk="1" hangingPunct="1"/>
              <a:t>11</a:t>
            </a:fld>
            <a:endParaRPr lang="en-US" altLang="en-US" sz="120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65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5D19DE93-F7BF-45E7-8196-0CD491D12BA5}" type="slidenum">
              <a:rPr lang="en-US" altLang="en-US" sz="1200">
                <a:latin typeface="Times New Roman" pitchFamily="18" charset="0"/>
              </a:rPr>
              <a:pPr algn="r" eaLnBrk="1" hangingPunct="1"/>
              <a:t>12</a:t>
            </a:fld>
            <a:endParaRPr lang="en-US" altLang="en-US" sz="120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9700"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B043D7D3-5D1F-4DD0-BD34-C241F08E1840}" type="slidenum">
              <a:rPr lang="en-US" altLang="en-US" sz="1200">
                <a:latin typeface="Times New Roman" pitchFamily="18" charset="0"/>
              </a:rPr>
              <a:pPr algn="r" eaLnBrk="1" hangingPunct="1"/>
              <a:t>13</a:t>
            </a:fld>
            <a:endParaRPr lang="en-US" altLang="en-US" sz="120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172" name="Slide Number Placeholder 3"/>
          <p:cNvSpPr>
            <a:spLocks noGrp="1"/>
          </p:cNvSpPr>
          <p:nvPr>
            <p:ph type="sldNum" sz="quarter" idx="5"/>
          </p:nvPr>
        </p:nvSpPr>
        <p:spPr bwMode="auto">
          <a:noFill/>
          <a:ln>
            <a:miter lim="800000"/>
            <a:headEnd/>
            <a:tailEnd/>
          </a:ln>
        </p:spPr>
        <p:txBody>
          <a:bodyPr/>
          <a:lstStyle/>
          <a:p>
            <a:fld id="{892DD6D4-5C54-4837-8B75-296F3CF497F5}"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220" name="Slide Number Placeholder 3"/>
          <p:cNvSpPr>
            <a:spLocks noGrp="1"/>
          </p:cNvSpPr>
          <p:nvPr>
            <p:ph type="sldNum" sz="quarter" idx="5"/>
          </p:nvPr>
        </p:nvSpPr>
        <p:spPr bwMode="auto">
          <a:noFill/>
          <a:ln>
            <a:miter lim="800000"/>
            <a:headEnd/>
            <a:tailEnd/>
          </a:ln>
        </p:spPr>
        <p:txBody>
          <a:bodyPr/>
          <a:lstStyle/>
          <a:p>
            <a:fld id="{04521118-E102-4624-A57D-427605BA9749}"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268" name="Slide Number Placeholder 3"/>
          <p:cNvSpPr>
            <a:spLocks noGrp="1"/>
          </p:cNvSpPr>
          <p:nvPr>
            <p:ph type="sldNum" sz="quarter" idx="5"/>
          </p:nvPr>
        </p:nvSpPr>
        <p:spPr bwMode="auto">
          <a:noFill/>
          <a:ln>
            <a:miter lim="800000"/>
            <a:headEnd/>
            <a:tailEnd/>
          </a:ln>
        </p:spPr>
        <p:txBody>
          <a:bodyPr/>
          <a:lstStyle/>
          <a:p>
            <a:fld id="{31725DDF-5BFC-4754-AAD8-65C7D10CA682}" type="slidenum">
              <a:rPr lang="en-US" altLang="en-US"/>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31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FE3E0649-1754-4AA0-BE1D-AC385FCB603F}" type="slidenum">
              <a:rPr lang="en-US" altLang="en-US" sz="1200">
                <a:latin typeface="Times New Roman" pitchFamily="18" charset="0"/>
              </a:rPr>
              <a:pPr algn="r" eaLnBrk="1" hangingPunct="1"/>
              <a:t>5</a:t>
            </a:fld>
            <a:endParaRPr lang="en-US" altLang="en-US" sz="120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36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ACE92D36-73C3-4F07-A38F-C3439005535B}" type="slidenum">
              <a:rPr lang="en-US" altLang="en-US" sz="1200">
                <a:latin typeface="Times New Roman" pitchFamily="18" charset="0"/>
              </a:rPr>
              <a:pPr algn="r" eaLnBrk="1" hangingPunct="1"/>
              <a:t>6</a:t>
            </a:fld>
            <a:endParaRPr lang="en-US" altLang="en-US" sz="120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741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3FE8A4AE-9F53-4CF2-9CAD-FE2A197B4F96}" type="slidenum">
              <a:rPr lang="en-US" altLang="en-US" sz="1200">
                <a:latin typeface="Times New Roman" pitchFamily="18" charset="0"/>
              </a:rPr>
              <a:pPr algn="r" eaLnBrk="1" hangingPunct="1"/>
              <a:t>7</a:t>
            </a:fld>
            <a:endParaRPr lang="en-US" altLang="en-US" sz="120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noFill/>
          <a:ln>
            <a:solidFill>
              <a:srgbClr val="000000"/>
            </a:solidFill>
            <a:miter lim="800000"/>
            <a:headEnd/>
            <a:tailEnd/>
          </a:ln>
        </p:spPr>
      </p:sp>
      <p:sp>
        <p:nvSpPr>
          <p:cNvPr id="19459" name="Rectangle 3"/>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1508" name="Slide Number Placeholder 3"/>
          <p:cNvSpPr>
            <a:spLocks noGrp="1"/>
          </p:cNvSpPr>
          <p:nvPr>
            <p:ph type="sldNum" sz="quarter" idx="5"/>
          </p:nvPr>
        </p:nvSpPr>
        <p:spPr bwMode="auto">
          <a:noFill/>
          <a:ln>
            <a:miter lim="800000"/>
            <a:headEnd/>
            <a:tailEnd/>
          </a:ln>
        </p:spPr>
        <p:txBody>
          <a:bodyPr/>
          <a:lstStyle/>
          <a:p>
            <a:fld id="{6E95ED0B-A552-4FF3-A31A-7588A37EEB56}" type="slidenum">
              <a:rPr lang="en-US" altLang="en-US"/>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324B2E-F57C-4C28-B308-E898251D78A5}"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D87515C-DA56-4B4C-8D8B-82D1E9382348}"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896EC01-FA3D-4BD8-A729-665B514E2A76}"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793B674-BC2A-4DC6-8299-36002BEDBF09}"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DBDD673-29AA-4EC8-A429-58B867990500}"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8A6C4A0-4478-4771-BC5B-0B662CCECF7E}"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9710F4C-FF5B-4539-A710-EA126BCD03C3}"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EE76DD0-B745-4627-9800-8CC916F21204}"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58CD1E2-9C26-4774-A472-E0E23B43C3AA}"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F4DA2E8-26AF-4F71-9657-1AB8F2BB34A4}"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5B7EEC7-C0CE-4F08-A21C-0DC5C73010F8}"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mn-cs"/>
              </a:defRPr>
            </a:lvl1pPr>
          </a:lstStyle>
          <a:p>
            <a:pPr>
              <a:defRPr/>
            </a:pPr>
            <a:endParaRPr lang="en-US"/>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11B4D454-DC2F-4ADE-A248-2A4BE5EF3D0A}" type="slidenum">
              <a:rPr lang="en-US" altLang="en-US"/>
              <a:pPr/>
              <a:t>‹#›</a:t>
            </a:fld>
            <a:endParaRPr lang="en-US" altLang="en-US"/>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1421" name="CorelPhotoPaint.Image.10" r:id="rId14" imgW="1625397" imgH="1625397" progId="">
                  <p:embed/>
                </p:oleObj>
              </mc:Choice>
              <mc:Fallback>
                <p:oleObj name="CorelPhotoPaint.Image.10" r:id="rId14" imgW="1625397" imgH="1625397" progId="">
                  <p:embed/>
                  <p:pic>
                    <p:nvPicPr>
                      <p:cNvPr id="0" name="Picture 3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7.gif"/></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dirty="0" smtClean="0">
                <a:solidFill>
                  <a:srgbClr val="FFFF00"/>
                </a:solidFill>
                <a:latin typeface="Arial" charset="0"/>
              </a:rPr>
              <a:t>The African Monsoon Recent Evolution and Current Status</a:t>
            </a:r>
            <a:br>
              <a:rPr lang="en-US" altLang="en-US" b="1" dirty="0" smtClean="0">
                <a:solidFill>
                  <a:srgbClr val="FFFF00"/>
                </a:solidFill>
                <a:latin typeface="Arial" charset="0"/>
              </a:rPr>
            </a:br>
            <a:r>
              <a:rPr lang="en-US" altLang="en-US" b="1" dirty="0" smtClean="0">
                <a:solidFill>
                  <a:srgbClr val="FFFF00"/>
                </a:solidFill>
                <a:latin typeface="Arial" charset="0"/>
              </a:rPr>
              <a:t/>
            </a:r>
            <a:br>
              <a:rPr lang="en-US" altLang="en-US" b="1" dirty="0" smtClean="0">
                <a:solidFill>
                  <a:srgbClr val="FFFF00"/>
                </a:solidFill>
                <a:latin typeface="Arial" charset="0"/>
              </a:rPr>
            </a:br>
            <a:r>
              <a:rPr lang="en-US" altLang="en-US" b="1" dirty="0" smtClean="0">
                <a:solidFill>
                  <a:srgbClr val="FFFF00"/>
                </a:solidFill>
                <a:latin typeface="Arial" charset="0"/>
              </a:rPr>
              <a:t>Include Week-1 and Week-2 Outlooks </a:t>
            </a:r>
          </a:p>
        </p:txBody>
      </p:sp>
      <p:sp>
        <p:nvSpPr>
          <p:cNvPr id="4099" name="Text Box 3"/>
          <p:cNvSpPr txBox="1">
            <a:spLocks noChangeArrowheads="1"/>
          </p:cNvSpPr>
          <p:nvPr/>
        </p:nvSpPr>
        <p:spPr bwMode="auto">
          <a:xfrm>
            <a:off x="1676400" y="4318000"/>
            <a:ext cx="6096000" cy="1244600"/>
          </a:xfrm>
          <a:prstGeom prst="rect">
            <a:avLst/>
          </a:prstGeom>
          <a:noFill/>
          <a:ln w="9525">
            <a:noFill/>
            <a:miter lim="800000"/>
            <a:headEnd/>
            <a:tailEnd/>
          </a:ln>
        </p:spPr>
        <p:txBody>
          <a:bodyPr>
            <a:spAutoFit/>
          </a:bodyPr>
          <a:lstStyle/>
          <a:p>
            <a:pPr algn="ctr" eaLnBrk="1" hangingPunct="1">
              <a:lnSpc>
                <a:spcPct val="90000"/>
              </a:lnSpc>
            </a:pPr>
            <a:r>
              <a:rPr lang="en-US" altLang="en-US" sz="2800" b="1" dirty="0">
                <a:solidFill>
                  <a:schemeClr val="bg1"/>
                </a:solidFill>
              </a:rPr>
              <a:t>Update prepared by</a:t>
            </a:r>
          </a:p>
          <a:p>
            <a:pPr algn="ctr" eaLnBrk="1" hangingPunct="1">
              <a:lnSpc>
                <a:spcPct val="90000"/>
              </a:lnSpc>
            </a:pPr>
            <a:r>
              <a:rPr lang="en-US" altLang="en-US" sz="2800" b="1" dirty="0">
                <a:solidFill>
                  <a:schemeClr val="bg1"/>
                </a:solidFill>
              </a:rPr>
              <a:t>Climate Prediction Center / NCEP</a:t>
            </a:r>
          </a:p>
          <a:p>
            <a:pPr algn="ctr" eaLnBrk="1" hangingPunct="1">
              <a:lnSpc>
                <a:spcPct val="90000"/>
              </a:lnSpc>
            </a:pPr>
            <a:r>
              <a:rPr lang="en-US" altLang="en-US" sz="2800" b="1" dirty="0" smtClean="0">
                <a:solidFill>
                  <a:schemeClr val="bg1"/>
                </a:solidFill>
              </a:rPr>
              <a:t>28 </a:t>
            </a:r>
            <a:r>
              <a:rPr lang="en-US" altLang="en-US" sz="2800" b="1" dirty="0" smtClean="0">
                <a:solidFill>
                  <a:schemeClr val="bg1"/>
                </a:solidFill>
              </a:rPr>
              <a:t>October 2019</a:t>
            </a:r>
            <a:endParaRPr lang="en-US" altLang="en-US" sz="2800" b="1" dirty="0">
              <a:solidFill>
                <a:schemeClr val="bg1"/>
              </a:solidFill>
              <a:latin typeface="Times New Roman" pitchFamily="18" charset="0"/>
            </a:endParaRPr>
          </a:p>
        </p:txBody>
      </p:sp>
      <p:sp>
        <p:nvSpPr>
          <p:cNvPr id="4100" name="Text Box 6"/>
          <p:cNvSpPr txBox="1">
            <a:spLocks noChangeArrowheads="1"/>
          </p:cNvSpPr>
          <p:nvPr/>
        </p:nvSpPr>
        <p:spPr bwMode="auto">
          <a:xfrm>
            <a:off x="-33338" y="5664200"/>
            <a:ext cx="9018588" cy="523875"/>
          </a:xfrm>
          <a:prstGeom prst="rect">
            <a:avLst/>
          </a:prstGeom>
          <a:noFill/>
          <a:ln w="9525">
            <a:noFill/>
            <a:miter lim="800000"/>
            <a:headEnd/>
            <a:tailEnd/>
          </a:ln>
        </p:spPr>
        <p:txBody>
          <a:bodyPr wrap="none">
            <a:spAutoFit/>
          </a:bodyPr>
          <a:lstStyle/>
          <a:p>
            <a:pPr eaLnBrk="1" hangingPunct="1"/>
            <a:r>
              <a:rPr lang="en-US" altLang="en-US" sz="1400" b="1">
                <a:solidFill>
                  <a:schemeClr val="bg1"/>
                </a:solidFill>
              </a:rPr>
              <a:t>For more information, visit:</a:t>
            </a:r>
          </a:p>
          <a:p>
            <a:pPr eaLnBrk="1" hangingPunct="1"/>
            <a:r>
              <a:rPr lang="en-US" altLang="en-US" sz="1400" b="1">
                <a:solidFill>
                  <a:schemeClr val="bg1"/>
                </a:solidFill>
                <a:hlinkClick r:id="rId3"/>
              </a:rPr>
              <a:t>http://www.cpc.ncep.noaa.gov/products/Global_Monsoons/African_Monsoons/precip_monitoring.shtml</a:t>
            </a:r>
            <a:r>
              <a:rPr lang="en-US" altLang="en-US" sz="1400" b="1">
                <a:solidFill>
                  <a:schemeClr val="bg1"/>
                </a:solidFill>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GEFS Prec Prob: wk2 prec &gt; 50m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1" y="1828800"/>
            <a:ext cx="4267199" cy="3200400"/>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GEFS Prec Prob: wk1 prec &gt; 50m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6" y="1828800"/>
            <a:ext cx="4267199" cy="32004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txBox="1">
            <a:spLocks noChangeArrowheads="1"/>
          </p:cNvSpPr>
          <p:nvPr/>
        </p:nvSpPr>
        <p:spPr bwMode="auto">
          <a:xfrm>
            <a:off x="685800" y="177800"/>
            <a:ext cx="7924800" cy="14986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NCEP GEFS Model Forecasts</a:t>
            </a:r>
            <a:r>
              <a:rPr lang="en-US" altLang="en-US" sz="1200" b="1" kern="0" dirty="0" smtClean="0">
                <a:solidFill>
                  <a:srgbClr val="FFFF00"/>
                </a:solidFill>
                <a:latin typeface="Arial" charset="0"/>
              </a:rPr>
              <a:t/>
            </a:r>
            <a:br>
              <a:rPr lang="en-US" altLang="en-US" sz="1200" b="1" kern="0" dirty="0" smtClean="0">
                <a:solidFill>
                  <a:srgbClr val="FFFF00"/>
                </a:solidFill>
                <a:latin typeface="Arial" charset="0"/>
              </a:rPr>
            </a:br>
            <a:r>
              <a:rPr lang="en-US" altLang="en-US" sz="2000" b="1" kern="0" dirty="0" smtClean="0">
                <a:solidFill>
                  <a:srgbClr val="FFFF00"/>
                </a:solidFill>
                <a:latin typeface="Arial" charset="0"/>
              </a:rPr>
              <a:t>Non-Bias Corrected Probability of </a:t>
            </a:r>
            <a:br>
              <a:rPr lang="en-US" altLang="en-US" sz="2000" b="1" kern="0" dirty="0" smtClean="0">
                <a:solidFill>
                  <a:srgbClr val="FFFF00"/>
                </a:solidFill>
                <a:latin typeface="Arial" charset="0"/>
              </a:rPr>
            </a:br>
            <a:r>
              <a:rPr lang="en-US" altLang="en-US" sz="2000" b="1" kern="0" dirty="0" smtClean="0">
                <a:solidFill>
                  <a:srgbClr val="FFFF00"/>
                </a:solidFill>
                <a:latin typeface="Arial" charset="0"/>
              </a:rPr>
              <a:t>precipitation exceedance </a:t>
            </a:r>
          </a:p>
        </p:txBody>
      </p:sp>
      <p:sp>
        <p:nvSpPr>
          <p:cNvPr id="22533" name="Text Box 3"/>
          <p:cNvSpPr txBox="1">
            <a:spLocks noChangeArrowheads="1"/>
          </p:cNvSpPr>
          <p:nvPr/>
        </p:nvSpPr>
        <p:spPr bwMode="auto">
          <a:xfrm>
            <a:off x="114300" y="5041374"/>
            <a:ext cx="8839200" cy="477054"/>
          </a:xfrm>
          <a:prstGeom prst="rect">
            <a:avLst/>
          </a:prstGeom>
          <a:noFill/>
          <a:ln w="9525">
            <a:noFill/>
            <a:miter lim="800000"/>
            <a:headEnd/>
            <a:tailEnd/>
          </a:ln>
        </p:spPr>
        <p:txBody>
          <a:bodyPr>
            <a:spAutoFit/>
          </a:bodyPr>
          <a:lstStyle/>
          <a:p>
            <a:pPr eaLnBrk="1" hangingPunct="1"/>
            <a:r>
              <a:rPr lang="en-US" altLang="en-US" sz="1250" b="1" dirty="0">
                <a:solidFill>
                  <a:schemeClr val="bg1"/>
                </a:solidFill>
              </a:rPr>
              <a:t>For week-1 (left panel</a:t>
            </a:r>
            <a:r>
              <a:rPr lang="en-US" altLang="en-US" sz="1250" b="1" dirty="0" smtClean="0">
                <a:solidFill>
                  <a:schemeClr val="bg1"/>
                </a:solidFill>
              </a:rPr>
              <a:t>) and week-2 (right panel), there </a:t>
            </a:r>
            <a:r>
              <a:rPr lang="en-US" altLang="en-US" sz="1250" b="1" dirty="0">
                <a:solidFill>
                  <a:schemeClr val="bg1"/>
                </a:solidFill>
              </a:rPr>
              <a:t>is an increased chance for weekly rainfall totals to exceed </a:t>
            </a:r>
            <a:r>
              <a:rPr lang="en-US" altLang="en-US" sz="1250" b="1" dirty="0" smtClean="0">
                <a:solidFill>
                  <a:schemeClr val="bg1"/>
                </a:solidFill>
              </a:rPr>
              <a:t>50mm along the Gulf of Guinea </a:t>
            </a:r>
            <a:r>
              <a:rPr lang="en-US" altLang="en-US" sz="1250" b="1" dirty="0" smtClean="0">
                <a:solidFill>
                  <a:schemeClr val="bg1"/>
                </a:solidFill>
              </a:rPr>
              <a:t>coast, </a:t>
            </a:r>
            <a:r>
              <a:rPr lang="en-US" altLang="en-US" sz="1250" b="1" dirty="0" smtClean="0">
                <a:solidFill>
                  <a:schemeClr val="bg1"/>
                </a:solidFill>
              </a:rPr>
              <a:t>and portions of Central </a:t>
            </a:r>
            <a:r>
              <a:rPr lang="en-US" altLang="en-US" sz="1250" b="1" dirty="0" smtClean="0">
                <a:solidFill>
                  <a:schemeClr val="bg1"/>
                </a:solidFill>
              </a:rPr>
              <a:t>and East Africa</a:t>
            </a:r>
            <a:r>
              <a:rPr lang="en-US" altLang="en-US" sz="1250" b="1" dirty="0" smtClean="0">
                <a:solidFill>
                  <a:schemeClr val="bg1"/>
                </a:solidFill>
              </a:rPr>
              <a:t>.</a:t>
            </a:r>
          </a:p>
        </p:txBody>
      </p:sp>
      <p:sp>
        <p:nvSpPr>
          <p:cNvPr id="22534" name="TextBox 2"/>
          <p:cNvSpPr txBox="1">
            <a:spLocks noChangeArrowheads="1"/>
          </p:cNvSpPr>
          <p:nvPr/>
        </p:nvSpPr>
        <p:spPr bwMode="auto">
          <a:xfrm>
            <a:off x="207652" y="1524000"/>
            <a:ext cx="4161331" cy="330860"/>
          </a:xfrm>
          <a:prstGeom prst="rect">
            <a:avLst/>
          </a:prstGeom>
          <a:noFill/>
          <a:ln w="9525">
            <a:noFill/>
            <a:miter lim="800000"/>
            <a:headEnd/>
            <a:tailEnd/>
          </a:ln>
        </p:spPr>
        <p:txBody>
          <a:bodyPr wrap="none">
            <a:spAutoFit/>
          </a:bodyPr>
          <a:lstStyle/>
          <a:p>
            <a:pPr algn="ctr" eaLnBrk="1" hangingPunct="1"/>
            <a:r>
              <a:rPr lang="en-US" altLang="en-US" sz="1550" b="1" dirty="0" smtClean="0">
                <a:solidFill>
                  <a:srgbClr val="FFFF00"/>
                </a:solidFill>
              </a:rPr>
              <a:t>Week-1: </a:t>
            </a:r>
            <a:r>
              <a:rPr lang="en-US" altLang="en-US" sz="1550" b="1" dirty="0">
                <a:solidFill>
                  <a:srgbClr val="FFFF00"/>
                </a:solidFill>
              </a:rPr>
              <a:t>Valid </a:t>
            </a:r>
            <a:r>
              <a:rPr lang="en-US" altLang="en-US" sz="1400" b="1" dirty="0">
                <a:solidFill>
                  <a:srgbClr val="FFFF00"/>
                </a:solidFill>
              </a:rPr>
              <a:t>29 October – </a:t>
            </a:r>
            <a:r>
              <a:rPr lang="en-US" altLang="en-US" sz="1400" b="1" dirty="0" smtClean="0">
                <a:solidFill>
                  <a:srgbClr val="FFFF00"/>
                </a:solidFill>
              </a:rPr>
              <a:t>4 </a:t>
            </a:r>
            <a:r>
              <a:rPr lang="en-US" altLang="en-US" sz="1400" b="1" dirty="0">
                <a:solidFill>
                  <a:srgbClr val="FFFF00"/>
                </a:solidFill>
              </a:rPr>
              <a:t>November, 2019</a:t>
            </a:r>
            <a:endParaRPr lang="en-US" altLang="en-US" sz="1400" dirty="0"/>
          </a:p>
        </p:txBody>
      </p:sp>
      <p:sp>
        <p:nvSpPr>
          <p:cNvPr id="22535" name="TextBox 10"/>
          <p:cNvSpPr txBox="1">
            <a:spLocks noChangeArrowheads="1"/>
          </p:cNvSpPr>
          <p:nvPr/>
        </p:nvSpPr>
        <p:spPr bwMode="auto">
          <a:xfrm>
            <a:off x="4740419" y="1524000"/>
            <a:ext cx="3798540" cy="338554"/>
          </a:xfrm>
          <a:prstGeom prst="rect">
            <a:avLst/>
          </a:prstGeom>
          <a:noFill/>
          <a:ln w="9525">
            <a:noFill/>
            <a:miter lim="800000"/>
            <a:headEnd/>
            <a:tailEnd/>
          </a:ln>
        </p:spPr>
        <p:txBody>
          <a:bodyPr wrap="none">
            <a:spAutoFit/>
          </a:bodyPr>
          <a:lstStyle/>
          <a:p>
            <a:pPr algn="ctr" eaLnBrk="1" hangingPunct="1"/>
            <a:r>
              <a:rPr lang="en-US" altLang="en-US" b="1" dirty="0">
                <a:solidFill>
                  <a:srgbClr val="FFFF00"/>
                </a:solidFill>
              </a:rPr>
              <a:t>Week-2: Valid </a:t>
            </a:r>
            <a:r>
              <a:rPr lang="en-US" altLang="en-US" b="1" dirty="0" smtClean="0">
                <a:solidFill>
                  <a:srgbClr val="FFFF00"/>
                </a:solidFill>
              </a:rPr>
              <a:t> </a:t>
            </a:r>
            <a:r>
              <a:rPr lang="en-US" altLang="en-US" b="1" dirty="0" smtClean="0">
                <a:solidFill>
                  <a:srgbClr val="FFFF00"/>
                </a:solidFill>
              </a:rPr>
              <a:t>5 – 11 </a:t>
            </a:r>
            <a:r>
              <a:rPr lang="en-US" altLang="en-US" b="1" dirty="0" smtClean="0">
                <a:solidFill>
                  <a:srgbClr val="FFFF00"/>
                </a:solidFill>
              </a:rPr>
              <a:t>November, </a:t>
            </a:r>
            <a:r>
              <a:rPr lang="en-US" altLang="en-US" b="1" dirty="0">
                <a:solidFill>
                  <a:srgbClr val="FFFF00"/>
                </a:solidFill>
              </a:rPr>
              <a:t>2019</a:t>
            </a:r>
            <a:endParaRPr lang="en-US"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28800"/>
            <a:ext cx="2981324" cy="3858184"/>
          </a:xfrm>
          <a:prstGeom prst="rect">
            <a:avLst/>
          </a:prstGeom>
          <a:noFill/>
          <a:ln w="9525">
            <a:noFill/>
            <a:miter lim="800000"/>
            <a:headEnd/>
            <a:tailEnd/>
          </a:ln>
        </p:spPr>
      </p:pic>
      <p:sp>
        <p:nvSpPr>
          <p:cNvPr id="24579" name="Text Box 5"/>
          <p:cNvSpPr txBox="1">
            <a:spLocks noChangeArrowheads="1"/>
          </p:cNvSpPr>
          <p:nvPr/>
        </p:nvSpPr>
        <p:spPr bwMode="auto">
          <a:xfrm>
            <a:off x="6400800" y="24384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4580"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9" name="Rectangle 2"/>
          <p:cNvSpPr txBox="1">
            <a:spLocks noChangeArrowheads="1"/>
          </p:cNvSpPr>
          <p:nvPr/>
        </p:nvSpPr>
        <p:spPr bwMode="auto">
          <a:xfrm>
            <a:off x="762000" y="304800"/>
            <a:ext cx="7696200" cy="9144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Week-1 Precipitation Outlooks</a:t>
            </a:r>
            <a:br>
              <a:rPr lang="en-US" altLang="en-US" sz="2400" b="1" kern="0" dirty="0" smtClean="0">
                <a:solidFill>
                  <a:srgbClr val="FFFF00"/>
                </a:solidFill>
                <a:latin typeface="Arial" charset="0"/>
              </a:rPr>
            </a:br>
            <a:endParaRPr lang="en-US" altLang="en-US" sz="2400" b="1" kern="0" dirty="0" smtClean="0">
              <a:solidFill>
                <a:srgbClr val="FFFF00"/>
              </a:solidFill>
              <a:latin typeface="Arial" charset="0"/>
            </a:endParaRPr>
          </a:p>
        </p:txBody>
      </p:sp>
      <p:sp>
        <p:nvSpPr>
          <p:cNvPr id="24582" name="Text Box 7"/>
          <p:cNvSpPr txBox="1">
            <a:spLocks noChangeArrowheads="1"/>
          </p:cNvSpPr>
          <p:nvPr/>
        </p:nvSpPr>
        <p:spPr bwMode="auto">
          <a:xfrm>
            <a:off x="231775" y="1447800"/>
            <a:ext cx="3197225" cy="338554"/>
          </a:xfrm>
          <a:prstGeom prst="rect">
            <a:avLst/>
          </a:prstGeom>
          <a:noFill/>
          <a:ln w="50800" algn="ctr">
            <a:noFill/>
            <a:miter lim="800000"/>
            <a:headEnd/>
            <a:tailEnd/>
          </a:ln>
        </p:spPr>
        <p:txBody>
          <a:bodyPr>
            <a:spAutoFit/>
          </a:bodyPr>
          <a:lstStyle/>
          <a:p>
            <a:pPr marL="457200" indent="-457200" algn="ctr" eaLnBrk="1" hangingPunct="1"/>
            <a:r>
              <a:rPr lang="en-US" altLang="en-US" b="1" dirty="0">
                <a:solidFill>
                  <a:srgbClr val="FFFF00"/>
                </a:solidFill>
              </a:rPr>
              <a:t>29 October – </a:t>
            </a:r>
            <a:r>
              <a:rPr lang="en-US" altLang="en-US" b="1" dirty="0" smtClean="0">
                <a:solidFill>
                  <a:srgbClr val="FFFF00"/>
                </a:solidFill>
              </a:rPr>
              <a:t>4 </a:t>
            </a:r>
            <a:r>
              <a:rPr lang="en-US" altLang="en-US" b="1" dirty="0">
                <a:solidFill>
                  <a:srgbClr val="FFFF00"/>
                </a:solidFill>
              </a:rPr>
              <a:t>November, 2019</a:t>
            </a:r>
          </a:p>
        </p:txBody>
      </p:sp>
      <p:sp>
        <p:nvSpPr>
          <p:cNvPr id="11" name="Text Box 8"/>
          <p:cNvSpPr txBox="1">
            <a:spLocks noChangeArrowheads="1"/>
          </p:cNvSpPr>
          <p:nvPr/>
        </p:nvSpPr>
        <p:spPr bwMode="auto">
          <a:xfrm>
            <a:off x="3581400" y="1792575"/>
            <a:ext cx="5349875" cy="4739759"/>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AutoNum type="arabicPeriod"/>
              <a:defRPr/>
            </a:pPr>
            <a:r>
              <a:rPr lang="en-US" altLang="en-US" sz="1150" b="1" dirty="0" smtClean="0">
                <a:solidFill>
                  <a:srgbClr val="FFFF00"/>
                </a:solidFill>
                <a:latin typeface="Arial" charset="0"/>
              </a:rPr>
              <a:t>There </a:t>
            </a:r>
            <a:r>
              <a:rPr lang="en-US" altLang="en-US" sz="1150" b="1" dirty="0">
                <a:solidFill>
                  <a:srgbClr val="FFFF00"/>
                </a:solidFill>
                <a:latin typeface="Arial" charset="0"/>
              </a:rPr>
              <a:t>is an increased chance for above-average rainfall over Sierra Leone, southern Guinea-Conakry, Liberia, parts of Cote </a:t>
            </a:r>
            <a:r>
              <a:rPr lang="en-US" altLang="en-US" sz="1150" b="1" dirty="0" smtClean="0">
                <a:solidFill>
                  <a:srgbClr val="FFFF00"/>
                </a:solidFill>
                <a:latin typeface="Arial" charset="0"/>
              </a:rPr>
              <a:t>d’Ivoire, Ghana, Togo, Benin, Nigeria, Cameroon</a:t>
            </a:r>
            <a:r>
              <a:rPr lang="en-US" altLang="en-US" sz="1150" b="1" dirty="0">
                <a:solidFill>
                  <a:srgbClr val="FFFF00"/>
                </a:solidFill>
                <a:latin typeface="Arial" charset="0"/>
              </a:rPr>
              <a:t>, Equatorial Guinea, Gabon, and portions of Congo-Brazzaville</a:t>
            </a:r>
            <a:r>
              <a:rPr lang="en-US" altLang="en-US" sz="1150" b="1" dirty="0" smtClean="0">
                <a:solidFill>
                  <a:srgbClr val="FFFF00"/>
                </a:solidFill>
                <a:latin typeface="Arial" charset="0"/>
              </a:rPr>
              <a:t>: </a:t>
            </a:r>
            <a:r>
              <a:rPr lang="en-US" altLang="en-US" sz="1150" dirty="0" smtClean="0">
                <a:solidFill>
                  <a:schemeClr val="bg1"/>
                </a:solidFill>
                <a:latin typeface="Arial" charset="0"/>
              </a:rPr>
              <a:t>An area of anomalous </a:t>
            </a:r>
            <a:r>
              <a:rPr lang="en-US" altLang="en-US" sz="1150" dirty="0">
                <a:solidFill>
                  <a:schemeClr val="bg1"/>
                </a:solidFill>
                <a:latin typeface="Arial" charset="0"/>
              </a:rPr>
              <a:t>lower-level westerlies, with their associated </a:t>
            </a:r>
            <a:r>
              <a:rPr lang="en-US" altLang="en-US" sz="1150" dirty="0" smtClean="0">
                <a:solidFill>
                  <a:schemeClr val="bg1"/>
                </a:solidFill>
                <a:latin typeface="Arial" charset="0"/>
              </a:rPr>
              <a:t>lower-level convergence </a:t>
            </a:r>
            <a:r>
              <a:rPr lang="en-US" altLang="en-US" sz="1150" dirty="0">
                <a:solidFill>
                  <a:schemeClr val="bg1"/>
                </a:solidFill>
                <a:latin typeface="Arial" charset="0"/>
              </a:rPr>
              <a:t>and anomalous upper-level divergence </a:t>
            </a:r>
            <a:r>
              <a:rPr lang="en-US" altLang="en-US" sz="1150" dirty="0" smtClean="0">
                <a:solidFill>
                  <a:schemeClr val="bg1"/>
                </a:solidFill>
                <a:latin typeface="Arial" charset="0"/>
              </a:rPr>
              <a:t>is </a:t>
            </a:r>
            <a:r>
              <a:rPr lang="en-US" altLang="en-US" sz="1150" dirty="0">
                <a:solidFill>
                  <a:schemeClr val="bg1"/>
                </a:solidFill>
                <a:latin typeface="Arial" charset="0"/>
              </a:rPr>
              <a:t>expected to enhance rainfall in the region</a:t>
            </a:r>
            <a:r>
              <a:rPr lang="en-US" altLang="en-US" sz="1150" dirty="0" smtClean="0">
                <a:solidFill>
                  <a:schemeClr val="bg1"/>
                </a:solidFill>
                <a:latin typeface="Arial" charset="0"/>
              </a:rPr>
              <a:t>. </a:t>
            </a:r>
            <a:r>
              <a:rPr lang="en-US" altLang="en-US" sz="1150" b="1" dirty="0" smtClean="0">
                <a:solidFill>
                  <a:srgbClr val="FFFF00"/>
                </a:solidFill>
                <a:latin typeface="Arial" charset="0"/>
              </a:rPr>
              <a:t>Confidence</a:t>
            </a:r>
            <a:r>
              <a:rPr lang="en-US" altLang="en-US" sz="1150" b="1" dirty="0">
                <a:solidFill>
                  <a:srgbClr val="FFFF00"/>
                </a:solidFill>
                <a:latin typeface="Arial" charset="0"/>
              </a:rPr>
              <a:t>: </a:t>
            </a:r>
            <a:r>
              <a:rPr lang="en-US" altLang="en-US" sz="1150" b="1" dirty="0" smtClean="0">
                <a:solidFill>
                  <a:srgbClr val="FFFF00"/>
                </a:solidFill>
                <a:latin typeface="Arial" charset="0"/>
              </a:rPr>
              <a:t>Moderate</a:t>
            </a:r>
            <a:r>
              <a:rPr lang="en-US" altLang="en-US" sz="1150" dirty="0" smtClean="0">
                <a:solidFill>
                  <a:schemeClr val="bg1"/>
                </a:solidFill>
                <a:latin typeface="Arial" charset="0"/>
              </a:rPr>
              <a:t> </a:t>
            </a:r>
          </a:p>
          <a:p>
            <a:pPr>
              <a:spcBef>
                <a:spcPct val="0"/>
              </a:spcBef>
              <a:buFontTx/>
              <a:buAutoNum type="arabicPeriod"/>
              <a:defRPr/>
            </a:pPr>
            <a:endParaRPr lang="en-US" altLang="en-US" sz="1150" dirty="0" smtClean="0">
              <a:solidFill>
                <a:schemeClr val="bg1"/>
              </a:solidFill>
              <a:latin typeface="Arial" charset="0"/>
            </a:endParaRPr>
          </a:p>
          <a:p>
            <a:pPr>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over southern DRC and Zambia: </a:t>
            </a:r>
            <a:r>
              <a:rPr lang="en-US" altLang="en-US" sz="1100" dirty="0" smtClean="0">
                <a:solidFill>
                  <a:schemeClr val="bg1"/>
                </a:solidFill>
                <a:latin typeface="Arial" charset="0"/>
              </a:rPr>
              <a:t>An </a:t>
            </a:r>
            <a:r>
              <a:rPr lang="en-US" altLang="en-US" sz="1100" dirty="0">
                <a:solidFill>
                  <a:schemeClr val="bg1"/>
                </a:solidFill>
                <a:latin typeface="Arial" charset="0"/>
              </a:rPr>
              <a:t>area of anomalous </a:t>
            </a:r>
            <a:r>
              <a:rPr lang="en-US" altLang="en-US" sz="1100" dirty="0">
                <a:solidFill>
                  <a:schemeClr val="bg1"/>
                </a:solidFill>
                <a:latin typeface="Arial" charset="0"/>
              </a:rPr>
              <a:t>lower-level divergence and anomalous upper-level convergence is expected to suppress rainfall in the region</a:t>
            </a:r>
            <a:r>
              <a:rPr lang="en-US" altLang="en-US" sz="1100" dirty="0" smtClean="0">
                <a:solidFill>
                  <a:schemeClr val="bg1"/>
                </a:solidFill>
                <a:latin typeface="Arial" charset="0"/>
              </a:rPr>
              <a:t>. </a:t>
            </a:r>
            <a:r>
              <a:rPr lang="en-US" altLang="en-US" sz="1100" b="1" dirty="0" smtClean="0">
                <a:solidFill>
                  <a:srgbClr val="FFFF00"/>
                </a:solidFill>
                <a:latin typeface="Arial" charset="0"/>
              </a:rPr>
              <a:t>Confidence: Moderate</a:t>
            </a:r>
            <a:r>
              <a:rPr lang="en-US" altLang="en-US" sz="1100" dirty="0" smtClean="0">
                <a:solidFill>
                  <a:schemeClr val="bg1"/>
                </a:solidFill>
                <a:latin typeface="Arial" charset="0"/>
              </a:rPr>
              <a:t> </a:t>
            </a:r>
          </a:p>
          <a:p>
            <a:pPr>
              <a:spcBef>
                <a:spcPct val="0"/>
              </a:spcBef>
              <a:buFontTx/>
              <a:buAutoNum type="arabicPeriod"/>
              <a:defRPr/>
            </a:pPr>
            <a:endParaRPr lang="en-US" altLang="en-US" sz="1150" dirty="0">
              <a:solidFill>
                <a:schemeClr val="bg1"/>
              </a:solidFill>
              <a:latin typeface="Arial" charset="0"/>
            </a:endParaRPr>
          </a:p>
          <a:p>
            <a:pPr>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over parts of Botswana and South Africa: </a:t>
            </a:r>
            <a:r>
              <a:rPr lang="en-US" altLang="en-US" sz="1100" dirty="0">
                <a:solidFill>
                  <a:schemeClr val="bg1"/>
                </a:solidFill>
                <a:latin typeface="Arial" charset="0"/>
              </a:rPr>
              <a:t>An </a:t>
            </a:r>
            <a:r>
              <a:rPr lang="en-US" altLang="en-US" sz="1100" dirty="0" smtClean="0">
                <a:solidFill>
                  <a:schemeClr val="bg1"/>
                </a:solidFill>
                <a:latin typeface="Arial" charset="0"/>
              </a:rPr>
              <a:t>area </a:t>
            </a:r>
            <a:r>
              <a:rPr lang="en-US" altLang="en-US" sz="1100" dirty="0">
                <a:solidFill>
                  <a:schemeClr val="bg1"/>
                </a:solidFill>
                <a:latin typeface="Arial" charset="0"/>
              </a:rPr>
              <a:t>of anomalous lower-level convergence and anomalous upper-level divergence is expected to enhance rainfall in the region</a:t>
            </a:r>
            <a:r>
              <a:rPr lang="en-US" altLang="en-US" sz="1100" dirty="0" smtClean="0">
                <a:solidFill>
                  <a:schemeClr val="bg1"/>
                </a:solidFill>
                <a:latin typeface="Arial" charset="0"/>
              </a:rPr>
              <a:t>. </a:t>
            </a:r>
            <a:r>
              <a:rPr lang="en-US" altLang="en-US" sz="1100" b="1" dirty="0">
                <a:solidFill>
                  <a:srgbClr val="FFFF00"/>
                </a:solidFill>
                <a:latin typeface="Arial" charset="0"/>
              </a:rPr>
              <a:t>Confidence: Moderate</a:t>
            </a:r>
            <a:r>
              <a:rPr lang="en-US" altLang="en-US" sz="1100" dirty="0">
                <a:solidFill>
                  <a:schemeClr val="bg1"/>
                </a:solidFill>
                <a:latin typeface="Arial" charset="0"/>
              </a:rPr>
              <a:t> </a:t>
            </a:r>
            <a:endParaRPr lang="en-US" altLang="en-US" sz="1100" dirty="0" smtClean="0">
              <a:solidFill>
                <a:schemeClr val="bg1"/>
              </a:solidFill>
              <a:latin typeface="Arial" charset="0"/>
            </a:endParaRPr>
          </a:p>
          <a:p>
            <a:pPr>
              <a:spcBef>
                <a:spcPct val="0"/>
              </a:spcBef>
              <a:buFontTx/>
              <a:buAutoNum type="arabicPeriod"/>
              <a:defRPr/>
            </a:pPr>
            <a:endParaRPr lang="en-US" altLang="en-US" sz="1100" dirty="0" smtClean="0">
              <a:solidFill>
                <a:schemeClr val="bg1"/>
              </a:solidFill>
              <a:latin typeface="Arial" charset="0"/>
            </a:endParaRPr>
          </a:p>
          <a:p>
            <a:pPr>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over northeastern DRC and parts of Uganda and Rwanda: </a:t>
            </a:r>
            <a:r>
              <a:rPr lang="en-US" altLang="en-US" sz="1100" dirty="0">
                <a:solidFill>
                  <a:schemeClr val="bg1"/>
                </a:solidFill>
                <a:latin typeface="Arial" charset="0"/>
              </a:rPr>
              <a:t>An area of anomalous lower-level convergence and upper-level divergence is expected to enhance rainfall in the region</a:t>
            </a:r>
            <a:r>
              <a:rPr lang="en-US" altLang="en-US" sz="1100" dirty="0" smtClean="0">
                <a:solidFill>
                  <a:schemeClr val="bg1"/>
                </a:solidFill>
                <a:latin typeface="Arial" charset="0"/>
              </a:rPr>
              <a:t>. </a:t>
            </a:r>
            <a:r>
              <a:rPr lang="en-US" altLang="en-US" sz="1100" b="1" dirty="0" smtClean="0">
                <a:solidFill>
                  <a:srgbClr val="FFFF00"/>
                </a:solidFill>
                <a:latin typeface="Arial" charset="0"/>
              </a:rPr>
              <a:t>Confidence</a:t>
            </a:r>
            <a:r>
              <a:rPr lang="en-US" altLang="en-US" sz="1100" b="1" dirty="0">
                <a:solidFill>
                  <a:srgbClr val="FFFF00"/>
                </a:solidFill>
                <a:latin typeface="Arial" charset="0"/>
              </a:rPr>
              <a:t>: Moderate</a:t>
            </a:r>
            <a:r>
              <a:rPr lang="en-US" altLang="en-US" sz="1100" dirty="0">
                <a:solidFill>
                  <a:schemeClr val="bg1"/>
                </a:solidFill>
                <a:latin typeface="Arial" charset="0"/>
              </a:rPr>
              <a:t> </a:t>
            </a:r>
          </a:p>
          <a:p>
            <a:pPr>
              <a:spcBef>
                <a:spcPct val="0"/>
              </a:spcBef>
              <a:buFontTx/>
              <a:buAutoNum type="arabicPeriod"/>
              <a:defRPr/>
            </a:pPr>
            <a:endParaRPr lang="en-US" altLang="en-US" sz="1150" dirty="0">
              <a:solidFill>
                <a:schemeClr val="bg1"/>
              </a:solidFill>
              <a:latin typeface="Arial" charset="0"/>
            </a:endParaRPr>
          </a:p>
          <a:p>
            <a:pPr>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over parts of Ethiopia, Kenya, and Somalia</a:t>
            </a:r>
            <a:r>
              <a:rPr lang="en-US" altLang="en-US" sz="1100" b="1" dirty="0" smtClean="0">
                <a:solidFill>
                  <a:srgbClr val="FFFF00"/>
                </a:solidFill>
                <a:latin typeface="Arial" charset="0"/>
              </a:rPr>
              <a:t>: </a:t>
            </a:r>
            <a:r>
              <a:rPr lang="en-US" altLang="en-US" sz="1100" dirty="0">
                <a:solidFill>
                  <a:schemeClr val="bg1"/>
                </a:solidFill>
                <a:latin typeface="Arial" charset="0"/>
              </a:rPr>
              <a:t>An area of anomalous lower-level convergence and anomalous upper-level divergence is expected to enhance rainfall in the region</a:t>
            </a:r>
            <a:r>
              <a:rPr lang="en-US" altLang="en-US" sz="1100" dirty="0" smtClean="0">
                <a:solidFill>
                  <a:schemeClr val="bg1"/>
                </a:solidFill>
                <a:latin typeface="Arial" charset="0"/>
              </a:rPr>
              <a:t>. </a:t>
            </a:r>
            <a:r>
              <a:rPr lang="en-US" altLang="en-US" sz="1100" b="1" dirty="0">
                <a:solidFill>
                  <a:srgbClr val="FFFF00"/>
                </a:solidFill>
                <a:latin typeface="Arial" charset="0"/>
              </a:rPr>
              <a:t>Confidence: Moderate</a:t>
            </a:r>
            <a:r>
              <a:rPr lang="en-US" altLang="en-US" sz="1100" dirty="0">
                <a:solidFill>
                  <a:schemeClr val="bg1"/>
                </a:solidFill>
                <a:latin typeface="Arial" charset="0"/>
              </a:rPr>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28800"/>
            <a:ext cx="2981324" cy="3858184"/>
          </a:xfrm>
          <a:prstGeom prst="rect">
            <a:avLst/>
          </a:prstGeom>
          <a:noFill/>
          <a:ln w="9525">
            <a:noFill/>
            <a:miter lim="800000"/>
            <a:headEnd/>
            <a:tailEnd/>
          </a:ln>
        </p:spPr>
      </p:pic>
      <p:sp>
        <p:nvSpPr>
          <p:cNvPr id="26627" name="Text Box 3"/>
          <p:cNvSpPr txBox="1">
            <a:spLocks noChangeArrowheads="1"/>
          </p:cNvSpPr>
          <p:nvPr/>
        </p:nvSpPr>
        <p:spPr bwMode="auto">
          <a:xfrm>
            <a:off x="6248400" y="23622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6628"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26629" name="Rectangle 2"/>
          <p:cNvSpPr txBox="1">
            <a:spLocks noChangeArrowheads="1"/>
          </p:cNvSpPr>
          <p:nvPr/>
        </p:nvSpPr>
        <p:spPr bwMode="auto">
          <a:xfrm>
            <a:off x="1263650" y="609600"/>
            <a:ext cx="7696200" cy="914400"/>
          </a:xfrm>
          <a:prstGeom prst="rect">
            <a:avLst/>
          </a:prstGeom>
          <a:noFill/>
          <a:ln w="9525">
            <a:noFill/>
            <a:miter lim="800000"/>
            <a:headEnd/>
            <a:tailEnd/>
          </a:ln>
        </p:spPr>
        <p:txBody>
          <a:bodyPr anchor="ctr"/>
          <a:lstStyle/>
          <a:p>
            <a:pPr algn="ctr" eaLnBrk="1" hangingPunct="1"/>
            <a:r>
              <a:rPr lang="en-US" altLang="en-US" sz="2400" b="1">
                <a:solidFill>
                  <a:srgbClr val="FFFF00"/>
                </a:solidFill>
              </a:rPr>
              <a:t>Week-2 Precipitation Outlooks</a:t>
            </a:r>
            <a:br>
              <a:rPr lang="en-US" altLang="en-US" sz="2400" b="1">
                <a:solidFill>
                  <a:srgbClr val="FFFF00"/>
                </a:solidFill>
              </a:rPr>
            </a:br>
            <a:endParaRPr lang="en-US" altLang="en-US" sz="2400" b="1">
              <a:solidFill>
                <a:srgbClr val="FFFF00"/>
              </a:solidFill>
            </a:endParaRPr>
          </a:p>
        </p:txBody>
      </p:sp>
      <p:sp>
        <p:nvSpPr>
          <p:cNvPr id="26630" name="Text Box 7"/>
          <p:cNvSpPr txBox="1">
            <a:spLocks noChangeArrowheads="1"/>
          </p:cNvSpPr>
          <p:nvPr/>
        </p:nvSpPr>
        <p:spPr bwMode="auto">
          <a:xfrm>
            <a:off x="307975" y="1447800"/>
            <a:ext cx="3197225" cy="338554"/>
          </a:xfrm>
          <a:prstGeom prst="rect">
            <a:avLst/>
          </a:prstGeom>
          <a:noFill/>
          <a:ln w="50800" algn="ctr">
            <a:noFill/>
            <a:miter lim="800000"/>
            <a:headEnd/>
            <a:tailEnd/>
          </a:ln>
        </p:spPr>
        <p:txBody>
          <a:bodyPr>
            <a:spAutoFit/>
          </a:bodyPr>
          <a:lstStyle/>
          <a:p>
            <a:pPr marL="457200" indent="-457200" algn="ctr" eaLnBrk="1" hangingPunct="1"/>
            <a:r>
              <a:rPr lang="en-US" altLang="en-US" b="1" dirty="0" smtClean="0">
                <a:solidFill>
                  <a:srgbClr val="FFFF00"/>
                </a:solidFill>
              </a:rPr>
              <a:t>5 – 11 </a:t>
            </a:r>
            <a:r>
              <a:rPr lang="en-US" altLang="en-US" b="1" dirty="0" smtClean="0">
                <a:solidFill>
                  <a:srgbClr val="FFFF00"/>
                </a:solidFill>
              </a:rPr>
              <a:t>November, </a:t>
            </a:r>
            <a:r>
              <a:rPr lang="en-US" altLang="en-US" b="1" dirty="0">
                <a:solidFill>
                  <a:srgbClr val="FFFF00"/>
                </a:solidFill>
              </a:rPr>
              <a:t>2019</a:t>
            </a:r>
            <a:endParaRPr lang="nl-NL" altLang="en-US" b="1" dirty="0">
              <a:solidFill>
                <a:srgbClr val="FFFF00"/>
              </a:solidFill>
            </a:endParaRPr>
          </a:p>
        </p:txBody>
      </p:sp>
      <p:sp>
        <p:nvSpPr>
          <p:cNvPr id="9" name="Text Box 8"/>
          <p:cNvSpPr txBox="1">
            <a:spLocks noChangeArrowheads="1"/>
          </p:cNvSpPr>
          <p:nvPr/>
        </p:nvSpPr>
        <p:spPr bwMode="auto">
          <a:xfrm>
            <a:off x="3581400" y="1828800"/>
            <a:ext cx="5349875" cy="3600986"/>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above-average rainfall over </a:t>
            </a:r>
            <a:r>
              <a:rPr lang="en-US" altLang="en-US" sz="1200" b="1" dirty="0" smtClean="0">
                <a:solidFill>
                  <a:srgbClr val="FFFF00"/>
                </a:solidFill>
                <a:latin typeface="Arial" charset="0"/>
              </a:rPr>
              <a:t>parts of southern </a:t>
            </a:r>
            <a:r>
              <a:rPr lang="en-US" altLang="en-US" sz="1200" b="1" dirty="0">
                <a:solidFill>
                  <a:srgbClr val="FFFF00"/>
                </a:solidFill>
                <a:latin typeface="Arial" charset="0"/>
              </a:rPr>
              <a:t>Cameroon, Equatorial Guinea, Gabon, southwestern Congo-Brazzaville, western DRC, and western Angola</a:t>
            </a:r>
            <a:r>
              <a:rPr lang="en-US" altLang="en-US" sz="1200" b="1" dirty="0" smtClean="0">
                <a:solidFill>
                  <a:srgbClr val="FFFF00"/>
                </a:solidFill>
                <a:latin typeface="Arial" charset="0"/>
              </a:rPr>
              <a:t>: </a:t>
            </a:r>
            <a:r>
              <a:rPr lang="en-US" altLang="en-US" sz="1200" dirty="0" smtClean="0">
                <a:solidFill>
                  <a:schemeClr val="bg1"/>
                </a:solidFill>
                <a:latin typeface="Arial" charset="0"/>
              </a:rPr>
              <a:t>An area of anomalous </a:t>
            </a:r>
            <a:r>
              <a:rPr lang="en-US" altLang="en-US" sz="1200" dirty="0">
                <a:solidFill>
                  <a:schemeClr val="bg1"/>
                </a:solidFill>
                <a:latin typeface="Arial" charset="0"/>
              </a:rPr>
              <a:t>lower-level westerlies, with </a:t>
            </a:r>
            <a:r>
              <a:rPr lang="en-US" altLang="en-US" sz="1200" dirty="0" smtClean="0">
                <a:solidFill>
                  <a:schemeClr val="bg1"/>
                </a:solidFill>
                <a:latin typeface="Arial" charset="0"/>
              </a:rPr>
              <a:t>their associated </a:t>
            </a:r>
            <a:r>
              <a:rPr lang="en-US" altLang="en-US" sz="1200" dirty="0">
                <a:solidFill>
                  <a:schemeClr val="bg1"/>
                </a:solidFill>
                <a:latin typeface="Arial" charset="0"/>
              </a:rPr>
              <a:t>convergence and anomalous upper-level divergence </a:t>
            </a:r>
            <a:r>
              <a:rPr lang="en-US" altLang="en-US" sz="1200" dirty="0" smtClean="0">
                <a:solidFill>
                  <a:schemeClr val="bg1"/>
                </a:solidFill>
                <a:latin typeface="Arial" charset="0"/>
              </a:rPr>
              <a:t>is </a:t>
            </a:r>
            <a:r>
              <a:rPr lang="en-US" altLang="en-US" sz="1200" dirty="0">
                <a:solidFill>
                  <a:schemeClr val="bg1"/>
                </a:solidFill>
                <a:latin typeface="Arial" charset="0"/>
              </a:rPr>
              <a:t>expected to enhance rainfall in the region. . </a:t>
            </a:r>
            <a:r>
              <a:rPr lang="en-US" altLang="en-US" sz="1200" b="1" dirty="0" smtClean="0">
                <a:solidFill>
                  <a:srgbClr val="FFFF00"/>
                </a:solidFill>
                <a:latin typeface="Arial" charset="0"/>
              </a:rPr>
              <a:t>Confidence</a:t>
            </a:r>
            <a:r>
              <a:rPr lang="en-US" altLang="en-US" sz="1200" b="1" dirty="0">
                <a:solidFill>
                  <a:srgbClr val="FFFF00"/>
                </a:solidFill>
                <a:latin typeface="Arial" charset="0"/>
              </a:rPr>
              <a:t>: </a:t>
            </a:r>
            <a:r>
              <a:rPr lang="en-US" altLang="en-US" sz="1200" b="1" dirty="0" smtClean="0">
                <a:solidFill>
                  <a:srgbClr val="FFFF00"/>
                </a:solidFill>
                <a:latin typeface="Arial" charset="0"/>
              </a:rPr>
              <a:t>Moderate</a:t>
            </a:r>
            <a:r>
              <a:rPr lang="en-US" altLang="en-US" sz="1200" dirty="0" smtClean="0">
                <a:solidFill>
                  <a:schemeClr val="bg1"/>
                </a:solidFill>
                <a:latin typeface="Arial" charset="0"/>
              </a:rPr>
              <a:t> </a:t>
            </a:r>
            <a:endParaRPr lang="en-US" altLang="en-US" sz="1200" b="1" dirty="0">
              <a:solidFill>
                <a:srgbClr val="FFFF00"/>
              </a:solidFill>
              <a:latin typeface="Arial" charset="0"/>
            </a:endParaRPr>
          </a:p>
          <a:p>
            <a:pPr>
              <a:spcBef>
                <a:spcPct val="0"/>
              </a:spcBef>
              <a:buFontTx/>
              <a:buAutoNum type="arabicPeriod"/>
              <a:defRPr/>
            </a:pPr>
            <a:endParaRPr lang="en-US" altLang="en-US" sz="1200" b="1" dirty="0" smtClean="0">
              <a:solidFill>
                <a:srgbClr val="FFFF00"/>
              </a:solidFill>
              <a:latin typeface="Arial" charset="0"/>
            </a:endParaRPr>
          </a:p>
          <a:p>
            <a:pPr>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below-average rainfall over parts of eastern Angola, southern DRC, and much of Zambia</a:t>
            </a:r>
            <a:r>
              <a:rPr lang="en-US" altLang="en-US" sz="1200" b="1" dirty="0" smtClean="0">
                <a:solidFill>
                  <a:srgbClr val="FFFF00"/>
                </a:solidFill>
                <a:latin typeface="Arial" charset="0"/>
              </a:rPr>
              <a:t>: </a:t>
            </a:r>
            <a:r>
              <a:rPr lang="en-US" altLang="en-US" sz="1200" dirty="0">
                <a:solidFill>
                  <a:schemeClr val="bg1"/>
                </a:solidFill>
                <a:latin typeface="Arial" charset="0"/>
              </a:rPr>
              <a:t>An area of anomalous lower-level divergence and anomalous upper-level convergence is expected to suppress  </a:t>
            </a:r>
            <a:r>
              <a:rPr lang="en-US" altLang="en-US" sz="1200" dirty="0">
                <a:solidFill>
                  <a:schemeClr val="bg1"/>
                </a:solidFill>
                <a:latin typeface="Arial" charset="0"/>
              </a:rPr>
              <a:t>rainfall in the region</a:t>
            </a:r>
            <a:r>
              <a:rPr lang="en-US" altLang="en-US" sz="1200" dirty="0" smtClean="0">
                <a:solidFill>
                  <a:schemeClr val="bg1"/>
                </a:solidFill>
                <a:latin typeface="Arial" charset="0"/>
              </a:rPr>
              <a:t>. </a:t>
            </a:r>
            <a:r>
              <a:rPr lang="en-US" altLang="en-US" sz="1200" b="1" dirty="0" smtClean="0">
                <a:solidFill>
                  <a:srgbClr val="FFFF00"/>
                </a:solidFill>
                <a:latin typeface="Arial" charset="0"/>
              </a:rPr>
              <a:t>Confidence</a:t>
            </a:r>
            <a:r>
              <a:rPr lang="en-US" altLang="en-US" sz="1200" b="1" dirty="0">
                <a:solidFill>
                  <a:srgbClr val="FFFF00"/>
                </a:solidFill>
                <a:latin typeface="Arial" charset="0"/>
              </a:rPr>
              <a:t>: </a:t>
            </a:r>
            <a:r>
              <a:rPr lang="en-US" altLang="en-US" sz="1200" b="1" dirty="0" smtClean="0">
                <a:solidFill>
                  <a:srgbClr val="FFFF00"/>
                </a:solidFill>
                <a:latin typeface="Arial" charset="0"/>
              </a:rPr>
              <a:t>Moderate</a:t>
            </a:r>
          </a:p>
          <a:p>
            <a:pPr>
              <a:spcBef>
                <a:spcPct val="0"/>
              </a:spcBef>
              <a:buFontTx/>
              <a:buAutoNum type="arabicPeriod"/>
              <a:defRPr/>
            </a:pPr>
            <a:endParaRPr lang="en-US" altLang="en-US" sz="1200" b="1" dirty="0">
              <a:solidFill>
                <a:srgbClr val="FFFF00"/>
              </a:solidFill>
              <a:latin typeface="Arial" charset="0"/>
            </a:endParaRPr>
          </a:p>
          <a:p>
            <a:pPr>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a:t>
            </a:r>
            <a:r>
              <a:rPr lang="en-US" altLang="en-US" sz="1200" b="1">
                <a:solidFill>
                  <a:srgbClr val="FFFF00"/>
                </a:solidFill>
                <a:latin typeface="Arial" charset="0"/>
              </a:rPr>
              <a:t>for </a:t>
            </a:r>
            <a:r>
              <a:rPr lang="en-US" altLang="en-US" sz="1200" b="1" smtClean="0">
                <a:solidFill>
                  <a:srgbClr val="FFFF00"/>
                </a:solidFill>
                <a:latin typeface="Arial" charset="0"/>
              </a:rPr>
              <a:t>above-average </a:t>
            </a:r>
            <a:r>
              <a:rPr lang="en-US" altLang="en-US" sz="1200" b="1" dirty="0">
                <a:solidFill>
                  <a:srgbClr val="FFFF00"/>
                </a:solidFill>
                <a:latin typeface="Arial" charset="0"/>
              </a:rPr>
              <a:t>rainfall over parts of Ethiopia, Kenya, and Somalia: </a:t>
            </a:r>
            <a:r>
              <a:rPr lang="en-US" altLang="en-US" sz="1200" dirty="0" smtClean="0">
                <a:solidFill>
                  <a:schemeClr val="bg1"/>
                </a:solidFill>
                <a:latin typeface="Arial" charset="0"/>
              </a:rPr>
              <a:t>An </a:t>
            </a:r>
            <a:r>
              <a:rPr lang="en-US" altLang="en-US" sz="1200" dirty="0">
                <a:solidFill>
                  <a:schemeClr val="bg1"/>
                </a:solidFill>
                <a:latin typeface="Arial" charset="0"/>
              </a:rPr>
              <a:t>area of anomalous lower-level convergence and anomalous upper-level divergence is expected to enhance rainfall in the region. </a:t>
            </a:r>
            <a:r>
              <a:rPr lang="en-US" altLang="en-US" sz="1200" b="1" dirty="0">
                <a:solidFill>
                  <a:srgbClr val="FFFF00"/>
                </a:solidFill>
                <a:latin typeface="Arial" charset="0"/>
              </a:rPr>
              <a:t>Confidence: Moderate</a:t>
            </a:r>
          </a:p>
          <a:p>
            <a:pPr>
              <a:spcBef>
                <a:spcPct val="0"/>
              </a:spcBef>
              <a:buFontTx/>
              <a:buAutoNum type="arabicPeriod"/>
              <a:defRPr/>
            </a:pPr>
            <a:endParaRPr lang="en-US" altLang="en-US" sz="1200" b="1" dirty="0" smtClean="0">
              <a:solidFill>
                <a:srgbClr val="FFFF00"/>
              </a:solidFill>
              <a:latin typeface="Arial" charset="0"/>
            </a:endParaRPr>
          </a:p>
          <a:p>
            <a:pPr marL="0" indent="0">
              <a:spcBef>
                <a:spcPct val="0"/>
              </a:spcBef>
              <a:buNone/>
              <a:defRPr/>
            </a:pPr>
            <a:endParaRPr lang="en-US" altLang="en-US" sz="1200" b="1" dirty="0">
              <a:solidFill>
                <a:srgbClr val="FFFF00"/>
              </a:solidFill>
              <a:latin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1219200" y="76200"/>
            <a:ext cx="7239000" cy="685800"/>
          </a:xfrm>
        </p:spPr>
        <p:txBody>
          <a:bodyPr/>
          <a:lstStyle/>
          <a:p>
            <a:pPr eaLnBrk="1" hangingPunct="1"/>
            <a:r>
              <a:rPr lang="en-US" altLang="en-US" sz="3200" b="1" dirty="0" smtClean="0">
                <a:solidFill>
                  <a:srgbClr val="FFFF00"/>
                </a:solidFill>
                <a:latin typeface="Arial" charset="0"/>
              </a:rPr>
              <a:t>Summary</a:t>
            </a:r>
          </a:p>
        </p:txBody>
      </p:sp>
      <p:sp>
        <p:nvSpPr>
          <p:cNvPr id="28675" name="Text Box 8"/>
          <p:cNvSpPr txBox="1">
            <a:spLocks noChangeArrowheads="1"/>
          </p:cNvSpPr>
          <p:nvPr/>
        </p:nvSpPr>
        <p:spPr bwMode="auto">
          <a:xfrm>
            <a:off x="152400" y="1244600"/>
            <a:ext cx="8839200" cy="4856714"/>
          </a:xfrm>
          <a:prstGeom prst="rect">
            <a:avLst/>
          </a:prstGeom>
          <a:noFill/>
          <a:ln w="9525">
            <a:noFill/>
            <a:miter lim="800000"/>
            <a:headEnd/>
            <a:tailEnd/>
          </a:ln>
        </p:spPr>
        <p:txBody>
          <a:bodyPr>
            <a:spAutoFit/>
          </a:bodyPr>
          <a:lstStyle/>
          <a:p>
            <a:pPr marL="171450" indent="-171450" algn="just" eaLnBrk="1" hangingPunct="1">
              <a:lnSpc>
                <a:spcPct val="90000"/>
              </a:lnSpc>
              <a:spcBef>
                <a:spcPct val="50000"/>
              </a:spcBef>
              <a:buFontTx/>
              <a:buChar char="•"/>
            </a:pPr>
            <a:r>
              <a:rPr lang="en-US" altLang="en-US" sz="1200" b="1" dirty="0">
                <a:solidFill>
                  <a:schemeClr val="bg1"/>
                </a:solidFill>
              </a:rPr>
              <a:t>During the past 7 days, rainfall was above-average over local areas in southern Mauritania, Senegal, Mali and Guinea, Above-average rainfall was also observed across eastern Liberia, Cote d’Ivoire, western Burkina Faso, Ghana, Togo, Benin, Nigeria, Cameroon, southern Chad, CAR, parts of Congo and DRC, southern and eastern Sudan, parts of South Sudan, parts of western and southern Ethiopia, southern Uganda, Kenya, Tanzania, southern Somalia, and local areas in northern Madagascar. Weekly, rainfall surpluses exceeded 100mm over parts of Nigeria, Tanzania and Kenya</a:t>
            </a:r>
            <a:r>
              <a:rPr lang="en-US" altLang="en-US" sz="1200" b="1" dirty="0" smtClean="0">
                <a:solidFill>
                  <a:schemeClr val="bg1"/>
                </a:solidFill>
              </a:rPr>
              <a:t>. Southern </a:t>
            </a:r>
            <a:r>
              <a:rPr lang="en-US" altLang="en-US" sz="1200" b="1" dirty="0">
                <a:solidFill>
                  <a:schemeClr val="bg1"/>
                </a:solidFill>
              </a:rPr>
              <a:t>Cameroon, Equatorial Guinea, much of Gabon, local areas in Congo, many parts of DRC, Angola, portions of South Sudan and Ethiopia, western Zambia, and parts of South Africa and Madagascar.</a:t>
            </a:r>
          </a:p>
          <a:p>
            <a:pPr marL="171450" indent="-171450" algn="just" eaLnBrk="1" hangingPunct="1">
              <a:lnSpc>
                <a:spcPct val="90000"/>
              </a:lnSpc>
              <a:spcBef>
                <a:spcPct val="50000"/>
              </a:spcBef>
              <a:buFontTx/>
              <a:buChar char="•"/>
            </a:pPr>
            <a:r>
              <a:rPr lang="en-US" altLang="en-US" sz="1200" b="1" dirty="0">
                <a:solidFill>
                  <a:schemeClr val="bg1"/>
                </a:solidFill>
              </a:rPr>
              <a:t>During the past 30 days, rainfall was above-average over southern Mauritania, many parts of Senegal, Guinea-Bissau and Guinea, Sierra Leone, Liberia, southern Mali, Burkina Faso, Ghana, Cote d’Ivoire, Togo, Benin, much of Nigeria, portions of Cameroon, central and southern Chad, much of CAR and Congo, portions of Gabon, many parts of DRC, much of South Sudan, Sudan, Ethiopia, Eritrea, Uganda, Tanzania, Somalia, Kenya, portions of Angola, eastern Zambia, and local areas in Namibia and Mozambique, and portions of Madagascar</a:t>
            </a:r>
            <a:r>
              <a:rPr lang="en-US" altLang="en-US" sz="1200" b="1" dirty="0" smtClean="0">
                <a:solidFill>
                  <a:schemeClr val="bg1"/>
                </a:solidFill>
              </a:rPr>
              <a:t>. Local </a:t>
            </a:r>
            <a:r>
              <a:rPr lang="en-US" altLang="en-US" sz="1200" b="1" dirty="0">
                <a:solidFill>
                  <a:schemeClr val="bg1"/>
                </a:solidFill>
              </a:rPr>
              <a:t>areas in Guinea and Mali, parts of Cameroon, many parts of Gabon, portions of Angola and DRC, eastern Namibia, western Zambia, Botswana, Zimbabwe, southern Madagascar and many parts of South Africa had below-average rainfall.</a:t>
            </a:r>
          </a:p>
          <a:p>
            <a:pPr marL="171450" indent="-171450" algn="just" eaLnBrk="1" hangingPunct="1">
              <a:lnSpc>
                <a:spcPct val="90000"/>
              </a:lnSpc>
              <a:spcBef>
                <a:spcPct val="50000"/>
              </a:spcBef>
              <a:buFontTx/>
              <a:buChar char="•"/>
            </a:pPr>
            <a:r>
              <a:rPr lang="en-US" altLang="en-US" sz="1200" b="1" dirty="0">
                <a:solidFill>
                  <a:schemeClr val="bg1"/>
                </a:solidFill>
              </a:rPr>
              <a:t>During the past 90 days, rainfall was above-average over southern and eastern Mauritania, much of Senegal, Guinea-Bissau, Guinea, Sierra Leone, Liberia, Mali, Cote d’Ivoire, Burkina Faso, Ghana, Togo, Benin, Niger, many parts of Nigeria, Chad, portions of Cameroon, CAR, many parts of DRC, South Sudan, Uganda, Sudan, Eritrea, Ethiopia, Kenya, Somalia,  many parts of Tanzania, portions of Angola, eastern Zambia, and local areas in Mozambique and Madagascar</a:t>
            </a:r>
            <a:r>
              <a:rPr lang="en-US" altLang="en-US" sz="1200" b="1" dirty="0" smtClean="0">
                <a:solidFill>
                  <a:schemeClr val="bg1"/>
                </a:solidFill>
              </a:rPr>
              <a:t>. Western  </a:t>
            </a:r>
            <a:r>
              <a:rPr lang="en-US" altLang="en-US" sz="1200" b="1" dirty="0">
                <a:solidFill>
                  <a:schemeClr val="bg1"/>
                </a:solidFill>
              </a:rPr>
              <a:t>and central Mauritania, parts of Nigeria and Cameroon, Gabon, portions of central and eastern DRC, many parts of Angola, western Zambia, Zimbabwe, eastern Namibia, Botswana, southern Madagascar and many parts of South Africa had below-average rainfall.</a:t>
            </a:r>
          </a:p>
          <a:p>
            <a:pPr marL="171450" indent="-171450" algn="just" eaLnBrk="1" hangingPunct="1">
              <a:lnSpc>
                <a:spcPct val="90000"/>
              </a:lnSpc>
              <a:spcBef>
                <a:spcPct val="50000"/>
              </a:spcBef>
              <a:buFontTx/>
              <a:buChar char="•"/>
            </a:pPr>
            <a:r>
              <a:rPr lang="en-US" altLang="en-US" sz="1200" b="1" dirty="0">
                <a:solidFill>
                  <a:schemeClr val="bg1"/>
                </a:solidFill>
              </a:rPr>
              <a:t>Week-1 outlooks call for an increased chance for above-average rainfall over Sierra Leone, Liberia, southeastern Guinea, Cote d’Ivoire, southern Ghana, southern Togo, southern Benin, southern Nigeria, western and southern Cameroon, Equatorial Guinea, Gabon, southwestern Congo. Outlooks also call for above-average rainfall over northeastern DRC, western Uganda, western Rwanda, southern Ethiopia, northeastern Kenya, southern Somalia, and southern Botswana and northern South Africa. In contrast, there is an increased chance for below-average rainfall over southern DRC, and much of Zambia.</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0"/>
            <a:ext cx="6324600" cy="1143000"/>
          </a:xfrm>
        </p:spPr>
        <p:txBody>
          <a:bodyPr/>
          <a:lstStyle/>
          <a:p>
            <a:pPr eaLnBrk="1" hangingPunct="1"/>
            <a:r>
              <a:rPr lang="en-US" altLang="en-US" sz="4000" b="1" smtClean="0">
                <a:solidFill>
                  <a:srgbClr val="FFFF00"/>
                </a:solidFill>
                <a:latin typeface="Arial" charset="0"/>
              </a:rPr>
              <a:t>Outline</a:t>
            </a:r>
          </a:p>
        </p:txBody>
      </p:sp>
      <p:sp>
        <p:nvSpPr>
          <p:cNvPr id="6147" name="Text Box 3"/>
          <p:cNvSpPr txBox="1">
            <a:spLocks noChangeArrowheads="1"/>
          </p:cNvSpPr>
          <p:nvPr/>
        </p:nvSpPr>
        <p:spPr bwMode="auto">
          <a:xfrm>
            <a:off x="990600" y="2286000"/>
            <a:ext cx="7239000" cy="2830513"/>
          </a:xfrm>
          <a:prstGeom prst="rect">
            <a:avLst/>
          </a:prstGeom>
          <a:noFill/>
          <a:ln w="9525">
            <a:noFill/>
            <a:miter lim="800000"/>
            <a:headEnd/>
            <a:tailEnd/>
          </a:ln>
        </p:spPr>
        <p:txBody>
          <a:bodyPr>
            <a:spAutoFit/>
          </a:bodyPr>
          <a:lstStyle/>
          <a:p>
            <a:pPr eaLnBrk="1" hangingPunct="1">
              <a:lnSpc>
                <a:spcPct val="150000"/>
              </a:lnSpc>
              <a:buFontTx/>
              <a:buChar char="•"/>
            </a:pPr>
            <a:r>
              <a:rPr lang="en-US" altLang="en-US" sz="2400" b="1">
                <a:solidFill>
                  <a:schemeClr val="bg1"/>
                </a:solidFill>
              </a:rPr>
              <a:t>  Highlights</a:t>
            </a:r>
          </a:p>
          <a:p>
            <a:pPr eaLnBrk="1" hangingPunct="1">
              <a:lnSpc>
                <a:spcPct val="150000"/>
              </a:lnSpc>
              <a:buFontTx/>
              <a:buChar char="•"/>
            </a:pPr>
            <a:r>
              <a:rPr lang="en-US" altLang="en-US" sz="2400" b="1">
                <a:solidFill>
                  <a:schemeClr val="bg1"/>
                </a:solidFill>
              </a:rPr>
              <a:t>  Recent Evolution and Current Conditions</a:t>
            </a:r>
          </a:p>
          <a:p>
            <a:pPr eaLnBrk="1" hangingPunct="1">
              <a:lnSpc>
                <a:spcPct val="150000"/>
              </a:lnSpc>
              <a:buFontTx/>
              <a:buChar char="•"/>
            </a:pPr>
            <a:r>
              <a:rPr lang="en-US" altLang="en-US" sz="2400" b="1">
                <a:solidFill>
                  <a:schemeClr val="bg1"/>
                </a:solidFill>
              </a:rPr>
              <a:t>  NCEP GEFS Forecasts</a:t>
            </a:r>
          </a:p>
          <a:p>
            <a:pPr eaLnBrk="1" hangingPunct="1">
              <a:lnSpc>
                <a:spcPct val="150000"/>
              </a:lnSpc>
              <a:buFontTx/>
              <a:buChar char="•"/>
            </a:pPr>
            <a:r>
              <a:rPr lang="en-US" altLang="en-US" sz="2400" b="1">
                <a:solidFill>
                  <a:schemeClr val="bg1"/>
                </a:solidFill>
              </a:rPr>
              <a:t>  Summary</a:t>
            </a:r>
          </a:p>
          <a:p>
            <a:pPr eaLnBrk="1" hangingPunct="1">
              <a:lnSpc>
                <a:spcPct val="150000"/>
              </a:lnSpc>
            </a:pP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533400"/>
            <a:ext cx="7239000" cy="1143000"/>
          </a:xfrm>
        </p:spPr>
        <p:txBody>
          <a:bodyPr/>
          <a:lstStyle/>
          <a:p>
            <a:pPr eaLnBrk="1" hangingPunct="1"/>
            <a:r>
              <a:rPr lang="en-US" altLang="en-US" sz="4000" b="1" dirty="0" smtClean="0">
                <a:solidFill>
                  <a:srgbClr val="FFFF00"/>
                </a:solidFill>
                <a:latin typeface="Arial" charset="0"/>
              </a:rPr>
              <a:t>Highlights:</a:t>
            </a:r>
            <a:br>
              <a:rPr lang="en-US" altLang="en-US" sz="4000" b="1" dirty="0" smtClean="0">
                <a:solidFill>
                  <a:srgbClr val="FFFF00"/>
                </a:solidFill>
                <a:latin typeface="Arial" charset="0"/>
              </a:rPr>
            </a:br>
            <a:r>
              <a:rPr lang="en-US" altLang="en-US" sz="4000" b="1" dirty="0" smtClean="0">
                <a:solidFill>
                  <a:srgbClr val="FFFF00"/>
                </a:solidFill>
                <a:latin typeface="Arial" charset="0"/>
              </a:rPr>
              <a:t>Last 7 Days</a:t>
            </a:r>
          </a:p>
        </p:txBody>
      </p:sp>
      <p:sp>
        <p:nvSpPr>
          <p:cNvPr id="8195" name="Rectangle 5"/>
          <p:cNvSpPr>
            <a:spLocks noChangeArrowheads="1"/>
          </p:cNvSpPr>
          <p:nvPr/>
        </p:nvSpPr>
        <p:spPr bwMode="auto">
          <a:xfrm>
            <a:off x="266700" y="2209800"/>
            <a:ext cx="8458200" cy="4267200"/>
          </a:xfrm>
          <a:prstGeom prst="rect">
            <a:avLst/>
          </a:prstGeom>
          <a:noFill/>
          <a:ln w="9525">
            <a:noFill/>
            <a:miter lim="800000"/>
            <a:headEnd/>
            <a:tailEnd/>
          </a:ln>
        </p:spPr>
        <p:txBody>
          <a:bodyPr/>
          <a:lstStyle/>
          <a:p>
            <a:pPr marL="342900" indent="-342900" eaLnBrk="1" hangingPunct="1">
              <a:buFontTx/>
              <a:buChar char="•"/>
              <a:tabLst>
                <a:tab pos="1885950" algn="l"/>
              </a:tabLst>
            </a:pPr>
            <a:r>
              <a:rPr lang="en-US" altLang="en-US" sz="1800" b="1" dirty="0" smtClean="0">
                <a:solidFill>
                  <a:schemeClr val="bg1"/>
                </a:solidFill>
              </a:rPr>
              <a:t>Weekly rainfall surpluses exceeded 100mm over </a:t>
            </a:r>
            <a:r>
              <a:rPr lang="en-US" altLang="en-US" sz="1800" b="1" dirty="0" smtClean="0">
                <a:solidFill>
                  <a:schemeClr val="bg1"/>
                </a:solidFill>
              </a:rPr>
              <a:t>local areas Nigeria, Tanzania and Kenya.</a:t>
            </a:r>
            <a:endParaRPr lang="en-US" altLang="en-US" sz="1800" b="1" dirty="0">
              <a:solidFill>
                <a:schemeClr val="bg1"/>
              </a:solidFill>
            </a:endParaRPr>
          </a:p>
          <a:p>
            <a:pPr eaLnBrk="1" hangingPunct="1">
              <a:tabLst>
                <a:tab pos="1885950" algn="l"/>
              </a:tabLst>
            </a:pPr>
            <a:endParaRPr lang="en-US" altLang="en-US" sz="1800" b="1" dirty="0">
              <a:solidFill>
                <a:schemeClr val="bg1"/>
              </a:solidFill>
            </a:endParaRPr>
          </a:p>
          <a:p>
            <a:pPr marL="342900" indent="-342900" eaLnBrk="1" hangingPunct="1">
              <a:lnSpc>
                <a:spcPct val="90000"/>
              </a:lnSpc>
              <a:spcBef>
                <a:spcPct val="50000"/>
              </a:spcBef>
              <a:buFontTx/>
              <a:buChar char="•"/>
              <a:tabLst>
                <a:tab pos="1885950" algn="l"/>
              </a:tabLst>
            </a:pPr>
            <a:r>
              <a:rPr lang="en-US" altLang="en-US" sz="1800" b="1" dirty="0" smtClean="0">
                <a:solidFill>
                  <a:schemeClr val="bg1"/>
                </a:solidFill>
              </a:rPr>
              <a:t>Week-1 </a:t>
            </a:r>
            <a:r>
              <a:rPr lang="en-US" altLang="en-US" sz="1800" b="1" dirty="0">
                <a:solidFill>
                  <a:schemeClr val="bg1"/>
                </a:solidFill>
              </a:rPr>
              <a:t>outlooks call for an increased chance for </a:t>
            </a:r>
            <a:r>
              <a:rPr lang="en-US" altLang="en-US" sz="1800" b="1" dirty="0" smtClean="0">
                <a:solidFill>
                  <a:schemeClr val="bg1"/>
                </a:solidFill>
              </a:rPr>
              <a:t>above-average rainfall </a:t>
            </a:r>
            <a:r>
              <a:rPr lang="en-US" altLang="en-US" sz="1800" b="1" dirty="0" smtClean="0">
                <a:solidFill>
                  <a:schemeClr val="bg1"/>
                </a:solidFill>
              </a:rPr>
              <a:t>over Sierra Leone, Liberia, southeastern Guinea, Cote d’Ivoire, southern Ghana, southern Togo, southern Benin, southern Nigeria, western and southern Cameroon, Equatorial Guinea, Gabon, southwestern Congo</a:t>
            </a:r>
            <a:r>
              <a:rPr lang="en-US" altLang="en-US" sz="1800" b="1" dirty="0" smtClean="0">
                <a:solidFill>
                  <a:schemeClr val="bg1"/>
                </a:solidFill>
              </a:rPr>
              <a:t>. </a:t>
            </a:r>
            <a:r>
              <a:rPr lang="en-US" altLang="en-US" sz="1800" b="1" dirty="0" smtClean="0">
                <a:solidFill>
                  <a:schemeClr val="bg1"/>
                </a:solidFill>
              </a:rPr>
              <a:t>Outlooks also call for above-average rainfall over </a:t>
            </a:r>
            <a:r>
              <a:rPr lang="en-US" altLang="en-US" sz="1800" b="1" dirty="0" smtClean="0">
                <a:solidFill>
                  <a:schemeClr val="bg1"/>
                </a:solidFill>
              </a:rPr>
              <a:t>northeastern DRC, western Uganda, western Rwanda, southern Ethiopia, northeastern Kenya, southern Somalia, and southern Botswana and northern South Africa. </a:t>
            </a:r>
            <a:r>
              <a:rPr lang="en-US" altLang="en-US" sz="1800" b="1" dirty="0" smtClean="0">
                <a:solidFill>
                  <a:schemeClr val="bg1"/>
                </a:solidFill>
              </a:rPr>
              <a:t>In contrast, there is an increased chance for below-average rainfall over </a:t>
            </a:r>
            <a:r>
              <a:rPr lang="en-US" altLang="en-US" sz="1800" b="1" dirty="0" smtClean="0">
                <a:solidFill>
                  <a:schemeClr val="bg1"/>
                </a:solidFill>
              </a:rPr>
              <a:t>southern DRC, and much of Zambia.</a:t>
            </a:r>
            <a:endParaRPr lang="en-US" altLang="en-US" sz="1800"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https://www.cpc.ncep.noaa.gov/products/international/africa_arc/africa_arc_7day_af_ano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www.cpc.ncep.noaa.gov/products/international/africa_arc/africa_arc_7day_af_obs.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0244" name="Rectangle 2"/>
          <p:cNvSpPr>
            <a:spLocks noGrp="1" noChangeArrowheads="1"/>
          </p:cNvSpPr>
          <p:nvPr>
            <p:ph type="title"/>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7 Days</a:t>
            </a:r>
          </a:p>
        </p:txBody>
      </p:sp>
      <p:sp>
        <p:nvSpPr>
          <p:cNvPr id="10245" name="Text Box 8"/>
          <p:cNvSpPr txBox="1">
            <a:spLocks noChangeArrowheads="1"/>
          </p:cNvSpPr>
          <p:nvPr/>
        </p:nvSpPr>
        <p:spPr bwMode="auto">
          <a:xfrm>
            <a:off x="114300" y="5029200"/>
            <a:ext cx="8839200" cy="1295739"/>
          </a:xfrm>
          <a:prstGeom prst="rect">
            <a:avLst/>
          </a:prstGeom>
          <a:noFill/>
          <a:ln w="9525">
            <a:noFill/>
            <a:miter lim="800000"/>
            <a:headEnd/>
            <a:tailEnd/>
          </a:ln>
        </p:spPr>
        <p:txBody>
          <a:bodyPr>
            <a:spAutoFit/>
          </a:bodyPr>
          <a:lstStyle/>
          <a:p>
            <a:pPr algn="just" eaLnBrk="1" hangingPunct="1">
              <a:lnSpc>
                <a:spcPct val="90000"/>
              </a:lnSpc>
              <a:spcBef>
                <a:spcPct val="50000"/>
              </a:spcBef>
            </a:pPr>
            <a:r>
              <a:rPr lang="en-US" altLang="en-US" sz="1150" b="1" dirty="0">
                <a:solidFill>
                  <a:schemeClr val="bg1"/>
                </a:solidFill>
              </a:rPr>
              <a:t>During the past 7 </a:t>
            </a:r>
            <a:r>
              <a:rPr lang="en-US" altLang="en-US" sz="1150" b="1" dirty="0" smtClean="0">
                <a:solidFill>
                  <a:schemeClr val="bg1"/>
                </a:solidFill>
              </a:rPr>
              <a:t>days, </a:t>
            </a:r>
            <a:r>
              <a:rPr lang="en-US" altLang="en-US" sz="1150" b="1" dirty="0">
                <a:solidFill>
                  <a:schemeClr val="bg1"/>
                </a:solidFill>
              </a:rPr>
              <a:t>rainfall was above-average over </a:t>
            </a:r>
            <a:r>
              <a:rPr lang="en-US" altLang="en-US" sz="1150" b="1" dirty="0" smtClean="0">
                <a:solidFill>
                  <a:schemeClr val="bg1"/>
                </a:solidFill>
              </a:rPr>
              <a:t>local areas in southern Mauritania, Senegal, Mali and Guinea, Above-average rainfall was also observed across eastern Liberia, Cote d’Ivoire, western Burkina Faso, Ghana, Togo, Benin, Nigeria, Cameroon, southern Chad, CAR, parts of Congo and DRC, southern and eastern Sudan, parts of South Sudan, parts of western and southern Ethiopia, southern Uganda, Kenya, Tanzania, southern Somalia, and local areas in northern Madagascar. Weekly, rainfall surpluses exceeded 100mm over parts of Nigeria, Tanzania and Kenya.</a:t>
            </a:r>
            <a:endParaRPr lang="en-US" altLang="en-US" sz="1150" b="1" dirty="0">
              <a:solidFill>
                <a:schemeClr val="bg1"/>
              </a:solidFill>
            </a:endParaRPr>
          </a:p>
          <a:p>
            <a:pPr algn="just" eaLnBrk="1" hangingPunct="1">
              <a:lnSpc>
                <a:spcPct val="90000"/>
              </a:lnSpc>
              <a:spcBef>
                <a:spcPct val="50000"/>
              </a:spcBef>
            </a:pPr>
            <a:r>
              <a:rPr lang="en-US" altLang="en-US" sz="1150" b="1" dirty="0" smtClean="0">
                <a:solidFill>
                  <a:schemeClr val="bg1"/>
                </a:solidFill>
              </a:rPr>
              <a:t>Southern Cameroon, Equatorial Guinea, much of Gabon, local areas in Congo, many parts of DRC, Angola, portions of South Sudan and Ethiopia, western Zambia, and parts of South Africa and Madagascar.</a:t>
            </a:r>
            <a:endParaRPr lang="en-US" altLang="en-US" sz="1150" b="1" dirty="0">
              <a:solidFill>
                <a:schemeClr val="bg1"/>
              </a:solidFill>
            </a:endParaRPr>
          </a:p>
        </p:txBody>
      </p:sp>
      <p:sp>
        <p:nvSpPr>
          <p:cNvPr id="1024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pPr eaLnBrk="1" hangingPunct="1"/>
            <a:endParaRPr lang="en-US" altLang="en-US"/>
          </a:p>
        </p:txBody>
      </p:sp>
      <p:sp>
        <p:nvSpPr>
          <p:cNvPr id="1024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w="9525">
            <a:noFill/>
            <a:miter lim="800000"/>
            <a:headEnd/>
            <a:tailEnd/>
          </a:ln>
        </p:spPr>
        <p:txBody>
          <a:bodyPr/>
          <a:lstStyle/>
          <a:p>
            <a:pPr eaLnBrk="1" hangingPunct="1"/>
            <a:endParaRPr lang="en-US" altLang="en-US"/>
          </a:p>
        </p:txBody>
      </p:sp>
      <p:sp>
        <p:nvSpPr>
          <p:cNvPr id="1024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w="9525">
            <a:noFill/>
            <a:miter lim="800000"/>
            <a:headEnd/>
            <a:tailEnd/>
          </a:ln>
        </p:spPr>
        <p:txBody>
          <a:bodyPr/>
          <a:lstStyle/>
          <a:p>
            <a:pPr eaLnBrk="1" hangingPunct="1"/>
            <a:endParaRPr lang="en-US" altLang="en-US"/>
          </a:p>
        </p:txBody>
      </p:sp>
      <p:sp>
        <p:nvSpPr>
          <p:cNvPr id="1024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w="9525">
            <a:noFill/>
            <a:miter lim="800000"/>
            <a:headEnd/>
            <a:tailEnd/>
          </a:ln>
        </p:spPr>
        <p:txBody>
          <a:bodyPr/>
          <a:lstStyle/>
          <a:p>
            <a:pPr eaLnBrk="1" hangingPunct="1"/>
            <a:endParaRPr lang="en-US"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 name="Picture 10" descr="https://www.cpc.ncep.noaa.gov/products/international/africa_arc/africa_arc_30day_af_obs.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www.cpc.ncep.noaa.gov/products/international/africa_arc/africa_arc_30day_af_anom.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37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2292"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30 Days</a:t>
            </a:r>
          </a:p>
        </p:txBody>
      </p:sp>
      <p:sp>
        <p:nvSpPr>
          <p:cNvPr id="12293" name="Text Box 8"/>
          <p:cNvSpPr txBox="1">
            <a:spLocks noChangeArrowheads="1"/>
          </p:cNvSpPr>
          <p:nvPr/>
        </p:nvSpPr>
        <p:spPr bwMode="auto">
          <a:xfrm>
            <a:off x="149225" y="5097341"/>
            <a:ext cx="8842375" cy="1573508"/>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en-US" altLang="en-US" sz="1250" b="1" dirty="0">
                <a:solidFill>
                  <a:schemeClr val="bg1"/>
                </a:solidFill>
              </a:rPr>
              <a:t>During the past 30 </a:t>
            </a:r>
            <a:r>
              <a:rPr lang="en-US" altLang="en-US" sz="1250" b="1" dirty="0" smtClean="0">
                <a:solidFill>
                  <a:schemeClr val="bg1"/>
                </a:solidFill>
              </a:rPr>
              <a:t>days, rainfall </a:t>
            </a:r>
            <a:r>
              <a:rPr lang="en-US" altLang="en-US" sz="1250" b="1" dirty="0">
                <a:solidFill>
                  <a:schemeClr val="bg1"/>
                </a:solidFill>
              </a:rPr>
              <a:t>was above-average </a:t>
            </a:r>
            <a:r>
              <a:rPr lang="en-US" altLang="en-US" sz="1250" b="1" dirty="0" smtClean="0">
                <a:solidFill>
                  <a:schemeClr val="bg1"/>
                </a:solidFill>
              </a:rPr>
              <a:t>over southern Mauritania</a:t>
            </a:r>
            <a:r>
              <a:rPr lang="en-US" altLang="en-US" sz="1250" b="1" dirty="0">
                <a:solidFill>
                  <a:schemeClr val="bg1"/>
                </a:solidFill>
              </a:rPr>
              <a:t>, </a:t>
            </a:r>
            <a:r>
              <a:rPr lang="en-US" altLang="en-US" sz="1250" b="1" dirty="0" smtClean="0">
                <a:solidFill>
                  <a:schemeClr val="bg1"/>
                </a:solidFill>
              </a:rPr>
              <a:t>many parts of Senegal, Guinea-Bissau and Guinea, Sierra </a:t>
            </a:r>
            <a:r>
              <a:rPr lang="en-US" altLang="en-US" sz="1250" b="1" dirty="0">
                <a:solidFill>
                  <a:schemeClr val="bg1"/>
                </a:solidFill>
              </a:rPr>
              <a:t>Leone, </a:t>
            </a:r>
            <a:r>
              <a:rPr lang="en-US" altLang="en-US" sz="1250" b="1" dirty="0" smtClean="0">
                <a:solidFill>
                  <a:schemeClr val="bg1"/>
                </a:solidFill>
              </a:rPr>
              <a:t>Liberia</a:t>
            </a:r>
            <a:r>
              <a:rPr lang="en-US" altLang="en-US" sz="1250" b="1" dirty="0">
                <a:solidFill>
                  <a:schemeClr val="bg1"/>
                </a:solidFill>
              </a:rPr>
              <a:t>, </a:t>
            </a:r>
            <a:r>
              <a:rPr lang="en-US" altLang="en-US" sz="1250" b="1" dirty="0" smtClean="0">
                <a:solidFill>
                  <a:schemeClr val="bg1"/>
                </a:solidFill>
              </a:rPr>
              <a:t>southern Mali, Burkina Faso, Ghana, </a:t>
            </a:r>
            <a:r>
              <a:rPr lang="en-US" altLang="en-US" sz="1250" b="1" dirty="0">
                <a:solidFill>
                  <a:schemeClr val="bg1"/>
                </a:solidFill>
              </a:rPr>
              <a:t>Cote d’Ivoire</a:t>
            </a:r>
            <a:r>
              <a:rPr lang="en-US" altLang="en-US" sz="1250" b="1" dirty="0" smtClean="0">
                <a:solidFill>
                  <a:schemeClr val="bg1"/>
                </a:solidFill>
              </a:rPr>
              <a:t>, Togo, Benin</a:t>
            </a:r>
            <a:r>
              <a:rPr lang="en-US" altLang="en-US" sz="1250" b="1" dirty="0">
                <a:solidFill>
                  <a:schemeClr val="bg1"/>
                </a:solidFill>
              </a:rPr>
              <a:t>, </a:t>
            </a:r>
            <a:r>
              <a:rPr lang="en-US" altLang="en-US" sz="1250" b="1" dirty="0" smtClean="0">
                <a:solidFill>
                  <a:schemeClr val="bg1"/>
                </a:solidFill>
              </a:rPr>
              <a:t>much of Nigeria</a:t>
            </a:r>
            <a:r>
              <a:rPr lang="en-US" altLang="en-US" sz="1250" b="1" dirty="0" smtClean="0">
                <a:solidFill>
                  <a:schemeClr val="bg1"/>
                </a:solidFill>
              </a:rPr>
              <a:t>, portions of </a:t>
            </a:r>
            <a:r>
              <a:rPr lang="en-US" altLang="en-US" sz="1250" b="1" dirty="0">
                <a:solidFill>
                  <a:schemeClr val="bg1"/>
                </a:solidFill>
              </a:rPr>
              <a:t>Cameroon, </a:t>
            </a:r>
            <a:r>
              <a:rPr lang="en-US" altLang="en-US" sz="1250" b="1" dirty="0" smtClean="0">
                <a:solidFill>
                  <a:schemeClr val="bg1"/>
                </a:solidFill>
              </a:rPr>
              <a:t>central and southern Chad, much of CAR and Congo</a:t>
            </a:r>
            <a:r>
              <a:rPr lang="en-US" altLang="en-US" sz="1250" b="1" dirty="0">
                <a:solidFill>
                  <a:schemeClr val="bg1"/>
                </a:solidFill>
              </a:rPr>
              <a:t>, </a:t>
            </a:r>
            <a:r>
              <a:rPr lang="en-US" altLang="en-US" sz="1250" b="1" dirty="0" smtClean="0">
                <a:solidFill>
                  <a:schemeClr val="bg1"/>
                </a:solidFill>
              </a:rPr>
              <a:t>portions of Gabon, many parts of DRC</a:t>
            </a:r>
            <a:r>
              <a:rPr lang="en-US" altLang="en-US" sz="1250" b="1" dirty="0">
                <a:solidFill>
                  <a:schemeClr val="bg1"/>
                </a:solidFill>
              </a:rPr>
              <a:t>, </a:t>
            </a:r>
            <a:r>
              <a:rPr lang="en-US" altLang="en-US" sz="1250" b="1" dirty="0" smtClean="0">
                <a:solidFill>
                  <a:schemeClr val="bg1"/>
                </a:solidFill>
              </a:rPr>
              <a:t>much of South </a:t>
            </a:r>
            <a:r>
              <a:rPr lang="en-US" altLang="en-US" sz="1250" b="1" dirty="0">
                <a:solidFill>
                  <a:schemeClr val="bg1"/>
                </a:solidFill>
              </a:rPr>
              <a:t>Sudan, </a:t>
            </a:r>
            <a:r>
              <a:rPr lang="en-US" altLang="en-US" sz="1250" b="1" dirty="0" smtClean="0">
                <a:solidFill>
                  <a:schemeClr val="bg1"/>
                </a:solidFill>
              </a:rPr>
              <a:t>Sudan</a:t>
            </a:r>
            <a:r>
              <a:rPr lang="en-US" altLang="en-US" sz="1250" b="1" dirty="0">
                <a:solidFill>
                  <a:schemeClr val="bg1"/>
                </a:solidFill>
              </a:rPr>
              <a:t>, </a:t>
            </a:r>
            <a:r>
              <a:rPr lang="en-US" altLang="en-US" sz="1250" b="1" dirty="0" smtClean="0">
                <a:solidFill>
                  <a:schemeClr val="bg1"/>
                </a:solidFill>
              </a:rPr>
              <a:t>Ethiopia, Eritrea, Uganda, Tanzania</a:t>
            </a:r>
            <a:r>
              <a:rPr lang="en-US" altLang="en-US" sz="1250" b="1" dirty="0">
                <a:solidFill>
                  <a:schemeClr val="bg1"/>
                </a:solidFill>
              </a:rPr>
              <a:t>, </a:t>
            </a:r>
            <a:r>
              <a:rPr lang="en-US" altLang="en-US" sz="1250" b="1" dirty="0" smtClean="0">
                <a:solidFill>
                  <a:schemeClr val="bg1"/>
                </a:solidFill>
              </a:rPr>
              <a:t>Somalia, Kenya, portions of Angola, eastern Zambia, and local areas in Namibia and Mozambique, and portions of Madagascar.</a:t>
            </a:r>
            <a:endParaRPr lang="en-US" altLang="en-US" sz="1250" b="1" dirty="0">
              <a:solidFill>
                <a:schemeClr val="bg1"/>
              </a:solidFill>
            </a:endParaRPr>
          </a:p>
          <a:p>
            <a:pPr eaLnBrk="1" hangingPunct="1">
              <a:lnSpc>
                <a:spcPct val="90000"/>
              </a:lnSpc>
              <a:spcBef>
                <a:spcPct val="50000"/>
              </a:spcBef>
            </a:pPr>
            <a:r>
              <a:rPr lang="en-US" altLang="en-US" sz="1250" b="1" dirty="0" smtClean="0">
                <a:solidFill>
                  <a:schemeClr val="bg1"/>
                </a:solidFill>
              </a:rPr>
              <a:t>Local areas in </a:t>
            </a:r>
            <a:r>
              <a:rPr lang="en-US" altLang="en-US" sz="1250" b="1" dirty="0" smtClean="0">
                <a:solidFill>
                  <a:schemeClr val="bg1"/>
                </a:solidFill>
              </a:rPr>
              <a:t>Guinea </a:t>
            </a:r>
            <a:r>
              <a:rPr lang="en-US" altLang="en-US" sz="1250" b="1" dirty="0" smtClean="0">
                <a:solidFill>
                  <a:schemeClr val="bg1"/>
                </a:solidFill>
              </a:rPr>
              <a:t>and Mali, parts of </a:t>
            </a:r>
            <a:r>
              <a:rPr lang="en-US" altLang="en-US" sz="1250" b="1" dirty="0" smtClean="0">
                <a:solidFill>
                  <a:schemeClr val="bg1"/>
                </a:solidFill>
              </a:rPr>
              <a:t>Cameroon</a:t>
            </a:r>
            <a:r>
              <a:rPr lang="en-US" altLang="en-US" sz="1250" b="1" dirty="0" smtClean="0">
                <a:solidFill>
                  <a:schemeClr val="bg1"/>
                </a:solidFill>
              </a:rPr>
              <a:t>, many parts of Gabon, portions of Angola and DRC</a:t>
            </a:r>
            <a:r>
              <a:rPr lang="en-US" altLang="en-US" sz="1250" b="1" dirty="0" smtClean="0">
                <a:solidFill>
                  <a:schemeClr val="bg1"/>
                </a:solidFill>
              </a:rPr>
              <a:t>, eastern Namibia, </a:t>
            </a:r>
            <a:r>
              <a:rPr lang="en-US" altLang="en-US" sz="1250" b="1" dirty="0" smtClean="0">
                <a:solidFill>
                  <a:schemeClr val="bg1"/>
                </a:solidFill>
              </a:rPr>
              <a:t>western Zambia, Botswana, Zimbabwe, </a:t>
            </a:r>
            <a:r>
              <a:rPr lang="en-US" altLang="en-US" sz="1250" b="1" dirty="0" smtClean="0">
                <a:solidFill>
                  <a:schemeClr val="bg1"/>
                </a:solidFill>
              </a:rPr>
              <a:t>southern Madagascar and </a:t>
            </a:r>
            <a:r>
              <a:rPr lang="en-US" altLang="en-US" sz="1250" b="1" dirty="0" smtClean="0">
                <a:solidFill>
                  <a:schemeClr val="bg1"/>
                </a:solidFill>
              </a:rPr>
              <a:t>many parts of South Africa had below-average rainfall.</a:t>
            </a:r>
            <a:endParaRPr lang="en-US" altLang="en-US" sz="1250"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4" name="Picture 8" descr="https://www.cpc.ncep.noaa.gov/products/international/africa_arc/africa_arc_90day_af_ano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37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www.cpc.ncep.noaa.gov/products/international/africa_arc/africa_arc_90day_af_obs.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4340"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90 Days</a:t>
            </a:r>
          </a:p>
        </p:txBody>
      </p:sp>
      <p:sp>
        <p:nvSpPr>
          <p:cNvPr id="14341" name="Text Box 8"/>
          <p:cNvSpPr txBox="1">
            <a:spLocks noChangeArrowheads="1"/>
          </p:cNvSpPr>
          <p:nvPr/>
        </p:nvSpPr>
        <p:spPr bwMode="auto">
          <a:xfrm>
            <a:off x="76200" y="5072063"/>
            <a:ext cx="8915400" cy="1348061"/>
          </a:xfrm>
          <a:prstGeom prst="rect">
            <a:avLst/>
          </a:prstGeom>
          <a:noFill/>
          <a:ln w="9525">
            <a:noFill/>
            <a:miter lim="800000"/>
            <a:headEnd/>
            <a:tailEnd/>
          </a:ln>
        </p:spPr>
        <p:txBody>
          <a:bodyPr>
            <a:spAutoFit/>
          </a:bodyPr>
          <a:lstStyle/>
          <a:p>
            <a:pPr algn="just" eaLnBrk="1" hangingPunct="1">
              <a:lnSpc>
                <a:spcPct val="90000"/>
              </a:lnSpc>
              <a:spcBef>
                <a:spcPct val="50000"/>
              </a:spcBef>
            </a:pPr>
            <a:r>
              <a:rPr lang="en-US" altLang="en-US" sz="1200" b="1" dirty="0">
                <a:solidFill>
                  <a:schemeClr val="bg1"/>
                </a:solidFill>
              </a:rPr>
              <a:t>During the past 90 </a:t>
            </a:r>
            <a:r>
              <a:rPr lang="en-US" altLang="en-US" sz="1200" b="1" dirty="0" smtClean="0">
                <a:solidFill>
                  <a:schemeClr val="bg1"/>
                </a:solidFill>
              </a:rPr>
              <a:t>days, rainfall </a:t>
            </a:r>
            <a:r>
              <a:rPr lang="en-US" altLang="en-US" sz="1200" b="1" dirty="0">
                <a:solidFill>
                  <a:schemeClr val="bg1"/>
                </a:solidFill>
              </a:rPr>
              <a:t>was above-average over southern and eastern </a:t>
            </a:r>
            <a:r>
              <a:rPr lang="en-US" altLang="en-US" sz="1200" b="1" dirty="0" smtClean="0">
                <a:solidFill>
                  <a:schemeClr val="bg1"/>
                </a:solidFill>
              </a:rPr>
              <a:t>Mauritania, much of </a:t>
            </a:r>
            <a:r>
              <a:rPr lang="en-US" altLang="en-US" sz="1200" b="1" dirty="0">
                <a:solidFill>
                  <a:schemeClr val="bg1"/>
                </a:solidFill>
              </a:rPr>
              <a:t>Senegal, </a:t>
            </a:r>
            <a:r>
              <a:rPr lang="en-US" altLang="en-US" sz="1200" b="1" dirty="0" smtClean="0">
                <a:solidFill>
                  <a:schemeClr val="bg1"/>
                </a:solidFill>
              </a:rPr>
              <a:t>Guinea-Bissau, Guinea, </a:t>
            </a:r>
            <a:r>
              <a:rPr lang="en-US" altLang="en-US" sz="1200" b="1" dirty="0">
                <a:solidFill>
                  <a:schemeClr val="bg1"/>
                </a:solidFill>
              </a:rPr>
              <a:t>Sierra Leone, Liberia, Mali, </a:t>
            </a:r>
            <a:r>
              <a:rPr lang="en-US" altLang="en-US" sz="1200" b="1" dirty="0" smtClean="0">
                <a:solidFill>
                  <a:schemeClr val="bg1"/>
                </a:solidFill>
              </a:rPr>
              <a:t>Cote </a:t>
            </a:r>
            <a:r>
              <a:rPr lang="en-US" altLang="en-US" sz="1200" b="1" dirty="0">
                <a:solidFill>
                  <a:schemeClr val="bg1"/>
                </a:solidFill>
              </a:rPr>
              <a:t>d’Ivoire, Burkina Faso, Ghana, Togo, Benin, Niger, </a:t>
            </a:r>
            <a:r>
              <a:rPr lang="en-US" altLang="en-US" sz="1200" b="1" dirty="0" smtClean="0">
                <a:solidFill>
                  <a:schemeClr val="bg1"/>
                </a:solidFill>
              </a:rPr>
              <a:t>many parts of </a:t>
            </a:r>
            <a:r>
              <a:rPr lang="en-US" altLang="en-US" sz="1200" b="1" dirty="0">
                <a:solidFill>
                  <a:schemeClr val="bg1"/>
                </a:solidFill>
              </a:rPr>
              <a:t>Nigeria, </a:t>
            </a:r>
            <a:r>
              <a:rPr lang="en-US" altLang="en-US" sz="1200" b="1" dirty="0" smtClean="0">
                <a:solidFill>
                  <a:schemeClr val="bg1"/>
                </a:solidFill>
              </a:rPr>
              <a:t>Chad</a:t>
            </a:r>
            <a:r>
              <a:rPr lang="en-US" altLang="en-US" sz="1200" b="1" dirty="0">
                <a:solidFill>
                  <a:schemeClr val="bg1"/>
                </a:solidFill>
              </a:rPr>
              <a:t>, </a:t>
            </a:r>
            <a:r>
              <a:rPr lang="en-US" altLang="en-US" sz="1200" b="1" dirty="0" smtClean="0">
                <a:solidFill>
                  <a:schemeClr val="bg1"/>
                </a:solidFill>
              </a:rPr>
              <a:t>portions of Cameroon</a:t>
            </a:r>
            <a:r>
              <a:rPr lang="en-US" altLang="en-US" sz="1200" b="1" dirty="0">
                <a:solidFill>
                  <a:schemeClr val="bg1"/>
                </a:solidFill>
              </a:rPr>
              <a:t>, CAR, many parts of DRC, South Sudan, Uganda, Sudan, </a:t>
            </a:r>
            <a:r>
              <a:rPr lang="en-US" altLang="en-US" sz="1200" b="1" dirty="0" smtClean="0">
                <a:solidFill>
                  <a:schemeClr val="bg1"/>
                </a:solidFill>
              </a:rPr>
              <a:t>Eritrea, </a:t>
            </a:r>
            <a:r>
              <a:rPr lang="en-US" altLang="en-US" sz="1200" b="1" dirty="0">
                <a:solidFill>
                  <a:schemeClr val="bg1"/>
                </a:solidFill>
              </a:rPr>
              <a:t>Ethiopia, </a:t>
            </a:r>
            <a:r>
              <a:rPr lang="en-US" altLang="en-US" sz="1200" b="1" dirty="0" smtClean="0">
                <a:solidFill>
                  <a:schemeClr val="bg1"/>
                </a:solidFill>
              </a:rPr>
              <a:t>Kenya</a:t>
            </a:r>
            <a:r>
              <a:rPr lang="en-US" altLang="en-US" sz="1200" b="1" dirty="0">
                <a:solidFill>
                  <a:schemeClr val="bg1"/>
                </a:solidFill>
              </a:rPr>
              <a:t>, </a:t>
            </a:r>
            <a:r>
              <a:rPr lang="en-US" altLang="en-US" sz="1200" b="1" dirty="0" smtClean="0">
                <a:solidFill>
                  <a:schemeClr val="bg1"/>
                </a:solidFill>
              </a:rPr>
              <a:t>Somalia</a:t>
            </a:r>
            <a:r>
              <a:rPr lang="en-US" altLang="en-US" sz="1200" b="1" dirty="0">
                <a:solidFill>
                  <a:schemeClr val="bg1"/>
                </a:solidFill>
              </a:rPr>
              <a:t>,  </a:t>
            </a:r>
            <a:r>
              <a:rPr lang="en-US" altLang="en-US" sz="1200" b="1" dirty="0" smtClean="0">
                <a:solidFill>
                  <a:schemeClr val="bg1"/>
                </a:solidFill>
              </a:rPr>
              <a:t>many parts of Tanzania, portions of Angola, eastern Zambia, and local areas in Mozambique and Madagascar.</a:t>
            </a:r>
            <a:endParaRPr lang="en-US" altLang="en-US" sz="1200" b="1" dirty="0">
              <a:solidFill>
                <a:schemeClr val="bg1"/>
              </a:solidFill>
            </a:endParaRPr>
          </a:p>
          <a:p>
            <a:pPr algn="just" eaLnBrk="1" hangingPunct="1">
              <a:lnSpc>
                <a:spcPct val="90000"/>
              </a:lnSpc>
              <a:spcBef>
                <a:spcPct val="50000"/>
              </a:spcBef>
            </a:pPr>
            <a:r>
              <a:rPr lang="en-US" altLang="en-US" sz="1200" b="1" dirty="0" smtClean="0">
                <a:solidFill>
                  <a:schemeClr val="bg1"/>
                </a:solidFill>
              </a:rPr>
              <a:t>Western  and central Mauritania, parts of Nigeria and Cameroon, Gabon, portions of central and eastern DRC, </a:t>
            </a:r>
            <a:r>
              <a:rPr lang="en-US" altLang="en-US" sz="1200" b="1" dirty="0" smtClean="0">
                <a:solidFill>
                  <a:schemeClr val="bg1"/>
                </a:solidFill>
              </a:rPr>
              <a:t>many parts of </a:t>
            </a:r>
            <a:r>
              <a:rPr lang="en-US" altLang="en-US" sz="1200" b="1" dirty="0" smtClean="0">
                <a:solidFill>
                  <a:schemeClr val="bg1"/>
                </a:solidFill>
              </a:rPr>
              <a:t>Angola, western Zambia, Zimbabwe, eastern Namibia, </a:t>
            </a:r>
            <a:r>
              <a:rPr lang="en-US" altLang="en-US" sz="1200" b="1" dirty="0" smtClean="0">
                <a:solidFill>
                  <a:schemeClr val="bg1"/>
                </a:solidFill>
              </a:rPr>
              <a:t>Botswana, southern Madagascar </a:t>
            </a:r>
            <a:r>
              <a:rPr lang="en-US" altLang="en-US" sz="1200" b="1" dirty="0" smtClean="0">
                <a:solidFill>
                  <a:schemeClr val="bg1"/>
                </a:solidFill>
              </a:rPr>
              <a:t>and many parts of South Africa had below-average rainfall.</a:t>
            </a:r>
            <a:endParaRPr lang="en-US" altLang="en-US" sz="1200" b="1"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8" name="Picture 8" descr="https://www.cpc.ncep.noaa.gov/products/international/africa_arc/africa_arc_180day_af_obs.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www.cpc.ncep.noaa.gov/products/international/africa_arc/africa_arc_180day_af_anom.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37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6388" name="Rectangle 2"/>
          <p:cNvSpPr>
            <a:spLocks noGrp="1" noChangeArrowheads="1"/>
          </p:cNvSpPr>
          <p:nvPr>
            <p:ph type="title" idx="4294967295"/>
          </p:nvPr>
        </p:nvSpPr>
        <p:spPr>
          <a:xfrm>
            <a:off x="1066800" y="152400"/>
            <a:ext cx="7543800" cy="685800"/>
          </a:xfrm>
        </p:spPr>
        <p:txBody>
          <a:bodyPr/>
          <a:lstStyle/>
          <a:p>
            <a:pPr eaLnBrk="1" hangingPunct="1"/>
            <a:r>
              <a:rPr lang="en-US" altLang="en-US" sz="3600" b="1" smtClean="0">
                <a:solidFill>
                  <a:srgbClr val="FFFF00"/>
                </a:solidFill>
                <a:latin typeface="Arial" charset="0"/>
              </a:rPr>
              <a:t>Rainfall Patterns: Last 180 Days</a:t>
            </a:r>
          </a:p>
        </p:txBody>
      </p:sp>
      <p:sp>
        <p:nvSpPr>
          <p:cNvPr id="8" name="Text Box 8"/>
          <p:cNvSpPr txBox="1">
            <a:spLocks noChangeArrowheads="1"/>
          </p:cNvSpPr>
          <p:nvPr/>
        </p:nvSpPr>
        <p:spPr bwMode="auto">
          <a:xfrm>
            <a:off x="76200" y="5029200"/>
            <a:ext cx="8915400" cy="1490664"/>
          </a:xfrm>
          <a:prstGeom prst="rect">
            <a:avLst/>
          </a:prstGeom>
          <a:noFill/>
          <a:ln>
            <a:noFill/>
          </a:ln>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None/>
              <a:defRPr/>
            </a:pPr>
            <a:r>
              <a:rPr lang="en-US" altLang="en-US" sz="1180" b="1" dirty="0">
                <a:solidFill>
                  <a:schemeClr val="bg1"/>
                </a:solidFill>
                <a:latin typeface="Arial" charset="0"/>
              </a:rPr>
              <a:t>During the past 180 days, </a:t>
            </a:r>
            <a:r>
              <a:rPr lang="en-US" altLang="en-US" sz="1180" b="1" dirty="0" smtClean="0">
                <a:solidFill>
                  <a:schemeClr val="bg1"/>
                </a:solidFill>
                <a:latin typeface="Arial" charset="0"/>
              </a:rPr>
              <a:t>below-average </a:t>
            </a:r>
            <a:r>
              <a:rPr lang="en-US" altLang="en-US" sz="1180" b="1" dirty="0">
                <a:solidFill>
                  <a:schemeClr val="bg1"/>
                </a:solidFill>
                <a:latin typeface="Arial" charset="0"/>
              </a:rPr>
              <a:t>rainfall was observed over </a:t>
            </a:r>
            <a:r>
              <a:rPr lang="en-US" altLang="en-US" sz="1180" b="1" dirty="0" smtClean="0">
                <a:solidFill>
                  <a:schemeClr val="bg1"/>
                </a:solidFill>
                <a:latin typeface="Arial" charset="0"/>
              </a:rPr>
              <a:t>western and central Mauritania, portions of Nigeria and Cameroon, Equatorial Guinea, Gabon, local areas in Congo, parts of central and eastern DRC, </a:t>
            </a:r>
            <a:r>
              <a:rPr lang="en-US" altLang="en-US" sz="1180" b="1" dirty="0" smtClean="0">
                <a:solidFill>
                  <a:schemeClr val="bg1"/>
                </a:solidFill>
                <a:latin typeface="Arial" charset="0"/>
              </a:rPr>
              <a:t>many parts of Angola</a:t>
            </a:r>
            <a:r>
              <a:rPr lang="en-US" altLang="en-US" sz="1180" b="1" dirty="0" smtClean="0">
                <a:solidFill>
                  <a:schemeClr val="bg1"/>
                </a:solidFill>
                <a:latin typeface="Arial" charset="0"/>
              </a:rPr>
              <a:t>, Namibia, </a:t>
            </a:r>
            <a:r>
              <a:rPr lang="en-US" altLang="en-US" sz="1180" b="1" dirty="0" smtClean="0">
                <a:solidFill>
                  <a:schemeClr val="bg1"/>
                </a:solidFill>
                <a:latin typeface="Arial" charset="0"/>
              </a:rPr>
              <a:t>western </a:t>
            </a:r>
            <a:r>
              <a:rPr lang="en-US" altLang="en-US" sz="1180" b="1" dirty="0" smtClean="0">
                <a:solidFill>
                  <a:schemeClr val="bg1"/>
                </a:solidFill>
                <a:latin typeface="Arial" charset="0"/>
              </a:rPr>
              <a:t>and northeastern South Africa, eastern Zambia, parts of Botswana, Zimbabwe, southern Mozambique and </a:t>
            </a:r>
            <a:r>
              <a:rPr lang="en-US" altLang="en-US" sz="1180" b="1" dirty="0" smtClean="0">
                <a:solidFill>
                  <a:schemeClr val="bg1"/>
                </a:solidFill>
                <a:latin typeface="Arial" charset="0"/>
              </a:rPr>
              <a:t>southern Madagascar</a:t>
            </a:r>
            <a:r>
              <a:rPr lang="en-US" altLang="en-US" sz="1180" b="1" dirty="0" smtClean="0">
                <a:solidFill>
                  <a:schemeClr val="bg1"/>
                </a:solidFill>
                <a:latin typeface="Arial" charset="0"/>
              </a:rPr>
              <a:t>. </a:t>
            </a:r>
          </a:p>
          <a:p>
            <a:pPr algn="just" eaLnBrk="1" hangingPunct="1">
              <a:lnSpc>
                <a:spcPct val="90000"/>
              </a:lnSpc>
              <a:spcBef>
                <a:spcPct val="50000"/>
              </a:spcBef>
              <a:buNone/>
              <a:defRPr/>
            </a:pPr>
            <a:r>
              <a:rPr lang="en-US" altLang="en-US" sz="1180" b="1" dirty="0" smtClean="0">
                <a:solidFill>
                  <a:schemeClr val="bg1"/>
                </a:solidFill>
                <a:latin typeface="Arial" charset="0"/>
              </a:rPr>
              <a:t>Southern and eastern Mauritania, much of Senegal, Guinea-Bissau, Guinea, Sierra Leone, Mali, Liberia, Cote d’Ivoire, Burkina Faso, Ghana, Togo, Benin, portions of Nigeria and Cameroon, Niger, Chad, CAR, many parts of DRC, South Sudan, Sudan, Uganda, Eritrea, Ethiopia, Somalia, Kenya, Tanzania, portions of Angola and </a:t>
            </a:r>
            <a:r>
              <a:rPr lang="en-US" altLang="en-US" sz="1180" b="1" dirty="0" smtClean="0">
                <a:solidFill>
                  <a:schemeClr val="bg1"/>
                </a:solidFill>
                <a:latin typeface="Arial" charset="0"/>
              </a:rPr>
              <a:t>eastern Zambia</a:t>
            </a:r>
            <a:r>
              <a:rPr lang="en-US" altLang="en-US" sz="1180" b="1" dirty="0" smtClean="0">
                <a:solidFill>
                  <a:schemeClr val="bg1"/>
                </a:solidFill>
                <a:latin typeface="Arial" charset="0"/>
              </a:rPr>
              <a:t>, local areas in </a:t>
            </a:r>
            <a:r>
              <a:rPr lang="en-US" altLang="en-US" sz="1180" b="1" dirty="0" smtClean="0">
                <a:solidFill>
                  <a:schemeClr val="bg1"/>
                </a:solidFill>
                <a:latin typeface="Arial" charset="0"/>
              </a:rPr>
              <a:t>Malawi and </a:t>
            </a:r>
            <a:r>
              <a:rPr lang="en-US" altLang="en-US" sz="1180" b="1" dirty="0" smtClean="0">
                <a:solidFill>
                  <a:schemeClr val="bg1"/>
                </a:solidFill>
                <a:latin typeface="Arial" charset="0"/>
              </a:rPr>
              <a:t>Mozambique, local areas in South Africa and portions of Madagascar had above-average rainfall.</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s://www.cpc.ncep.noaa.gov/products/international/africa_arc/africa_arc_90day_ptts_Meru_Keny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462528"/>
            <a:ext cx="4048125" cy="2633472"/>
          </a:xfrm>
          <a:prstGeom prst="rect">
            <a:avLst/>
          </a:prstGeom>
          <a:noFill/>
          <a:extLst>
            <a:ext uri="{909E8E84-426E-40DD-AFC4-6F175D3DCCD1}">
              <a14:hiddenFill xmlns:a14="http://schemas.microsoft.com/office/drawing/2010/main">
                <a:solidFill>
                  <a:srgbClr val="FFFFFF"/>
                </a:solidFill>
              </a14:hiddenFill>
            </a:ext>
          </a:extLst>
        </p:spPr>
      </p:pic>
      <p:sp>
        <p:nvSpPr>
          <p:cNvPr id="18435" name="Rectangle 11"/>
          <p:cNvSpPr>
            <a:spLocks noChangeArrowheads="1"/>
          </p:cNvSpPr>
          <p:nvPr/>
        </p:nvSpPr>
        <p:spPr bwMode="auto">
          <a:xfrm>
            <a:off x="1752600" y="0"/>
            <a:ext cx="6019800" cy="609600"/>
          </a:xfrm>
          <a:prstGeom prst="rect">
            <a:avLst/>
          </a:prstGeom>
          <a:noFill/>
          <a:ln w="9525">
            <a:noFill/>
            <a:miter lim="800000"/>
            <a:headEnd/>
            <a:tailEnd/>
          </a:ln>
        </p:spPr>
        <p:txBody>
          <a:bodyPr anchor="ctr"/>
          <a:lstStyle/>
          <a:p>
            <a:pPr algn="ctr" eaLnBrk="1" hangingPunct="1"/>
            <a:r>
              <a:rPr lang="en-US" altLang="en-US" sz="2800" b="1">
                <a:solidFill>
                  <a:srgbClr val="FFFF00"/>
                </a:solidFill>
              </a:rPr>
              <a:t>Recent Rainfall Evolution</a:t>
            </a:r>
          </a:p>
        </p:txBody>
      </p:sp>
      <p:sp>
        <p:nvSpPr>
          <p:cNvPr id="18436" name="Line 48"/>
          <p:cNvSpPr>
            <a:spLocks noChangeShapeType="1"/>
          </p:cNvSpPr>
          <p:nvPr/>
        </p:nvSpPr>
        <p:spPr bwMode="auto">
          <a:xfrm>
            <a:off x="3352800" y="2057400"/>
            <a:ext cx="0" cy="0"/>
          </a:xfrm>
          <a:prstGeom prst="line">
            <a:avLst/>
          </a:prstGeom>
          <a:noFill/>
          <a:ln w="50800">
            <a:solidFill>
              <a:srgbClr val="FF0000"/>
            </a:solidFill>
            <a:round/>
            <a:headEnd/>
            <a:tailEnd type="triangle" w="med" len="med"/>
          </a:ln>
        </p:spPr>
        <p:txBody>
          <a:bodyPr/>
          <a:lstStyle/>
          <a:p>
            <a:endParaRPr lang="en-US"/>
          </a:p>
        </p:txBody>
      </p:sp>
      <p:pic>
        <p:nvPicPr>
          <p:cNvPr id="18437" name="Picture 13" descr="Clickable Image"/>
          <p:cNvPicPr>
            <a:picLocks noChangeAspect="1" noChangeArrowheads="1"/>
          </p:cNvPicPr>
          <p:nvPr/>
        </p:nvPicPr>
        <p:blipFill>
          <a:blip r:embed="rId4"/>
          <a:srcRect/>
          <a:stretch>
            <a:fillRect/>
          </a:stretch>
        </p:blipFill>
        <p:spPr bwMode="auto">
          <a:xfrm>
            <a:off x="1371600" y="620713"/>
            <a:ext cx="2743200" cy="2628900"/>
          </a:xfrm>
          <a:prstGeom prst="rect">
            <a:avLst/>
          </a:prstGeom>
          <a:noFill/>
          <a:ln w="38100">
            <a:solidFill>
              <a:srgbClr val="FFFF00"/>
            </a:solidFill>
            <a:miter lim="800000"/>
            <a:headEnd/>
            <a:tailEnd/>
          </a:ln>
        </p:spPr>
      </p:pic>
      <p:sp>
        <p:nvSpPr>
          <p:cNvPr id="18438" name="Line 169"/>
          <p:cNvSpPr>
            <a:spLocks noChangeShapeType="1"/>
          </p:cNvSpPr>
          <p:nvPr/>
        </p:nvSpPr>
        <p:spPr bwMode="auto">
          <a:xfrm flipH="1">
            <a:off x="3733800" y="1828795"/>
            <a:ext cx="1126454" cy="76204"/>
          </a:xfrm>
          <a:prstGeom prst="line">
            <a:avLst/>
          </a:prstGeom>
          <a:noFill/>
          <a:ln w="50800">
            <a:solidFill>
              <a:srgbClr val="FF0000"/>
            </a:solidFill>
            <a:round/>
            <a:headEnd/>
            <a:tailEnd type="triangle" w="med" len="med"/>
          </a:ln>
        </p:spPr>
        <p:txBody>
          <a:bodyPr/>
          <a:lstStyle/>
          <a:p>
            <a:endParaRPr lang="en-US"/>
          </a:p>
        </p:txBody>
      </p:sp>
      <p:sp>
        <p:nvSpPr>
          <p:cNvPr id="18439" name="Line 169"/>
          <p:cNvSpPr>
            <a:spLocks noChangeShapeType="1"/>
          </p:cNvSpPr>
          <p:nvPr/>
        </p:nvSpPr>
        <p:spPr bwMode="auto">
          <a:xfrm flipV="1">
            <a:off x="3124200" y="2971800"/>
            <a:ext cx="152400" cy="609600"/>
          </a:xfrm>
          <a:prstGeom prst="line">
            <a:avLst/>
          </a:prstGeom>
          <a:noFill/>
          <a:ln w="50800">
            <a:solidFill>
              <a:srgbClr val="FF0000"/>
            </a:solidFill>
            <a:round/>
            <a:headEnd/>
            <a:tailEnd type="triangle" w="med" len="med"/>
          </a:ln>
        </p:spPr>
        <p:txBody>
          <a:bodyPr/>
          <a:lstStyle/>
          <a:p>
            <a:endParaRPr lang="en-US"/>
          </a:p>
        </p:txBody>
      </p:sp>
      <p:sp>
        <p:nvSpPr>
          <p:cNvPr id="2" name="Text Box 8"/>
          <p:cNvSpPr txBox="1">
            <a:spLocks noChangeArrowheads="1"/>
          </p:cNvSpPr>
          <p:nvPr/>
        </p:nvSpPr>
        <p:spPr bwMode="auto">
          <a:xfrm>
            <a:off x="85725" y="6094413"/>
            <a:ext cx="8924925" cy="611706"/>
          </a:xfrm>
          <a:prstGeom prst="rect">
            <a:avLst/>
          </a:prstGeom>
          <a:noFill/>
          <a:ln>
            <a:noFill/>
          </a:ln>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0000"/>
              </a:lnSpc>
              <a:spcBef>
                <a:spcPct val="50000"/>
              </a:spcBef>
              <a:buFontTx/>
              <a:buNone/>
              <a:defRPr/>
            </a:pPr>
            <a:r>
              <a:rPr lang="en-US" altLang="en-US" sz="1250" b="1" dirty="0" smtClean="0">
                <a:solidFill>
                  <a:schemeClr val="bg1"/>
                </a:solidFill>
                <a:latin typeface="Arial" charset="0"/>
                <a:cs typeface="+mn-cs"/>
              </a:rPr>
              <a:t>Daily evolution of rainfall over the last 90 days at selected locations shows that moderate to locally heavy rainfall sustained moisture surpluses over parts of Kenya (bottom right) and </a:t>
            </a:r>
            <a:r>
              <a:rPr lang="en-US" altLang="en-US" sz="1250" b="1" dirty="0" smtClean="0">
                <a:solidFill>
                  <a:schemeClr val="bg1"/>
                </a:solidFill>
                <a:latin typeface="Arial" charset="0"/>
                <a:cs typeface="+mn-cs"/>
              </a:rPr>
              <a:t>southern Somalia (top </a:t>
            </a:r>
            <a:r>
              <a:rPr lang="en-US" altLang="en-US" sz="1250" b="1" dirty="0" smtClean="0">
                <a:solidFill>
                  <a:schemeClr val="bg1"/>
                </a:solidFill>
                <a:latin typeface="Arial" charset="0"/>
                <a:cs typeface="+mn-cs"/>
              </a:rPr>
              <a:t>right). </a:t>
            </a:r>
            <a:r>
              <a:rPr lang="en-US" altLang="en-US" sz="1250" b="1" dirty="0" smtClean="0">
                <a:solidFill>
                  <a:schemeClr val="bg1"/>
                </a:solidFill>
                <a:latin typeface="Arial" charset="0"/>
                <a:cs typeface="+mn-cs"/>
              </a:rPr>
              <a:t>Seasonal total rainfall is below-average over many parts of South Africa (bottom </a:t>
            </a:r>
            <a:r>
              <a:rPr lang="en-US" altLang="en-US" sz="1250" b="1" dirty="0" smtClean="0">
                <a:solidFill>
                  <a:schemeClr val="bg1"/>
                </a:solidFill>
                <a:latin typeface="Arial" charset="0"/>
                <a:cs typeface="+mn-cs"/>
              </a:rPr>
              <a:t>left).</a:t>
            </a:r>
          </a:p>
        </p:txBody>
      </p:sp>
      <p:sp>
        <p:nvSpPr>
          <p:cNvPr id="18441" name="Line 169"/>
          <p:cNvSpPr>
            <a:spLocks noChangeShapeType="1"/>
          </p:cNvSpPr>
          <p:nvPr/>
        </p:nvSpPr>
        <p:spPr bwMode="auto">
          <a:xfrm flipH="1" flipV="1">
            <a:off x="3581400" y="2048251"/>
            <a:ext cx="1066800" cy="1420817"/>
          </a:xfrm>
          <a:prstGeom prst="line">
            <a:avLst/>
          </a:prstGeom>
          <a:noFill/>
          <a:ln w="50800">
            <a:solidFill>
              <a:srgbClr val="FF0000"/>
            </a:solidFill>
            <a:round/>
            <a:headEnd/>
            <a:tailEnd type="triangle" w="med" len="med"/>
          </a:ln>
        </p:spPr>
        <p:txBody>
          <a:bodyPr/>
          <a:lstStyle/>
          <a:p>
            <a:endParaRPr lang="en-US"/>
          </a:p>
        </p:txBody>
      </p:sp>
      <p:pic>
        <p:nvPicPr>
          <p:cNvPr id="3" name="Picture 2" descr="https://www.cpc.ncep.noaa.gov/products/international/africa_arc/africa_arc_90day_ptts_Baidoa_Somalia.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609600"/>
            <a:ext cx="4038600" cy="2633472"/>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s://www.cpc.ncep.noaa.gov/products/international/africa_arc/africa_arc_90day_ptts_Newcastle_SouthAfrica.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3462528"/>
            <a:ext cx="4048125" cy="26334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ttps://www.cpc.ncep.noaa.gov/products/international/cdas/cdas_7day_af_200wind_ano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https://www.cpc.ncep.noaa.gov/products/international/cdas/cdas_7day_af_700wind_anom.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552"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20484" name="Rectangle 2"/>
          <p:cNvSpPr>
            <a:spLocks noGrp="1" noChangeArrowheads="1"/>
          </p:cNvSpPr>
          <p:nvPr>
            <p:ph type="title"/>
          </p:nvPr>
        </p:nvSpPr>
        <p:spPr>
          <a:xfrm>
            <a:off x="1066800" y="228600"/>
            <a:ext cx="7696200" cy="914400"/>
          </a:xfrm>
        </p:spPr>
        <p:txBody>
          <a:bodyPr/>
          <a:lstStyle/>
          <a:p>
            <a:pPr eaLnBrk="1" hangingPunct="1"/>
            <a:r>
              <a:rPr lang="en-US" altLang="en-US" sz="4000" b="1" dirty="0" smtClean="0">
                <a:solidFill>
                  <a:srgbClr val="FFFF00"/>
                </a:solidFill>
                <a:latin typeface="Arial" charset="0"/>
              </a:rPr>
              <a:t>Atmospheric Circulation:</a:t>
            </a:r>
            <a:br>
              <a:rPr lang="en-US" altLang="en-US" sz="4000" b="1" dirty="0" smtClean="0">
                <a:solidFill>
                  <a:srgbClr val="FFFF00"/>
                </a:solidFill>
                <a:latin typeface="Arial" charset="0"/>
              </a:rPr>
            </a:br>
            <a:r>
              <a:rPr lang="en-US" altLang="en-US" sz="4000" b="1" dirty="0" smtClean="0">
                <a:solidFill>
                  <a:srgbClr val="FFFF00"/>
                </a:solidFill>
                <a:latin typeface="Arial" charset="0"/>
              </a:rPr>
              <a:t>Last 7 Days</a:t>
            </a:r>
          </a:p>
        </p:txBody>
      </p:sp>
      <p:sp>
        <p:nvSpPr>
          <p:cNvPr id="20485" name="Text Box 3"/>
          <p:cNvSpPr txBox="1">
            <a:spLocks noChangeArrowheads="1"/>
          </p:cNvSpPr>
          <p:nvPr/>
        </p:nvSpPr>
        <p:spPr bwMode="auto">
          <a:xfrm>
            <a:off x="530225" y="5562600"/>
            <a:ext cx="8382000" cy="978729"/>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en-US" altLang="en-US" b="1" dirty="0" smtClean="0">
                <a:solidFill>
                  <a:schemeClr val="bg1"/>
                </a:solidFill>
              </a:rPr>
              <a:t>Anomalous </a:t>
            </a:r>
            <a:r>
              <a:rPr lang="en-US" altLang="en-US" b="1" dirty="0" smtClean="0">
                <a:solidFill>
                  <a:schemeClr val="bg1"/>
                </a:solidFill>
              </a:rPr>
              <a:t>westerly flow with its associated cyclonic shear was </a:t>
            </a:r>
            <a:r>
              <a:rPr lang="en-US" altLang="en-US" b="1" dirty="0" smtClean="0">
                <a:solidFill>
                  <a:schemeClr val="bg1"/>
                </a:solidFill>
              </a:rPr>
              <a:t>observed </a:t>
            </a:r>
            <a:r>
              <a:rPr lang="en-US" altLang="en-US" b="1" dirty="0" smtClean="0">
                <a:solidFill>
                  <a:schemeClr val="bg1"/>
                </a:solidFill>
              </a:rPr>
              <a:t>across the Gulf of Guinea countries. </a:t>
            </a:r>
            <a:r>
              <a:rPr lang="en-US" altLang="en-US" b="1" dirty="0" smtClean="0">
                <a:solidFill>
                  <a:schemeClr val="bg1"/>
                </a:solidFill>
              </a:rPr>
              <a:t>Another week of onshore flow from the Indian Ocean may have contributed to the observed </a:t>
            </a:r>
            <a:r>
              <a:rPr lang="en-US" altLang="en-US" b="1" dirty="0" smtClean="0">
                <a:solidFill>
                  <a:schemeClr val="bg1"/>
                </a:solidFill>
              </a:rPr>
              <a:t>above-average </a:t>
            </a:r>
            <a:r>
              <a:rPr lang="en-US" altLang="en-US" b="1" dirty="0" smtClean="0">
                <a:solidFill>
                  <a:schemeClr val="bg1"/>
                </a:solidFill>
              </a:rPr>
              <a:t>rainfall over </a:t>
            </a:r>
            <a:r>
              <a:rPr lang="en-US" altLang="en-US" b="1" dirty="0" smtClean="0">
                <a:solidFill>
                  <a:schemeClr val="bg1"/>
                </a:solidFill>
              </a:rPr>
              <a:t>equatorial East Africa (left </a:t>
            </a:r>
            <a:r>
              <a:rPr lang="en-US" altLang="en-US" b="1" dirty="0" smtClean="0">
                <a:solidFill>
                  <a:schemeClr val="bg1"/>
                </a:solidFill>
              </a:rPr>
              <a:t>panel). </a:t>
            </a:r>
            <a:endParaRPr lang="en-US" altLang="en-US" b="1" dirty="0">
              <a:solidFill>
                <a:schemeClr val="bg1"/>
              </a:solidFill>
            </a:endParaRPr>
          </a:p>
        </p:txBody>
      </p:sp>
      <p:sp>
        <p:nvSpPr>
          <p:cNvPr id="11" name="Oval 10"/>
          <p:cNvSpPr/>
          <p:nvPr/>
        </p:nvSpPr>
        <p:spPr>
          <a:xfrm rot="5082009">
            <a:off x="1326256" y="2303549"/>
            <a:ext cx="765781" cy="1794695"/>
          </a:xfrm>
          <a:prstGeom prst="ellipse">
            <a:avLst/>
          </a:prstGeom>
          <a:noFill/>
          <a:ln w="38100">
            <a:solidFill>
              <a:srgbClr val="7030A0"/>
            </a:solidFill>
          </a:ln>
          <a:scene3d>
            <a:camera prst="orthographicFront">
              <a:rot lat="0" lon="0" rev="212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 name="Oval 8"/>
          <p:cNvSpPr/>
          <p:nvPr/>
        </p:nvSpPr>
        <p:spPr>
          <a:xfrm rot="6421750">
            <a:off x="3329955" y="2784927"/>
            <a:ext cx="913234" cy="1037225"/>
          </a:xfrm>
          <a:prstGeom prst="ellipse">
            <a:avLst/>
          </a:prstGeom>
          <a:noFill/>
          <a:ln w="38100">
            <a:solidFill>
              <a:srgbClr val="7030A0"/>
            </a:solidFill>
          </a:ln>
          <a:scene3d>
            <a:camera prst="orthographicFront">
              <a:rot lat="0" lon="0" rev="212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165602</TotalTime>
  <Words>1891</Words>
  <Application>Microsoft Office PowerPoint</Application>
  <PresentationFormat>On-screen Show (4:3)</PresentationFormat>
  <Paragraphs>70</Paragraphs>
  <Slides>13</Slides>
  <Notes>13</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8" baseType="lpstr">
      <vt:lpstr>Arial</vt:lpstr>
      <vt:lpstr>Calibri</vt:lpstr>
      <vt:lpstr>Times New Roman</vt:lpstr>
      <vt:lpstr>Default Design</vt:lpstr>
      <vt:lpstr>CorelPhotoPaint.Image.10</vt:lpstr>
      <vt:lpstr>The African Monsoon Recent Evolution and Current Status  Include Week-1 and Week-2 Outlooks </vt:lpstr>
      <vt:lpstr>Outline</vt:lpstr>
      <vt:lpstr>Highlights: Last 7 Days</vt:lpstr>
      <vt:lpstr>Rainfall Patterns: Last 7 Days</vt:lpstr>
      <vt:lpstr>Rainfall Patterns: Last 30 Days</vt:lpstr>
      <vt:lpstr>Rainfall Patterns: Last 90 Days</vt:lpstr>
      <vt:lpstr>Rainfall Patterns: Last 180 Days</vt:lpstr>
      <vt:lpstr>PowerPoint Presentation</vt:lpstr>
      <vt:lpstr>Atmospheric Circulation: Last 7 Days</vt:lpstr>
      <vt:lpstr>PowerPoint Presentation</vt:lpstr>
      <vt:lpstr>PowerPoint Presentation</vt:lpstr>
      <vt:lpstr>PowerPoint Presentation</vt:lpstr>
      <vt:lpstr>Summary</vt:lpstr>
    </vt:vector>
  </TitlesOfParts>
  <Company>NOAA/NWS/NCEP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Endalkachew Bekele</cp:lastModifiedBy>
  <cp:revision>8382</cp:revision>
  <cp:lastPrinted>2018-07-09T15:13:07Z</cp:lastPrinted>
  <dcterms:created xsi:type="dcterms:W3CDTF">2001-08-31T10:39:36Z</dcterms:created>
  <dcterms:modified xsi:type="dcterms:W3CDTF">2019-10-28T17:02:13Z</dcterms:modified>
</cp:coreProperties>
</file>