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111" d="100"/>
          <a:sy n="111" d="100"/>
        </p:scale>
        <p:origin x="51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10/14/2019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38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15 </a:t>
            </a:r>
            <a:r>
              <a:rPr lang="en-US" altLang="en-US" sz="2800" b="1" dirty="0" smtClean="0">
                <a:solidFill>
                  <a:schemeClr val="bg1"/>
                </a:solidFill>
              </a:rPr>
              <a:t>October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86177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across </a:t>
            </a:r>
            <a:r>
              <a:rPr lang="en-US" altLang="en-US" sz="1250" b="1" dirty="0" smtClean="0">
                <a:solidFill>
                  <a:schemeClr val="bg1"/>
                </a:solidFill>
              </a:rPr>
              <a:t>eastern </a:t>
            </a:r>
            <a:r>
              <a:rPr lang="en-US" altLang="en-US" sz="1250" b="1" dirty="0" smtClean="0">
                <a:solidFill>
                  <a:schemeClr val="bg1"/>
                </a:solidFill>
              </a:rPr>
              <a:t>Gulf of Guinea and Central Africa counties, portions of </a:t>
            </a:r>
            <a:r>
              <a:rPr lang="en-US" altLang="en-US" sz="1250" b="1" dirty="0" smtClean="0">
                <a:solidFill>
                  <a:schemeClr val="bg1"/>
                </a:solidFill>
              </a:rPr>
              <a:t>the Greater Horn of Africa, and </a:t>
            </a:r>
            <a:r>
              <a:rPr lang="en-US" altLang="en-US" sz="1250" b="1" dirty="0" smtClean="0">
                <a:solidFill>
                  <a:schemeClr val="bg1"/>
                </a:solidFill>
              </a:rPr>
              <a:t>coastal </a:t>
            </a:r>
            <a:r>
              <a:rPr lang="en-US" altLang="en-US" sz="1250" b="1" dirty="0" smtClean="0">
                <a:solidFill>
                  <a:schemeClr val="bg1"/>
                </a:solidFill>
              </a:rPr>
              <a:t>Kenya and Tanzania</a:t>
            </a:r>
            <a:r>
              <a:rPr lang="en-US" altLang="en-US" sz="1250" b="1" dirty="0">
                <a:solidFill>
                  <a:schemeClr val="bg1"/>
                </a:solidFill>
              </a:rPr>
              <a:t>. For </a:t>
            </a:r>
            <a:r>
              <a:rPr lang="en-US" altLang="en-US" sz="1250" b="1" dirty="0" smtClean="0">
                <a:solidFill>
                  <a:schemeClr val="bg1"/>
                </a:solidFill>
              </a:rPr>
              <a:t>week-2 (right </a:t>
            </a:r>
            <a:r>
              <a:rPr lang="en-US" altLang="en-US" sz="1250" b="1" dirty="0">
                <a:solidFill>
                  <a:schemeClr val="bg1"/>
                </a:solidFill>
              </a:rPr>
              <a:t>panel), there is an increased chance for weekly rainfall totals to exceed 50mm across </a:t>
            </a:r>
            <a:r>
              <a:rPr lang="en-US" altLang="en-US" sz="1250" b="1" dirty="0" smtClean="0">
                <a:solidFill>
                  <a:schemeClr val="bg1"/>
                </a:solidFill>
              </a:rPr>
              <a:t>much of the </a:t>
            </a:r>
            <a:r>
              <a:rPr lang="en-US" altLang="en-US" sz="1250" b="1" dirty="0">
                <a:solidFill>
                  <a:schemeClr val="bg1"/>
                </a:solidFill>
              </a:rPr>
              <a:t>Gulf of Guinea and Central Africa counties, portions of Ethiopia, and </a:t>
            </a:r>
            <a:r>
              <a:rPr lang="en-US" altLang="en-US" sz="1250" b="1" dirty="0" smtClean="0">
                <a:solidFill>
                  <a:schemeClr val="bg1"/>
                </a:solidFill>
              </a:rPr>
              <a:t>Tanzania</a:t>
            </a:r>
            <a:r>
              <a:rPr lang="en-US" altLang="en-US" sz="1250" b="1" dirty="0">
                <a:solidFill>
                  <a:schemeClr val="bg1"/>
                </a:solidFill>
              </a:rPr>
              <a:t>.</a:t>
            </a:r>
            <a:endParaRPr lang="en-US" altLang="en-US" sz="1250" b="1" dirty="0" smtClean="0">
              <a:solidFill>
                <a:schemeClr val="bg1"/>
              </a:solidFill>
            </a:endParaRPr>
          </a:p>
        </p:txBody>
      </p:sp>
      <p:sp>
        <p:nvSpPr>
          <p:cNvPr id="22534" name="TextBox 2"/>
          <p:cNvSpPr txBox="1">
            <a:spLocks noChangeArrowheads="1"/>
          </p:cNvSpPr>
          <p:nvPr/>
        </p:nvSpPr>
        <p:spPr bwMode="auto">
          <a:xfrm>
            <a:off x="610006" y="1524000"/>
            <a:ext cx="3356624"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550" b="1" dirty="0" smtClean="0">
                <a:solidFill>
                  <a:srgbClr val="FFFF00"/>
                </a:solidFill>
              </a:rPr>
              <a:t>16</a:t>
            </a:r>
            <a:r>
              <a:rPr lang="en-US" altLang="en-US" sz="1400" b="1" dirty="0" smtClean="0">
                <a:solidFill>
                  <a:srgbClr val="FFFF00"/>
                </a:solidFill>
              </a:rPr>
              <a:t> </a:t>
            </a:r>
            <a:r>
              <a:rPr lang="en-US" altLang="en-US" sz="1400" b="1" dirty="0">
                <a:solidFill>
                  <a:srgbClr val="FFFF00"/>
                </a:solidFill>
              </a:rPr>
              <a:t>– </a:t>
            </a:r>
            <a:r>
              <a:rPr lang="en-US" altLang="en-US" sz="1400" b="1" dirty="0" smtClean="0">
                <a:solidFill>
                  <a:srgbClr val="FFFF00"/>
                </a:solidFill>
              </a:rPr>
              <a:t>22 </a:t>
            </a:r>
            <a:r>
              <a:rPr lang="en-US" altLang="en-US" sz="1400" b="1" dirty="0">
                <a:solidFill>
                  <a:srgbClr val="FFFF00"/>
                </a:solidFill>
              </a:rPr>
              <a:t>October, 2019</a:t>
            </a:r>
            <a:endParaRPr lang="en-US" altLang="en-US" sz="1400" dirty="0"/>
          </a:p>
        </p:txBody>
      </p:sp>
      <p:sp>
        <p:nvSpPr>
          <p:cNvPr id="22535" name="TextBox 10"/>
          <p:cNvSpPr txBox="1">
            <a:spLocks noChangeArrowheads="1"/>
          </p:cNvSpPr>
          <p:nvPr/>
        </p:nvSpPr>
        <p:spPr bwMode="auto">
          <a:xfrm>
            <a:off x="4785238" y="1524000"/>
            <a:ext cx="3708900"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23 </a:t>
            </a:r>
            <a:r>
              <a:rPr lang="en-US" altLang="en-US" b="1" dirty="0" smtClean="0">
                <a:solidFill>
                  <a:srgbClr val="FFFF00"/>
                </a:solidFill>
              </a:rPr>
              <a:t>– </a:t>
            </a:r>
            <a:r>
              <a:rPr lang="en-US" altLang="en-US" b="1" dirty="0" smtClean="0">
                <a:solidFill>
                  <a:srgbClr val="FFFF00"/>
                </a:solidFill>
              </a:rPr>
              <a:t>29 </a:t>
            </a:r>
            <a:r>
              <a:rPr lang="en-US" altLang="en-US" b="1" dirty="0" smtClean="0">
                <a:solidFill>
                  <a:srgbClr val="FFFF00"/>
                </a:solidFill>
              </a:rPr>
              <a:t>October,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16 </a:t>
            </a:r>
            <a:r>
              <a:rPr lang="en-US" altLang="en-US" b="1" dirty="0">
                <a:solidFill>
                  <a:srgbClr val="FFFF00"/>
                </a:solidFill>
              </a:rPr>
              <a:t>– </a:t>
            </a:r>
            <a:r>
              <a:rPr lang="en-US" altLang="en-US" b="1" dirty="0" smtClean="0">
                <a:solidFill>
                  <a:srgbClr val="FFFF00"/>
                </a:solidFill>
              </a:rPr>
              <a:t>22 </a:t>
            </a:r>
            <a:r>
              <a:rPr lang="en-US" altLang="en-US" b="1" dirty="0">
                <a:solidFill>
                  <a:srgbClr val="FFFF00"/>
                </a:solidFill>
              </a:rPr>
              <a:t>October, 2019</a:t>
            </a:r>
          </a:p>
        </p:txBody>
      </p:sp>
      <p:sp>
        <p:nvSpPr>
          <p:cNvPr id="11" name="Text Box 8"/>
          <p:cNvSpPr txBox="1">
            <a:spLocks noChangeArrowheads="1"/>
          </p:cNvSpPr>
          <p:nvPr/>
        </p:nvSpPr>
        <p:spPr bwMode="auto">
          <a:xfrm>
            <a:off x="3581400" y="1792575"/>
            <a:ext cx="5349875" cy="470898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portions of </a:t>
            </a:r>
            <a:r>
              <a:rPr lang="en-US" altLang="en-US" sz="1150" b="1" dirty="0" smtClean="0">
                <a:solidFill>
                  <a:srgbClr val="FFFF00"/>
                </a:solidFill>
                <a:latin typeface="Arial" charset="0"/>
              </a:rPr>
              <a:t>eastern Senegal </a:t>
            </a:r>
            <a:r>
              <a:rPr lang="en-US" altLang="en-US" sz="1150" b="1" dirty="0">
                <a:solidFill>
                  <a:srgbClr val="FFFF00"/>
                </a:solidFill>
                <a:latin typeface="Arial" charset="0"/>
              </a:rPr>
              <a:t>and southern Mali: </a:t>
            </a:r>
            <a:r>
              <a:rPr lang="en-US" altLang="en-US" sz="1150" dirty="0" smtClean="0">
                <a:solidFill>
                  <a:schemeClr val="bg1"/>
                </a:solidFill>
                <a:latin typeface="Arial" charset="0"/>
              </a:rPr>
              <a:t>An area </a:t>
            </a:r>
            <a:r>
              <a:rPr lang="en-US" altLang="en-US" sz="1150" dirty="0">
                <a:solidFill>
                  <a:schemeClr val="bg1"/>
                </a:solidFill>
                <a:latin typeface="Arial" charset="0"/>
              </a:rPr>
              <a:t>of anomalous lower-level divergence and upper-level convergence is expected to suppress rainfall in the region</a:t>
            </a:r>
            <a:r>
              <a:rPr lang="en-US" altLang="en-US" sz="1150" dirty="0" smtClean="0">
                <a:solidFill>
                  <a:schemeClr val="bg1"/>
                </a:solidFill>
                <a:latin typeface="Arial" charset="0"/>
              </a:rPr>
              <a:t>.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Togo, Benin, Nigeria, and Cameroon</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a:t>
            </a:r>
            <a:r>
              <a:rPr lang="en-US" altLang="en-US" sz="1100" dirty="0" smtClean="0">
                <a:solidFill>
                  <a:schemeClr val="bg1"/>
                </a:solidFill>
                <a:latin typeface="Arial" charset="0"/>
              </a:rPr>
              <a:t>cyclonic circulation, </a:t>
            </a:r>
            <a:r>
              <a:rPr lang="en-US" altLang="en-US" sz="1100" dirty="0">
                <a:solidFill>
                  <a:schemeClr val="bg1"/>
                </a:solidFill>
                <a:latin typeface="Arial" charset="0"/>
              </a:rPr>
              <a:t>combined with anomalous upper-level divergence is expected to </a:t>
            </a:r>
            <a:r>
              <a:rPr lang="en-US" altLang="en-US" sz="1100" dirty="0" smtClean="0">
                <a:solidFill>
                  <a:schemeClr val="bg1"/>
                </a:solidFill>
                <a:latin typeface="Arial" charset="0"/>
              </a:rPr>
              <a:t>enhance rainfall </a:t>
            </a:r>
            <a:r>
              <a:rPr lang="en-US" altLang="en-US" sz="1100" dirty="0">
                <a:solidFill>
                  <a:schemeClr val="bg1"/>
                </a:solidFill>
                <a:latin typeface="Arial" charset="0"/>
              </a:rPr>
              <a:t>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east-central Angola: </a:t>
            </a:r>
            <a:r>
              <a:rPr lang="en-US" altLang="en-US" sz="1100" dirty="0" smtClean="0">
                <a:solidFill>
                  <a:schemeClr val="bg1"/>
                </a:solidFill>
                <a:latin typeface="Arial" charset="0"/>
              </a:rPr>
              <a:t>An </a:t>
            </a:r>
            <a:r>
              <a:rPr lang="en-US" altLang="en-US" sz="1100" dirty="0">
                <a:solidFill>
                  <a:schemeClr val="bg1"/>
                </a:solidFill>
                <a:latin typeface="Arial" charset="0"/>
              </a:rPr>
              <a:t>area </a:t>
            </a:r>
            <a:r>
              <a:rPr lang="en-US" altLang="en-US" sz="1100" dirty="0" smtClean="0">
                <a:solidFill>
                  <a:schemeClr val="bg1"/>
                </a:solidFill>
                <a:latin typeface="Arial" charset="0"/>
              </a:rPr>
              <a:t>of anomalous lower-level </a:t>
            </a:r>
            <a:r>
              <a:rPr lang="en-US" altLang="en-US" sz="1100" dirty="0" smtClean="0">
                <a:solidFill>
                  <a:schemeClr val="bg1"/>
                </a:solidFill>
                <a:latin typeface="Arial" charset="0"/>
              </a:rPr>
              <a:t>divergence </a:t>
            </a:r>
            <a:r>
              <a:rPr lang="en-US" altLang="en-US" sz="1100" dirty="0">
                <a:solidFill>
                  <a:schemeClr val="bg1"/>
                </a:solidFill>
                <a:latin typeface="Arial" charset="0"/>
              </a:rPr>
              <a:t>and </a:t>
            </a:r>
            <a:r>
              <a:rPr lang="en-US" altLang="en-US" sz="1100" dirty="0" smtClean="0">
                <a:solidFill>
                  <a:schemeClr val="bg1"/>
                </a:solidFill>
                <a:latin typeface="Arial" charset="0"/>
              </a:rPr>
              <a:t>upper-level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is expected to </a:t>
            </a:r>
            <a:r>
              <a:rPr lang="en-US" altLang="en-US" sz="1100" dirty="0" smtClean="0">
                <a:solidFill>
                  <a:schemeClr val="bg1"/>
                </a:solidFill>
                <a:latin typeface="Arial" charset="0"/>
              </a:rPr>
              <a:t>suppress </a:t>
            </a:r>
            <a:r>
              <a:rPr lang="en-US" altLang="en-US" sz="1100" dirty="0">
                <a:solidFill>
                  <a:schemeClr val="bg1"/>
                </a:solidFill>
                <a:latin typeface="Arial" charset="0"/>
              </a:rPr>
              <a:t>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across the CAR, DRC, southwestern Sudan, South Sudan, Uganda, Rwanda, Burundi, and southwestern Kenya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a:t>
            </a:r>
            <a:r>
              <a:rPr lang="en-US" altLang="en-US" sz="1100" dirty="0" smtClean="0">
                <a:solidFill>
                  <a:schemeClr val="bg1"/>
                </a:solidFill>
                <a:latin typeface="Arial" charset="0"/>
              </a:rPr>
              <a:t>convergence, </a:t>
            </a:r>
            <a:r>
              <a:rPr lang="en-US" altLang="en-US" sz="1100" dirty="0">
                <a:solidFill>
                  <a:schemeClr val="bg1"/>
                </a:solidFill>
                <a:latin typeface="Arial" charset="0"/>
              </a:rPr>
              <a:t>combined with anomalous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Ethiopia, Kenya, and Somalia</a:t>
            </a:r>
            <a:r>
              <a:rPr lang="en-US" altLang="en-US" sz="1100" b="1" dirty="0" smtClean="0">
                <a:solidFill>
                  <a:srgbClr val="FFFF00"/>
                </a:solidFill>
                <a:latin typeface="Arial" charset="0"/>
              </a:rPr>
              <a:t>: </a:t>
            </a:r>
            <a:r>
              <a:rPr lang="en-US" altLang="en-US" sz="1100" dirty="0" smtClean="0">
                <a:solidFill>
                  <a:schemeClr val="bg1"/>
                </a:solidFill>
                <a:latin typeface="Arial" charset="0"/>
              </a:rPr>
              <a:t>Onshore flow from the Indian Ocean, </a:t>
            </a:r>
            <a:r>
              <a:rPr lang="en-US" altLang="en-US" sz="1100" dirty="0">
                <a:solidFill>
                  <a:schemeClr val="bg1"/>
                </a:solidFill>
                <a:latin typeface="Arial" charset="0"/>
              </a:rPr>
              <a:t>combined with anomalous upper-level 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23 </a:t>
            </a:r>
            <a:r>
              <a:rPr lang="en-US" altLang="en-US" b="1" dirty="0" smtClean="0">
                <a:solidFill>
                  <a:srgbClr val="FFFF00"/>
                </a:solidFill>
              </a:rPr>
              <a:t>– </a:t>
            </a:r>
            <a:r>
              <a:rPr lang="en-US" altLang="en-US" b="1" dirty="0" smtClean="0">
                <a:solidFill>
                  <a:srgbClr val="FFFF00"/>
                </a:solidFill>
              </a:rPr>
              <a:t>29 </a:t>
            </a:r>
            <a:r>
              <a:rPr lang="en-US" altLang="en-US" b="1" dirty="0" smtClean="0">
                <a:solidFill>
                  <a:srgbClr val="FFFF00"/>
                </a:solidFill>
              </a:rPr>
              <a:t>October,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323165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a:solidFill>
                  <a:srgbClr val="FFFF00"/>
                </a:solidFill>
                <a:latin typeface="Arial" charset="0"/>
              </a:rPr>
              <a:t>There is an increased chance for above-average rainfall throughout Guinea-Conakry, Sierra Leone, Liberia, Cote d’Ivoire, Ghana, Togo, Benin, Nigeria, and parts of Cameroon: </a:t>
            </a:r>
            <a:r>
              <a:rPr lang="en-US" altLang="en-US" sz="1200" dirty="0" smtClean="0">
                <a:solidFill>
                  <a:schemeClr val="bg1"/>
                </a:solidFill>
                <a:latin typeface="Arial" charset="0"/>
              </a:rPr>
              <a:t>A </a:t>
            </a:r>
            <a:r>
              <a:rPr lang="en-US" altLang="en-US" sz="1200" dirty="0" smtClean="0">
                <a:solidFill>
                  <a:schemeClr val="bg1"/>
                </a:solidFill>
                <a:latin typeface="Arial" charset="0"/>
              </a:rPr>
              <a:t>broad </a:t>
            </a:r>
            <a:r>
              <a:rPr lang="en-US" altLang="en-US" sz="1200" dirty="0">
                <a:solidFill>
                  <a:schemeClr val="bg1"/>
                </a:solidFill>
                <a:latin typeface="Arial" charset="0"/>
              </a:rPr>
              <a:t>area of 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portions of Ethiopia, Kenya, and Somalia</a:t>
            </a:r>
            <a:r>
              <a:rPr lang="en-US" altLang="en-US" sz="1200" b="1" dirty="0" smtClean="0">
                <a:solidFill>
                  <a:srgbClr val="FFFF00"/>
                </a:solidFill>
                <a:latin typeface="Arial" charset="0"/>
              </a:rPr>
              <a:t>: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cyclonic circulation, </a:t>
            </a:r>
            <a:r>
              <a:rPr lang="en-US" altLang="en-US" sz="1200" dirty="0">
                <a:solidFill>
                  <a:schemeClr val="bg1"/>
                </a:solidFill>
                <a:latin typeface="Arial" charset="0"/>
              </a:rPr>
              <a:t>combined with anomalous upper-level divergence is expected to enhance 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 -average rainfall over parts of Madagascar: </a:t>
            </a:r>
            <a:r>
              <a:rPr lang="en-US" altLang="en-US" sz="1200" dirty="0" smtClean="0">
                <a:solidFill>
                  <a:schemeClr val="bg1"/>
                </a:solidFill>
                <a:latin typeface="Arial" charset="0"/>
              </a:rPr>
              <a:t>An </a:t>
            </a:r>
            <a:r>
              <a:rPr lang="en-US" altLang="en-US" sz="1200" dirty="0">
                <a:solidFill>
                  <a:schemeClr val="bg1"/>
                </a:solidFill>
                <a:latin typeface="Arial" charset="0"/>
              </a:rPr>
              <a:t>area of </a:t>
            </a:r>
            <a:r>
              <a:rPr lang="en-US" altLang="en-US" sz="1200" dirty="0" smtClean="0">
                <a:solidFill>
                  <a:schemeClr val="bg1"/>
                </a:solidFill>
                <a:latin typeface="Arial" charset="0"/>
              </a:rPr>
              <a:t>anomalous lower-level </a:t>
            </a:r>
            <a:r>
              <a:rPr lang="en-US" altLang="en-US" sz="1200" dirty="0" smtClean="0">
                <a:solidFill>
                  <a:schemeClr val="bg1"/>
                </a:solidFill>
                <a:latin typeface="Arial" charset="0"/>
              </a:rPr>
              <a:t>divergence and </a:t>
            </a:r>
            <a:r>
              <a:rPr lang="en-US" altLang="en-US" sz="1200" dirty="0" smtClean="0">
                <a:solidFill>
                  <a:schemeClr val="bg1"/>
                </a:solidFill>
                <a:latin typeface="Arial" charset="0"/>
              </a:rPr>
              <a:t>upper-level </a:t>
            </a:r>
            <a:r>
              <a:rPr lang="en-US" altLang="en-US" sz="1200" dirty="0" smtClean="0">
                <a:solidFill>
                  <a:schemeClr val="bg1"/>
                </a:solidFill>
                <a:latin typeface="Arial" charset="0"/>
              </a:rPr>
              <a:t>convergence </a:t>
            </a:r>
            <a:r>
              <a:rPr lang="en-US" altLang="en-US" sz="1200" dirty="0">
                <a:solidFill>
                  <a:schemeClr val="bg1"/>
                </a:solidFill>
                <a:latin typeface="Arial" charset="0"/>
              </a:rPr>
              <a:t>is expected to </a:t>
            </a:r>
            <a:r>
              <a:rPr lang="en-US" altLang="en-US" sz="1200" dirty="0" smtClean="0">
                <a:solidFill>
                  <a:schemeClr val="bg1"/>
                </a:solidFill>
                <a:latin typeface="Arial" charset="0"/>
              </a:rPr>
              <a:t>suppress </a:t>
            </a:r>
            <a:r>
              <a:rPr lang="en-US" altLang="en-US" sz="1200" dirty="0">
                <a:solidFill>
                  <a:schemeClr val="bg1"/>
                </a:solidFill>
                <a:latin typeface="Arial" charset="0"/>
              </a:rPr>
              <a:t>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b="1" dirty="0">
              <a:solidFill>
                <a:srgbClr val="FFFF00"/>
              </a:solidFill>
              <a:latin typeface="Arial" charset="0"/>
            </a:endParaRPr>
          </a:p>
          <a:p>
            <a:pPr marL="0" indent="0">
              <a:spcBef>
                <a:spcPct val="0"/>
              </a:spcBef>
              <a:buNone/>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1919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above-average over </a:t>
            </a:r>
            <a:r>
              <a:rPr lang="en-US" altLang="en-US" sz="1200" b="1" dirty="0" smtClean="0">
                <a:solidFill>
                  <a:schemeClr val="bg1"/>
                </a:solidFill>
              </a:rPr>
              <a:t>southern </a:t>
            </a:r>
            <a:r>
              <a:rPr lang="en-US" altLang="en-US" sz="1200" b="1" dirty="0">
                <a:solidFill>
                  <a:schemeClr val="bg1"/>
                </a:solidFill>
              </a:rPr>
              <a:t>Mauritania, </a:t>
            </a:r>
            <a:r>
              <a:rPr lang="en-US" altLang="en-US" sz="1200" b="1" dirty="0" smtClean="0">
                <a:solidFill>
                  <a:schemeClr val="bg1"/>
                </a:solidFill>
              </a:rPr>
              <a:t>Senegal</a:t>
            </a:r>
            <a:r>
              <a:rPr lang="en-US" altLang="en-US" sz="1200" b="1" dirty="0">
                <a:solidFill>
                  <a:schemeClr val="bg1"/>
                </a:solidFill>
              </a:rPr>
              <a:t>, Guinea-Bissau, Guinea, Sierra Leone, Liberia, southern Mali, Cote d’Ivoire, Burkina Faso, Ghana, Togo, Benin, parts of Niger and Chad, Nigeria, portions of Cameroon and CAR, local areas in Gabon, many parts of Congo, portions of Angola and DRC, southern and eastern Sudan, South Sudan, many parts of Ethiopia, Uganda, many parts of Kenya, southern Somalia, northern and eastern Tanzania, northern Namibia, and local areas in Mozambique and Madagascar. </a:t>
            </a:r>
            <a:r>
              <a:rPr lang="en-US" altLang="en-US" sz="1200" b="1" dirty="0" smtClean="0">
                <a:solidFill>
                  <a:schemeClr val="bg1"/>
                </a:solidFill>
              </a:rPr>
              <a:t>Local </a:t>
            </a:r>
            <a:r>
              <a:rPr lang="en-US" altLang="en-US" sz="1200" b="1" dirty="0">
                <a:solidFill>
                  <a:schemeClr val="bg1"/>
                </a:solidFill>
              </a:rPr>
              <a:t>areas in Chad, parts of Cameroon and Gabon, portions of DRC, and local areas in Angola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parts of southern Mauritania, many parts of Senegal, Guinea, Sierra Leone, Liberia, Mali, Burkina Faso, Ghana, Cote d’Ivoire, Togo, Benin, many parts of Nigeria and Cameroon, southern Chad, much of CAR and Congo, western and northern DRC, much of South Sudan, southern and eastern Sudan, Ethiopia, Eritrea, many parts of Uganda, Tanzania, Somalia and Kenya, portions of Angola, eastern Zambia, and local areas in Mozambique and Madagascar</a:t>
            </a:r>
            <a:r>
              <a:rPr lang="en-US" altLang="en-US" sz="1200" b="1" dirty="0" smtClean="0">
                <a:solidFill>
                  <a:schemeClr val="bg1"/>
                </a:solidFill>
              </a:rPr>
              <a:t>. Local </a:t>
            </a:r>
            <a:r>
              <a:rPr lang="en-US" altLang="en-US" sz="1200" b="1" dirty="0">
                <a:solidFill>
                  <a:schemeClr val="bg1"/>
                </a:solidFill>
              </a:rPr>
              <a:t>areas in Mali and Nigeria, parts of Cameroon, many parts of Gabon, portions of Angola and DRC, Botswana,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southern and eastern Mauritania, much of Senegal, Guinea-Bissau, Guinea, Sierra Leone, Liberia, Mali, Cote d’Ivoire, Burkina Faso, Ghana, Togo, Benin, Niger, many parts of Nigeria, Chad, many parts of Cameroon, CAR, many parts of DRC, South Sudan, Uganda, Sudan, Eritrea, Ethiopia, Kenya, Somalia,  many parts of Tanzania, portions of Angola, eastern Zambia, and local areas in Mozambique and Madagascar</a:t>
            </a:r>
            <a:r>
              <a:rPr lang="en-US" altLang="en-US" sz="1200" b="1" dirty="0" smtClean="0">
                <a:solidFill>
                  <a:schemeClr val="bg1"/>
                </a:solidFill>
              </a:rPr>
              <a:t>. Western  </a:t>
            </a:r>
            <a:r>
              <a:rPr lang="en-US" altLang="en-US" sz="1200" b="1" dirty="0">
                <a:solidFill>
                  <a:schemeClr val="bg1"/>
                </a:solidFill>
              </a:rPr>
              <a:t>and central Mauritania, parts of Nigeria and Cameroon, Gabon, portions of central and eastern DRC, portions of Angola, Botswana and many parts of South Africa had below-average rainfall.</a:t>
            </a:r>
          </a:p>
          <a:p>
            <a:pPr marL="171450" indent="-171450" algn="just" eaLnBrk="1" hangingPunct="1">
              <a:lnSpc>
                <a:spcPct val="90000"/>
              </a:lnSpc>
              <a:spcBef>
                <a:spcPct val="50000"/>
              </a:spcBef>
              <a:buFontTx/>
              <a:buChar char="•"/>
            </a:pPr>
            <a:r>
              <a:rPr lang="en-US" altLang="en-US" sz="1200" b="1" dirty="0" smtClean="0">
                <a:solidFill>
                  <a:schemeClr val="bg1"/>
                </a:solidFill>
              </a:rPr>
              <a:t>Week-1 </a:t>
            </a:r>
            <a:r>
              <a:rPr lang="en-US" altLang="en-US" sz="1200" b="1" dirty="0">
                <a:solidFill>
                  <a:schemeClr val="bg1"/>
                </a:solidFill>
              </a:rPr>
              <a:t>outlooks call for an increased chance for above-average rainfall over, southern Togo, Benin, Nigeria, northern Cameroon, CAR, southern Sudan, much of South Sudan and DRC, Rwanda, Burundi, Uganda, southeastern Ethiopia, eastern Kenya and parts of southern Somalia. In contrast, there is an increased chance for below-average rainfall over parts of southern Mali, and northeastern Angola.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Rainfall was above-average over many places in West Africa and the Greater Horn of Africa, and portions of Central Africa. </a:t>
            </a:r>
            <a:r>
              <a:rPr lang="en-US" altLang="en-US" sz="1800" b="1" dirty="0" smtClean="0">
                <a:solidFill>
                  <a:schemeClr val="bg1"/>
                </a:solidFill>
              </a:rPr>
              <a:t>Weekly rainfall surpluses exceeded 100mm over many parts of Sierra Leone and Liberia, parts of Burkina Faso and Ghana, local areas in Ethiopia, portions of Kenya and eastern Tanzania.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smtClean="0">
                <a:solidFill>
                  <a:schemeClr val="bg1"/>
                </a:solidFill>
              </a:rPr>
              <a:t>over, southern Togo, Benin, Nigeria, northern Cameroon, CAR, southern Sudan, much of South Sudan and DRC, Rwanda, Burundi, Uganda, southeastern Ethiopia, eastern Kenya and parts of southern Somalia. In contrast, there is an increased chance for below-average rainfall over parts of southern Mali, and northeastern Angola.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cpc.ncep.noaa.gov/products/international/africa_arc/africa_arc_7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cpc.ncep.noaa.gov/products/international/africa_arc/africa_arc_7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136465"/>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a:solidFill>
                  <a:schemeClr val="bg1"/>
                </a:solidFill>
              </a:rPr>
              <a:t>rainfall was above-average over southern </a:t>
            </a:r>
            <a:r>
              <a:rPr lang="en-US" altLang="en-US" sz="1150" b="1" dirty="0" smtClean="0">
                <a:solidFill>
                  <a:schemeClr val="bg1"/>
                </a:solidFill>
              </a:rPr>
              <a:t>Mauritania, Senegal, Guinea-Bissau, Guinea, Sierra Leone, Liberia, southern Mali, Cote d’Ivoire, Burkina Faso, Ghana, Togo, Benin, parts of Niger and Chad, Nigeria, portions of Cameroon and CAR, local areas in Gabon, many parts of Congo, portions of Angola and DRC, southern and eastern Sudan, South Sudan, many parts of Ethiopia, Uganda, many parts of Kenya, southern Somalia, northern and eastern Tanzania, northern Namibia, and local areas in Mozambique and Madagascar. </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Local </a:t>
            </a:r>
            <a:r>
              <a:rPr lang="en-US" altLang="en-US" sz="1150" b="1" dirty="0" smtClean="0">
                <a:solidFill>
                  <a:schemeClr val="bg1"/>
                </a:solidFill>
              </a:rPr>
              <a:t>areas in </a:t>
            </a:r>
            <a:r>
              <a:rPr lang="en-US" altLang="en-US" sz="1150" b="1" dirty="0" smtClean="0">
                <a:solidFill>
                  <a:schemeClr val="bg1"/>
                </a:solidFill>
              </a:rPr>
              <a:t>Chad, parts of Cameroon and Gabon, portions of DRC, and local areas in Angola had below-average 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www.cpc.ncep.noaa.gov/products/international/africa_arc/africa_arc_3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cpc.ncep.noaa.gov/products/international/africa_arc/africa_arc_3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a:t>
            </a:r>
            <a:r>
              <a:rPr lang="en-US" altLang="en-US" sz="1250" b="1" dirty="0" smtClean="0">
                <a:solidFill>
                  <a:schemeClr val="bg1"/>
                </a:solidFill>
              </a:rPr>
              <a:t>parts of southern Mauritania</a:t>
            </a:r>
            <a:r>
              <a:rPr lang="en-US" altLang="en-US" sz="1250" b="1" dirty="0">
                <a:solidFill>
                  <a:schemeClr val="bg1"/>
                </a:solidFill>
              </a:rPr>
              <a:t>, many parts of Senegal</a:t>
            </a:r>
            <a:r>
              <a:rPr lang="en-US" altLang="en-US" sz="1250" b="1" dirty="0" smtClean="0">
                <a:solidFill>
                  <a:schemeClr val="bg1"/>
                </a:solidFill>
              </a:rPr>
              <a:t>, </a:t>
            </a:r>
            <a:r>
              <a:rPr lang="en-US" altLang="en-US" sz="1250" b="1" dirty="0" smtClean="0">
                <a:solidFill>
                  <a:schemeClr val="bg1"/>
                </a:solidFill>
              </a:rPr>
              <a:t>Guinea</a:t>
            </a:r>
            <a:r>
              <a:rPr lang="en-US" altLang="en-US" sz="1250" b="1" dirty="0" smtClean="0">
                <a:solidFill>
                  <a:schemeClr val="bg1"/>
                </a:solidFill>
              </a:rPr>
              <a:t>,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a:solidFill>
                  <a:schemeClr val="bg1"/>
                </a:solidFill>
              </a:rPr>
              <a:t>, Mali, </a:t>
            </a:r>
            <a:r>
              <a:rPr lang="en-US" altLang="en-US" sz="1250" b="1" dirty="0" smtClean="0">
                <a:solidFill>
                  <a:schemeClr val="bg1"/>
                </a:solidFill>
              </a:rPr>
              <a:t>Burkina </a:t>
            </a:r>
            <a:r>
              <a:rPr lang="en-US" altLang="en-US" sz="1250" b="1" dirty="0" smtClean="0">
                <a:solidFill>
                  <a:schemeClr val="bg1"/>
                </a:solidFill>
              </a:rPr>
              <a:t>Faso, </a:t>
            </a:r>
            <a:r>
              <a:rPr lang="en-US" altLang="en-US" sz="1250" b="1" dirty="0" smtClean="0">
                <a:solidFill>
                  <a:schemeClr val="bg1"/>
                </a:solidFill>
              </a:rPr>
              <a:t>Ghana</a:t>
            </a:r>
            <a:r>
              <a:rPr lang="en-US" altLang="en-US" sz="1250" b="1" dirty="0" smtClean="0">
                <a:solidFill>
                  <a:schemeClr val="bg1"/>
                </a:solidFill>
              </a:rPr>
              <a:t>,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many parts </a:t>
            </a:r>
            <a:r>
              <a:rPr lang="en-US" altLang="en-US" sz="1250" b="1" dirty="0">
                <a:solidFill>
                  <a:schemeClr val="bg1"/>
                </a:solidFill>
              </a:rPr>
              <a:t>of </a:t>
            </a:r>
            <a:r>
              <a:rPr lang="en-US" altLang="en-US" sz="1250" b="1" dirty="0" smtClean="0">
                <a:solidFill>
                  <a:schemeClr val="bg1"/>
                </a:solidFill>
              </a:rPr>
              <a:t>Nigeria and </a:t>
            </a:r>
            <a:r>
              <a:rPr lang="en-US" altLang="en-US" sz="1250" b="1" dirty="0">
                <a:solidFill>
                  <a:schemeClr val="bg1"/>
                </a:solidFill>
              </a:rPr>
              <a:t>Cameroon, </a:t>
            </a:r>
            <a:r>
              <a:rPr lang="en-US" altLang="en-US" sz="1250" b="1" dirty="0" smtClean="0">
                <a:solidFill>
                  <a:schemeClr val="bg1"/>
                </a:solidFill>
              </a:rPr>
              <a:t>southern Chad, much of CAR and Congo</a:t>
            </a:r>
            <a:r>
              <a:rPr lang="en-US" altLang="en-US" sz="1250" b="1" dirty="0">
                <a:solidFill>
                  <a:schemeClr val="bg1"/>
                </a:solidFill>
              </a:rPr>
              <a:t>, western </a:t>
            </a:r>
            <a:r>
              <a:rPr lang="en-US" altLang="en-US" sz="1250" b="1" dirty="0" smtClean="0">
                <a:solidFill>
                  <a:schemeClr val="bg1"/>
                </a:solidFill>
              </a:rPr>
              <a:t>and northern DRC</a:t>
            </a:r>
            <a:r>
              <a:rPr lang="en-US" altLang="en-US" sz="1250" b="1" dirty="0">
                <a:solidFill>
                  <a:schemeClr val="bg1"/>
                </a:solidFill>
              </a:rPr>
              <a:t>, </a:t>
            </a:r>
            <a:r>
              <a:rPr lang="en-US" altLang="en-US" sz="1250" b="1" dirty="0" smtClean="0">
                <a:solidFill>
                  <a:schemeClr val="bg1"/>
                </a:solidFill>
              </a:rPr>
              <a:t>much of South </a:t>
            </a:r>
            <a:r>
              <a:rPr lang="en-US" altLang="en-US" sz="1250" b="1" dirty="0">
                <a:solidFill>
                  <a:schemeClr val="bg1"/>
                </a:solidFill>
              </a:rPr>
              <a:t>Sudan, </a:t>
            </a:r>
            <a:r>
              <a:rPr lang="en-US" altLang="en-US" sz="1250" b="1" dirty="0" smtClean="0">
                <a:solidFill>
                  <a:schemeClr val="bg1"/>
                </a:solidFill>
              </a:rPr>
              <a:t>southern and eastern Sudan</a:t>
            </a:r>
            <a:r>
              <a:rPr lang="en-US" altLang="en-US" sz="1250" b="1" dirty="0">
                <a:solidFill>
                  <a:schemeClr val="bg1"/>
                </a:solidFill>
              </a:rPr>
              <a:t>, </a:t>
            </a:r>
            <a:r>
              <a:rPr lang="en-US" altLang="en-US" sz="1250" b="1" dirty="0" smtClean="0">
                <a:solidFill>
                  <a:schemeClr val="bg1"/>
                </a:solidFill>
              </a:rPr>
              <a:t>Ethiopia</a:t>
            </a:r>
            <a:r>
              <a:rPr lang="en-US" altLang="en-US" sz="1250" b="1" dirty="0" smtClean="0">
                <a:solidFill>
                  <a:schemeClr val="bg1"/>
                </a:solidFill>
              </a:rPr>
              <a:t>, Eritrea, </a:t>
            </a:r>
            <a:r>
              <a:rPr lang="en-US" altLang="en-US" sz="1250" b="1" dirty="0" smtClean="0">
                <a:solidFill>
                  <a:schemeClr val="bg1"/>
                </a:solidFill>
              </a:rPr>
              <a:t>many parts of Uganda, Tanzania</a:t>
            </a:r>
            <a:r>
              <a:rPr lang="en-US" altLang="en-US" sz="1250" b="1" dirty="0">
                <a:solidFill>
                  <a:schemeClr val="bg1"/>
                </a:solidFill>
              </a:rPr>
              <a:t>, </a:t>
            </a:r>
            <a:r>
              <a:rPr lang="en-US" altLang="en-US" sz="1250" b="1" dirty="0" smtClean="0">
                <a:solidFill>
                  <a:schemeClr val="bg1"/>
                </a:solidFill>
              </a:rPr>
              <a:t>Somalia </a:t>
            </a:r>
            <a:r>
              <a:rPr lang="en-US" altLang="en-US" sz="1250" b="1" dirty="0" smtClean="0">
                <a:solidFill>
                  <a:schemeClr val="bg1"/>
                </a:solidFill>
              </a:rPr>
              <a:t>and </a:t>
            </a:r>
            <a:r>
              <a:rPr lang="en-US" altLang="en-US" sz="1250" b="1" dirty="0" smtClean="0">
                <a:solidFill>
                  <a:schemeClr val="bg1"/>
                </a:solidFill>
              </a:rPr>
              <a:t>Kenya, portions of Angola, eastern Zambia, and local areas in Mozambique and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Local areas in Mali and Nigeria, parts of Cameroon, many parts of Gabon, portions of Angola and DRC, Botswana, and many parts of South Africa had </a:t>
            </a:r>
            <a:r>
              <a:rPr lang="en-US" altLang="en-US" sz="1250" b="1" dirty="0" smtClean="0">
                <a:solidFill>
                  <a:schemeClr val="bg1"/>
                </a:solidFill>
              </a:rPr>
              <a:t>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www.cpc.ncep.noaa.gov/products/international/africa_arc/africa_arc_9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pc.ncep.noaa.gov/products/international/africa_arc/africa_arc_9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southern and eastern </a:t>
            </a:r>
            <a:r>
              <a:rPr lang="en-US" altLang="en-US" sz="1200" b="1" dirty="0" smtClean="0">
                <a:solidFill>
                  <a:schemeClr val="bg1"/>
                </a:solidFill>
              </a:rPr>
              <a:t>Mauritania, much of </a:t>
            </a:r>
            <a:r>
              <a:rPr lang="en-US" altLang="en-US" sz="1200" b="1" dirty="0">
                <a:solidFill>
                  <a:schemeClr val="bg1"/>
                </a:solidFill>
              </a:rPr>
              <a:t>Senegal, </a:t>
            </a:r>
            <a:r>
              <a:rPr lang="en-US" altLang="en-US" sz="1200" b="1" dirty="0" smtClean="0">
                <a:solidFill>
                  <a:schemeClr val="bg1"/>
                </a:solidFill>
              </a:rPr>
              <a:t>Guinea-Bissau, Guinea, </a:t>
            </a:r>
            <a:r>
              <a:rPr lang="en-US" altLang="en-US" sz="1200" b="1" dirty="0">
                <a:solidFill>
                  <a:schemeClr val="bg1"/>
                </a:solidFill>
              </a:rPr>
              <a:t>Sierra Leone, Liberia, Mali,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many parts of Cameroon, CAR, many parts of DRC, South Sudan, Uganda, Sudan,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portions of Angola, eastern Zambia, and local areas in Mozambique and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Western  </a:t>
            </a:r>
            <a:r>
              <a:rPr lang="en-US" altLang="en-US" sz="1200" b="1" dirty="0" smtClean="0">
                <a:solidFill>
                  <a:schemeClr val="bg1"/>
                </a:solidFill>
              </a:rPr>
              <a:t>and central Mauritania</a:t>
            </a:r>
            <a:r>
              <a:rPr lang="en-US" altLang="en-US" sz="1200" b="1" dirty="0" smtClean="0">
                <a:solidFill>
                  <a:schemeClr val="bg1"/>
                </a:solidFill>
              </a:rPr>
              <a:t>, parts of </a:t>
            </a:r>
            <a:r>
              <a:rPr lang="en-US" altLang="en-US" sz="1200" b="1" dirty="0" smtClean="0">
                <a:solidFill>
                  <a:schemeClr val="bg1"/>
                </a:solidFill>
              </a:rPr>
              <a:t>Nigeria and Cameroon, Gabon, portions of </a:t>
            </a:r>
            <a:r>
              <a:rPr lang="en-US" altLang="en-US" sz="1200" b="1" dirty="0" smtClean="0">
                <a:solidFill>
                  <a:schemeClr val="bg1"/>
                </a:solidFill>
              </a:rPr>
              <a:t>central and eastern DRC</a:t>
            </a:r>
            <a:r>
              <a:rPr lang="en-US" altLang="en-US" sz="1200" b="1" dirty="0" smtClean="0">
                <a:solidFill>
                  <a:schemeClr val="bg1"/>
                </a:solidFill>
              </a:rPr>
              <a:t>, </a:t>
            </a:r>
            <a:r>
              <a:rPr lang="en-US" altLang="en-US" sz="1200" b="1" dirty="0" smtClean="0">
                <a:solidFill>
                  <a:schemeClr val="bg1"/>
                </a:solidFill>
              </a:rPr>
              <a:t>portions </a:t>
            </a:r>
            <a:r>
              <a:rPr lang="en-US" altLang="en-US" sz="1200" b="1" dirty="0" smtClean="0">
                <a:solidFill>
                  <a:schemeClr val="bg1"/>
                </a:solidFill>
              </a:rPr>
              <a:t>of </a:t>
            </a:r>
            <a:r>
              <a:rPr lang="en-US" altLang="en-US" sz="1200" b="1" dirty="0" smtClean="0">
                <a:solidFill>
                  <a:schemeClr val="bg1"/>
                </a:solidFill>
              </a:rPr>
              <a:t>Angola, Botswana and many parts of South </a:t>
            </a:r>
            <a:r>
              <a:rPr lang="en-US" altLang="en-US" sz="1200" b="1" dirty="0" smtClean="0">
                <a:solidFill>
                  <a:schemeClr val="bg1"/>
                </a:solidFill>
              </a:rPr>
              <a:t>Africa had below-average rainfall</a:t>
            </a:r>
            <a:r>
              <a:rPr lang="en-US" altLang="en-US" sz="1200" b="1" dirty="0" smtClean="0">
                <a:solidFill>
                  <a:schemeClr val="bg1"/>
                </a:solidFill>
              </a:rPr>
              <a:t>.</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www.cpc.ncep.noaa.gov/products/international/africa_arc/africa_arc_18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www.cpc.ncep.noaa.gov/products/international/africa_arc/africa_arc_18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49066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a:t>
            </a:r>
            <a:r>
              <a:rPr lang="en-US" altLang="en-US" sz="1180" b="1" dirty="0" smtClean="0">
                <a:solidFill>
                  <a:schemeClr val="bg1"/>
                </a:solidFill>
                <a:latin typeface="Arial" charset="0"/>
              </a:rPr>
              <a:t>, </a:t>
            </a:r>
            <a:r>
              <a:rPr lang="en-US" altLang="en-US" sz="1180" b="1" dirty="0" smtClean="0">
                <a:solidFill>
                  <a:schemeClr val="bg1"/>
                </a:solidFill>
                <a:latin typeface="Arial" charset="0"/>
              </a:rPr>
              <a:t>portions of </a:t>
            </a:r>
            <a:r>
              <a:rPr lang="en-US" altLang="en-US" sz="1180" b="1" dirty="0" smtClean="0">
                <a:solidFill>
                  <a:schemeClr val="bg1"/>
                </a:solidFill>
                <a:latin typeface="Arial" charset="0"/>
              </a:rPr>
              <a:t>Nigeria and </a:t>
            </a:r>
            <a:r>
              <a:rPr lang="en-US" altLang="en-US" sz="1180" b="1" dirty="0" smtClean="0">
                <a:solidFill>
                  <a:schemeClr val="bg1"/>
                </a:solidFill>
                <a:latin typeface="Arial" charset="0"/>
              </a:rPr>
              <a:t>Cameroon, Equatorial Guinea, Gabon, </a:t>
            </a:r>
            <a:r>
              <a:rPr lang="en-US" altLang="en-US" sz="1180" b="1" dirty="0" smtClean="0">
                <a:solidFill>
                  <a:schemeClr val="bg1"/>
                </a:solidFill>
                <a:latin typeface="Arial" charset="0"/>
              </a:rPr>
              <a:t>local areas in Congo</a:t>
            </a:r>
            <a:r>
              <a:rPr lang="en-US" altLang="en-US" sz="1180" b="1" dirty="0" smtClean="0">
                <a:solidFill>
                  <a:schemeClr val="bg1"/>
                </a:solidFill>
                <a:latin typeface="Arial" charset="0"/>
              </a:rPr>
              <a:t>, </a:t>
            </a:r>
            <a:r>
              <a:rPr lang="en-US" altLang="en-US" sz="1180" b="1" dirty="0" smtClean="0">
                <a:solidFill>
                  <a:schemeClr val="bg1"/>
                </a:solidFill>
                <a:latin typeface="Arial" charset="0"/>
              </a:rPr>
              <a:t>parts of central and eastern </a:t>
            </a:r>
            <a:r>
              <a:rPr lang="en-US" altLang="en-US" sz="1180" b="1" dirty="0" smtClean="0">
                <a:solidFill>
                  <a:schemeClr val="bg1"/>
                </a:solidFill>
                <a:latin typeface="Arial" charset="0"/>
              </a:rPr>
              <a:t>DRC, </a:t>
            </a:r>
            <a:r>
              <a:rPr lang="en-US" altLang="en-US" sz="1180" b="1" dirty="0" smtClean="0">
                <a:solidFill>
                  <a:schemeClr val="bg1"/>
                </a:solidFill>
                <a:latin typeface="Arial" charset="0"/>
              </a:rPr>
              <a:t>local areas in Angola</a:t>
            </a:r>
            <a:r>
              <a:rPr lang="en-US" altLang="en-US" sz="1180" b="1" dirty="0" smtClean="0">
                <a:solidFill>
                  <a:schemeClr val="bg1"/>
                </a:solidFill>
                <a:latin typeface="Arial" charset="0"/>
              </a:rPr>
              <a:t>, Namibia, western and northeastern South Africa, eastern Zambia, parts of Botswana, Zimbabwe, </a:t>
            </a:r>
            <a:r>
              <a:rPr lang="en-US" altLang="en-US" sz="1180" b="1" dirty="0" smtClean="0">
                <a:solidFill>
                  <a:schemeClr val="bg1"/>
                </a:solidFill>
                <a:latin typeface="Arial" charset="0"/>
              </a:rPr>
              <a:t>southern Mozambique and local areas in Madagascar. </a:t>
            </a:r>
            <a:endParaRPr lang="en-US" altLang="en-US" sz="1180" b="1" dirty="0" smtClean="0">
              <a:solidFill>
                <a:schemeClr val="bg1"/>
              </a:solidFill>
              <a:latin typeface="Arial" charset="0"/>
            </a:endParaRPr>
          </a:p>
          <a:p>
            <a:pPr algn="just" eaLnBrk="1" hangingPunct="1">
              <a:lnSpc>
                <a:spcPct val="90000"/>
              </a:lnSpc>
              <a:spcBef>
                <a:spcPct val="50000"/>
              </a:spcBef>
              <a:buNone/>
              <a:defRPr/>
            </a:pPr>
            <a:r>
              <a:rPr lang="en-US" altLang="en-US" sz="1180" b="1" dirty="0" smtClean="0">
                <a:solidFill>
                  <a:schemeClr val="bg1"/>
                </a:solidFill>
                <a:latin typeface="Arial" charset="0"/>
              </a:rPr>
              <a:t>Southern and eastern Mauritania, much </a:t>
            </a:r>
            <a:r>
              <a:rPr lang="en-US" altLang="en-US" sz="1180" b="1" dirty="0" smtClean="0">
                <a:solidFill>
                  <a:schemeClr val="bg1"/>
                </a:solidFill>
                <a:latin typeface="Arial" charset="0"/>
              </a:rPr>
              <a:t>of Senegal, </a:t>
            </a:r>
            <a:r>
              <a:rPr lang="en-US" altLang="en-US" sz="1180" b="1" dirty="0" smtClean="0">
                <a:solidFill>
                  <a:schemeClr val="bg1"/>
                </a:solidFill>
                <a:latin typeface="Arial" charset="0"/>
              </a:rPr>
              <a:t>Guinea-Bissau</a:t>
            </a:r>
            <a:r>
              <a:rPr lang="en-US" altLang="en-US" sz="1180" b="1" dirty="0" smtClean="0">
                <a:solidFill>
                  <a:schemeClr val="bg1"/>
                </a:solidFill>
                <a:latin typeface="Arial" charset="0"/>
              </a:rPr>
              <a:t>, </a:t>
            </a:r>
            <a:r>
              <a:rPr lang="en-US" altLang="en-US" sz="1180" b="1" dirty="0" smtClean="0">
                <a:solidFill>
                  <a:schemeClr val="bg1"/>
                </a:solidFill>
                <a:latin typeface="Arial" charset="0"/>
              </a:rPr>
              <a:t>Guinea</a:t>
            </a:r>
            <a:r>
              <a:rPr lang="en-US" altLang="en-US" sz="1180" b="1" dirty="0" smtClean="0">
                <a:solidFill>
                  <a:schemeClr val="bg1"/>
                </a:solidFill>
                <a:latin typeface="Arial" charset="0"/>
              </a:rPr>
              <a:t>, Sierra Leone, Mali, </a:t>
            </a:r>
            <a:r>
              <a:rPr lang="en-US" altLang="en-US" sz="1180" b="1" dirty="0" smtClean="0">
                <a:solidFill>
                  <a:schemeClr val="bg1"/>
                </a:solidFill>
                <a:latin typeface="Arial" charset="0"/>
              </a:rPr>
              <a:t>Liberia, Cote </a:t>
            </a:r>
            <a:r>
              <a:rPr lang="en-US" altLang="en-US" sz="1180" b="1" dirty="0" smtClean="0">
                <a:solidFill>
                  <a:schemeClr val="bg1"/>
                </a:solidFill>
                <a:latin typeface="Arial" charset="0"/>
              </a:rPr>
              <a:t>d’Ivoire, Burkina Faso, Ghana, Togo, Benin, </a:t>
            </a:r>
            <a:r>
              <a:rPr lang="en-US" altLang="en-US" sz="1180" b="1" dirty="0" smtClean="0">
                <a:solidFill>
                  <a:schemeClr val="bg1"/>
                </a:solidFill>
                <a:latin typeface="Arial" charset="0"/>
              </a:rPr>
              <a:t>portions of Nigeria and Cameroon, </a:t>
            </a:r>
            <a:r>
              <a:rPr lang="en-US" altLang="en-US" sz="1180" b="1" dirty="0" smtClean="0">
                <a:solidFill>
                  <a:schemeClr val="bg1"/>
                </a:solidFill>
                <a:latin typeface="Arial" charset="0"/>
              </a:rPr>
              <a:t>Niger, Chad, CAR, many parts of DRC, South Sudan, Sudan, Uganda, </a:t>
            </a:r>
            <a:r>
              <a:rPr lang="en-US" altLang="en-US" sz="1180" b="1" dirty="0" smtClean="0">
                <a:solidFill>
                  <a:schemeClr val="bg1"/>
                </a:solidFill>
                <a:latin typeface="Arial" charset="0"/>
              </a:rPr>
              <a:t>Eritrea, Ethiopia, Somalia, Kenya, </a:t>
            </a:r>
            <a:r>
              <a:rPr lang="en-US" altLang="en-US" sz="1180" b="1" dirty="0" smtClean="0">
                <a:solidFill>
                  <a:schemeClr val="bg1"/>
                </a:solidFill>
                <a:latin typeface="Arial" charset="0"/>
              </a:rPr>
              <a:t>Tanzania, </a:t>
            </a:r>
            <a:r>
              <a:rPr lang="en-US" altLang="en-US" sz="1180" b="1" dirty="0" smtClean="0">
                <a:solidFill>
                  <a:schemeClr val="bg1"/>
                </a:solidFill>
                <a:latin typeface="Arial" charset="0"/>
              </a:rPr>
              <a:t>portions of Angola and Zambia</a:t>
            </a:r>
            <a:r>
              <a:rPr lang="en-US" altLang="en-US" sz="1180" b="1" dirty="0" smtClean="0">
                <a:solidFill>
                  <a:schemeClr val="bg1"/>
                </a:solidFill>
                <a:latin typeface="Arial" charset="0"/>
              </a:rPr>
              <a:t>, local areas in Malawi, northern Mozambique, </a:t>
            </a:r>
            <a:r>
              <a:rPr lang="en-US" altLang="en-US" sz="1180" b="1" dirty="0" smtClean="0">
                <a:solidFill>
                  <a:schemeClr val="bg1"/>
                </a:solidFill>
                <a:latin typeface="Arial" charset="0"/>
              </a:rPr>
              <a:t>local areas in </a:t>
            </a:r>
            <a:r>
              <a:rPr lang="en-US" altLang="en-US" sz="1180" b="1" dirty="0" smtClean="0">
                <a:solidFill>
                  <a:schemeClr val="bg1"/>
                </a:solidFill>
                <a:latin typeface="Arial" charset="0"/>
              </a:rPr>
              <a:t>South Africa and </a:t>
            </a:r>
            <a:r>
              <a:rPr lang="en-US" altLang="en-US" sz="1180" b="1" dirty="0" smtClean="0">
                <a:solidFill>
                  <a:schemeClr val="bg1"/>
                </a:solidFill>
                <a:latin typeface="Arial" charset="0"/>
              </a:rPr>
              <a:t>portions of Madagascar </a:t>
            </a:r>
            <a:r>
              <a:rPr lang="en-US" altLang="en-US" sz="1180" b="1" dirty="0" smtClean="0">
                <a:solidFill>
                  <a:schemeClr val="bg1"/>
                </a:solidFill>
                <a:latin typeface="Arial" charset="0"/>
              </a:rPr>
              <a:t>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600200"/>
            <a:ext cx="1202654" cy="228597"/>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676400"/>
            <a:ext cx="762000" cy="19050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Sierra Leone (bottom left) and many parts of Ethiopia (top right). Early season dryness was observed across southern South Africa (bottom right).</a:t>
            </a:r>
          </a:p>
        </p:txBody>
      </p:sp>
      <p:sp>
        <p:nvSpPr>
          <p:cNvPr id="18441" name="Line 169"/>
          <p:cNvSpPr>
            <a:spLocks noChangeShapeType="1"/>
          </p:cNvSpPr>
          <p:nvPr/>
        </p:nvSpPr>
        <p:spPr bwMode="auto">
          <a:xfrm flipH="1" flipV="1">
            <a:off x="3048000" y="3124200"/>
            <a:ext cx="1600200" cy="457200"/>
          </a:xfrm>
          <a:prstGeom prst="line">
            <a:avLst/>
          </a:prstGeom>
          <a:noFill/>
          <a:ln w="50800">
            <a:solidFill>
              <a:srgbClr val="FF0000"/>
            </a:solidFill>
            <a:round/>
            <a:headEnd/>
            <a:tailEnd type="triangle" w="med" len="med"/>
          </a:ln>
        </p:spPr>
        <p:txBody>
          <a:bodyPr/>
          <a:lstStyle/>
          <a:p>
            <a:endParaRPr lang="en-US"/>
          </a:p>
        </p:txBody>
      </p:sp>
      <p:pic>
        <p:nvPicPr>
          <p:cNvPr id="3" name="Picture 2" descr="https://www.cpc.ncep.noaa.gov/products/international/africa_arc/africa_arc_90day_ptts_Kenema_SierraLeo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62528"/>
            <a:ext cx="38100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africa_arc/africa_arc_90day_ptts_Fiq_Ethiopi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609600"/>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s://www.cpc.ncep.noaa.gov/products/international/africa_arc/africa_arc_90day_ptts_Queenstown_SouthAfric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462528"/>
            <a:ext cx="40386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 broad area of anomalous lower-level cyclonic shear prevailed across West Africa. </a:t>
            </a:r>
            <a:r>
              <a:rPr lang="en-US" altLang="en-US" b="1" dirty="0" smtClean="0">
                <a:solidFill>
                  <a:schemeClr val="bg1"/>
                </a:solidFill>
              </a:rPr>
              <a:t>Anomalous onshore flow from the Indian Ocean may have also contributed to the observed above-average rainfall over portions of the Greater Horn of Africa (left).</a:t>
            </a:r>
            <a:endParaRPr lang="en-US" altLang="en-US" b="1" dirty="0">
              <a:solidFill>
                <a:schemeClr val="bg1"/>
              </a:solidFill>
            </a:endParaRPr>
          </a:p>
        </p:txBody>
      </p:sp>
      <p:sp>
        <p:nvSpPr>
          <p:cNvPr id="11" name="Oval 10"/>
          <p:cNvSpPr/>
          <p:nvPr/>
        </p:nvSpPr>
        <p:spPr>
          <a:xfrm rot="5156765">
            <a:off x="1340645" y="2043662"/>
            <a:ext cx="640070" cy="1867126"/>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6421750">
            <a:off x="3256706" y="2685885"/>
            <a:ext cx="913234" cy="1190441"/>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164902</TotalTime>
  <Words>1809</Words>
  <Application>Microsoft Office PowerPoint</Application>
  <PresentationFormat>On-screen Show (4:3)</PresentationFormat>
  <Paragraphs>70</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8345</cp:revision>
  <cp:lastPrinted>2018-07-09T15:13:07Z</cp:lastPrinted>
  <dcterms:created xsi:type="dcterms:W3CDTF">2001-08-31T10:39:36Z</dcterms:created>
  <dcterms:modified xsi:type="dcterms:W3CDTF">2019-10-15T16:21:03Z</dcterms:modified>
</cp:coreProperties>
</file>