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88" autoAdjust="0"/>
    <p:restoredTop sz="96847" autoAdjust="0"/>
  </p:normalViewPr>
  <p:slideViewPr>
    <p:cSldViewPr>
      <p:cViewPr varScale="1">
        <p:scale>
          <a:sx n="73" d="100"/>
          <a:sy n="73" d="100"/>
        </p:scale>
        <p:origin x="65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10/7/2019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374"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07 October </a:t>
            </a:r>
            <a:r>
              <a:rPr lang="en-US" altLang="en-US" sz="2800" b="1" dirty="0" smtClean="0">
                <a:solidFill>
                  <a:schemeClr val="bg1"/>
                </a:solidFill>
              </a:rPr>
              <a:t>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47705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across </a:t>
            </a:r>
            <a:r>
              <a:rPr lang="en-US" altLang="en-US" sz="1250" b="1" dirty="0" smtClean="0">
                <a:solidFill>
                  <a:schemeClr val="bg1"/>
                </a:solidFill>
              </a:rPr>
              <a:t>the Gulf </a:t>
            </a:r>
            <a:r>
              <a:rPr lang="en-US" altLang="en-US" sz="1250" b="1" dirty="0" smtClean="0">
                <a:solidFill>
                  <a:schemeClr val="bg1"/>
                </a:solidFill>
              </a:rPr>
              <a:t>of Guinea and Central Africa counties, portions of Ethiopia, and coastal Tanzania.</a:t>
            </a:r>
          </a:p>
        </p:txBody>
      </p:sp>
      <p:sp>
        <p:nvSpPr>
          <p:cNvPr id="22534" name="TextBox 2"/>
          <p:cNvSpPr txBox="1">
            <a:spLocks noChangeArrowheads="1"/>
          </p:cNvSpPr>
          <p:nvPr/>
        </p:nvSpPr>
        <p:spPr bwMode="auto">
          <a:xfrm>
            <a:off x="670920" y="1524000"/>
            <a:ext cx="3234796"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8 – 14 October, 2019</a:t>
            </a:r>
            <a:endParaRPr lang="en-US" altLang="en-US" sz="1400" dirty="0"/>
          </a:p>
        </p:txBody>
      </p:sp>
      <p:sp>
        <p:nvSpPr>
          <p:cNvPr id="22535" name="TextBox 10"/>
          <p:cNvSpPr txBox="1">
            <a:spLocks noChangeArrowheads="1"/>
          </p:cNvSpPr>
          <p:nvPr/>
        </p:nvSpPr>
        <p:spPr bwMode="auto">
          <a:xfrm>
            <a:off x="4785238" y="1524000"/>
            <a:ext cx="3708900"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a:t>
            </a:r>
            <a:r>
              <a:rPr lang="en-US" altLang="en-US" b="1" dirty="0" smtClean="0">
                <a:solidFill>
                  <a:srgbClr val="FFFF00"/>
                </a:solidFill>
              </a:rPr>
              <a:t>15 </a:t>
            </a:r>
            <a:r>
              <a:rPr lang="en-US" altLang="en-US" b="1" dirty="0" smtClean="0">
                <a:solidFill>
                  <a:srgbClr val="FFFF00"/>
                </a:solidFill>
              </a:rPr>
              <a:t>– </a:t>
            </a:r>
            <a:r>
              <a:rPr lang="en-US" altLang="en-US" b="1" dirty="0" smtClean="0">
                <a:solidFill>
                  <a:srgbClr val="FFFF00"/>
                </a:solidFill>
              </a:rPr>
              <a:t>21 </a:t>
            </a:r>
            <a:r>
              <a:rPr lang="en-US" altLang="en-US" b="1" dirty="0" smtClean="0">
                <a:solidFill>
                  <a:srgbClr val="FFFF00"/>
                </a:solidFill>
              </a:rPr>
              <a:t>October,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2317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a:solidFill>
                  <a:srgbClr val="FFFF00"/>
                </a:solidFill>
              </a:rPr>
              <a:t>8 – 14 October, 2019</a:t>
            </a:r>
            <a:endParaRPr lang="en-US" altLang="en-US" b="1" dirty="0">
              <a:solidFill>
                <a:srgbClr val="FFFF00"/>
              </a:solidFill>
            </a:endParaRPr>
          </a:p>
        </p:txBody>
      </p:sp>
      <p:sp>
        <p:nvSpPr>
          <p:cNvPr id="11" name="Text Box 8"/>
          <p:cNvSpPr txBox="1">
            <a:spLocks noChangeArrowheads="1"/>
          </p:cNvSpPr>
          <p:nvPr/>
        </p:nvSpPr>
        <p:spPr bwMode="auto">
          <a:xfrm>
            <a:off x="3581400" y="1792575"/>
            <a:ext cx="5349875" cy="286232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parts of Senegal, Guinea-Bissau, Guinea-Conakry, Sierra Leone, Liberia, Mali, Cote d’Ivoire, Burkina Faso, Ghana, Togo, Benin, and Nigeria: </a:t>
            </a:r>
            <a:r>
              <a:rPr lang="en-US" altLang="en-US" sz="1150" dirty="0">
                <a:solidFill>
                  <a:schemeClr val="bg1"/>
                </a:solidFill>
                <a:latin typeface="Arial" charset="0"/>
              </a:rPr>
              <a:t>A broad area of anomalous </a:t>
            </a:r>
            <a:r>
              <a:rPr lang="en-US" altLang="en-US" sz="1150" dirty="0" smtClean="0">
                <a:solidFill>
                  <a:schemeClr val="bg1"/>
                </a:solidFill>
                <a:latin typeface="Arial" charset="0"/>
              </a:rPr>
              <a:t>lower-level convergence </a:t>
            </a:r>
            <a:r>
              <a:rPr lang="en-US" altLang="en-US" sz="1150" dirty="0">
                <a:solidFill>
                  <a:schemeClr val="bg1"/>
                </a:solidFill>
                <a:latin typeface="Arial" charset="0"/>
              </a:rPr>
              <a:t>and upper-level divergence is expected to enhance rainfall in the region</a:t>
            </a:r>
            <a:r>
              <a:rPr lang="en-US" altLang="en-US" sz="1150" dirty="0" smtClean="0">
                <a:solidFill>
                  <a:schemeClr val="bg1"/>
                </a:solidFill>
                <a:latin typeface="Arial" charset="0"/>
              </a:rPr>
              <a:t>.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parts of Gabon, Congo-Brazzaville, DRC, and Angola</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combined with anomalous upper-level divergence is expected to </a:t>
            </a:r>
            <a:r>
              <a:rPr lang="en-US" altLang="en-US" sz="1100" dirty="0" smtClean="0">
                <a:solidFill>
                  <a:schemeClr val="bg1"/>
                </a:solidFill>
                <a:latin typeface="Arial" charset="0"/>
              </a:rPr>
              <a:t>enhance rainfall </a:t>
            </a:r>
            <a:r>
              <a:rPr lang="en-US" altLang="en-US" sz="1100" dirty="0">
                <a:solidFill>
                  <a:schemeClr val="bg1"/>
                </a:solidFill>
                <a:latin typeface="Arial" charset="0"/>
              </a:rPr>
              <a:t>in the region</a:t>
            </a:r>
            <a:r>
              <a:rPr lang="en-US" altLang="en-US" sz="1100" dirty="0" smtClean="0">
                <a:solidFill>
                  <a:schemeClr val="bg1"/>
                </a:solidFill>
                <a:latin typeface="Arial" charset="0"/>
              </a:rPr>
              <a:t>. </a:t>
            </a:r>
            <a:r>
              <a:rPr lang="en-US" altLang="en-US" sz="1100" b="1" dirty="0" smtClean="0">
                <a:solidFill>
                  <a:srgbClr val="FFFF00"/>
                </a:solidFill>
                <a:latin typeface="Arial" charset="0"/>
              </a:rPr>
              <a:t>Confidence</a:t>
            </a:r>
            <a:r>
              <a:rPr lang="en-US" altLang="en-US" sz="1100" b="1" dirty="0" smtClean="0">
                <a:solidFill>
                  <a:srgbClr val="FFFF00"/>
                </a:solidFill>
                <a:latin typeface="Arial" charset="0"/>
              </a:rPr>
              <a:t>: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5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portions of Ethiopia and Somalia</a:t>
            </a:r>
            <a:r>
              <a:rPr lang="en-US" altLang="en-US" sz="1100" b="1" dirty="0" smtClean="0">
                <a:solidFill>
                  <a:srgbClr val="FFFF00"/>
                </a:solidFill>
                <a:latin typeface="Arial" charset="0"/>
              </a:rPr>
              <a:t>: </a:t>
            </a:r>
            <a:r>
              <a:rPr lang="en-US" altLang="en-US" sz="1100" dirty="0">
                <a:solidFill>
                  <a:schemeClr val="bg1"/>
                </a:solidFill>
                <a:latin typeface="Arial" charset="0"/>
              </a:rPr>
              <a:t>An area </a:t>
            </a:r>
            <a:r>
              <a:rPr lang="en-US" altLang="en-US" sz="1100" dirty="0" smtClean="0">
                <a:solidFill>
                  <a:schemeClr val="bg1"/>
                </a:solidFill>
                <a:latin typeface="Arial" charset="0"/>
              </a:rPr>
              <a:t>of anomalous </a:t>
            </a:r>
            <a:r>
              <a:rPr lang="en-US" altLang="en-US" sz="1100" dirty="0" smtClean="0">
                <a:solidFill>
                  <a:schemeClr val="bg1"/>
                </a:solidFill>
                <a:latin typeface="Arial" charset="0"/>
              </a:rPr>
              <a:t>lower-level </a:t>
            </a:r>
            <a:r>
              <a:rPr lang="en-US" altLang="en-US" sz="1100" dirty="0">
                <a:solidFill>
                  <a:schemeClr val="bg1"/>
                </a:solidFill>
                <a:latin typeface="Arial" charset="0"/>
              </a:rPr>
              <a:t>convergence and </a:t>
            </a:r>
            <a:r>
              <a:rPr lang="en-US" altLang="en-US" sz="1100" dirty="0" smtClean="0">
                <a:solidFill>
                  <a:schemeClr val="bg1"/>
                </a:solidFill>
                <a:latin typeface="Arial" charset="0"/>
              </a:rPr>
              <a:t>upper-level </a:t>
            </a:r>
            <a:r>
              <a:rPr lang="en-US" altLang="en-US" sz="1100" dirty="0">
                <a:solidFill>
                  <a:schemeClr val="bg1"/>
                </a:solidFill>
                <a:latin typeface="Arial" charset="0"/>
              </a:rPr>
              <a:t>divergence is expected to enhance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307975" y="1447800"/>
            <a:ext cx="3197225" cy="338554"/>
          </a:xfrm>
          <a:prstGeom prst="rect">
            <a:avLst/>
          </a:prstGeom>
          <a:noFill/>
          <a:ln w="50800" algn="ctr">
            <a:noFill/>
            <a:miter lim="800000"/>
            <a:headEnd/>
            <a:tailEnd/>
          </a:ln>
        </p:spPr>
        <p:txBody>
          <a:bodyPr>
            <a:spAutoFit/>
          </a:bodyPr>
          <a:lstStyle/>
          <a:p>
            <a:pPr marL="457200" indent="-457200" algn="ctr" eaLnBrk="1" hangingPunct="1"/>
            <a:r>
              <a:rPr lang="en-US" altLang="en-US" b="1" dirty="0" smtClean="0">
                <a:solidFill>
                  <a:srgbClr val="FFFF00"/>
                </a:solidFill>
              </a:rPr>
              <a:t>15 </a:t>
            </a:r>
            <a:r>
              <a:rPr lang="en-US" altLang="en-US" b="1" dirty="0" smtClean="0">
                <a:solidFill>
                  <a:srgbClr val="FFFF00"/>
                </a:solidFill>
              </a:rPr>
              <a:t>– </a:t>
            </a:r>
            <a:r>
              <a:rPr lang="en-US" altLang="en-US" b="1" dirty="0" smtClean="0">
                <a:solidFill>
                  <a:srgbClr val="FFFF00"/>
                </a:solidFill>
              </a:rPr>
              <a:t>21 </a:t>
            </a:r>
            <a:r>
              <a:rPr lang="en-US" altLang="en-US" b="1" dirty="0" smtClean="0">
                <a:solidFill>
                  <a:srgbClr val="FFFF00"/>
                </a:solidFill>
              </a:rPr>
              <a:t>October, </a:t>
            </a:r>
            <a:r>
              <a:rPr lang="en-US" altLang="en-US" b="1" dirty="0">
                <a:solidFill>
                  <a:srgbClr val="FFFF00"/>
                </a:solidFill>
              </a:rPr>
              <a:t>2019</a:t>
            </a:r>
            <a:endParaRPr lang="nl-NL" altLang="en-US" b="1" dirty="0">
              <a:solidFill>
                <a:srgbClr val="FFFF00"/>
              </a:solidFill>
            </a:endParaRPr>
          </a:p>
        </p:txBody>
      </p:sp>
      <p:sp>
        <p:nvSpPr>
          <p:cNvPr id="9" name="Text Box 8"/>
          <p:cNvSpPr txBox="1">
            <a:spLocks noChangeArrowheads="1"/>
          </p:cNvSpPr>
          <p:nvPr/>
        </p:nvSpPr>
        <p:spPr bwMode="auto">
          <a:xfrm>
            <a:off x="3581400" y="1828800"/>
            <a:ext cx="5349875" cy="3046988"/>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Ghana, Togo, Benin, Nigeria, and Cameroon: </a:t>
            </a:r>
            <a:r>
              <a:rPr lang="en-US" altLang="en-US" sz="1200" dirty="0" smtClean="0">
                <a:solidFill>
                  <a:schemeClr val="bg1"/>
                </a:solidFill>
                <a:latin typeface="Arial" charset="0"/>
              </a:rPr>
              <a:t>A broad </a:t>
            </a:r>
            <a:r>
              <a:rPr lang="en-US" altLang="en-US" sz="1200" dirty="0">
                <a:solidFill>
                  <a:schemeClr val="bg1"/>
                </a:solidFill>
                <a:latin typeface="Arial" charset="0"/>
              </a:rPr>
              <a:t>area of anomalous lower-level convergence and upper-level divergence is expected to enhance rainfall in the </a:t>
            </a:r>
            <a:r>
              <a:rPr lang="en-US" altLang="en-US" sz="1200" dirty="0" smtClean="0">
                <a:solidFill>
                  <a:schemeClr val="bg1"/>
                </a:solidFill>
                <a:latin typeface="Arial" charset="0"/>
              </a:rPr>
              <a:t>region.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r>
              <a:rPr lang="en-US" altLang="en-US" sz="1200" dirty="0" smtClean="0">
                <a:solidFill>
                  <a:schemeClr val="bg1"/>
                </a:solidFill>
                <a:latin typeface="Arial" charset="0"/>
              </a:rPr>
              <a:t> </a:t>
            </a:r>
            <a:endParaRPr lang="en-US" altLang="en-US" sz="1200" b="1" dirty="0">
              <a:solidFill>
                <a:srgbClr val="FFFF00"/>
              </a:solidFill>
              <a:latin typeface="Arial" charset="0"/>
            </a:endParaRP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parts of Congo-Brazzaville, Angola, DRC, Rwanda, </a:t>
            </a:r>
            <a:r>
              <a:rPr lang="en-US" altLang="en-US" sz="1200" b="1" dirty="0" smtClean="0">
                <a:solidFill>
                  <a:srgbClr val="FFFF00"/>
                </a:solidFill>
                <a:latin typeface="Arial" charset="0"/>
              </a:rPr>
              <a:t>and Burundi: </a:t>
            </a:r>
            <a:r>
              <a:rPr lang="en-US" altLang="en-US" sz="1200" dirty="0">
                <a:solidFill>
                  <a:schemeClr val="bg1"/>
                </a:solidFill>
                <a:latin typeface="Arial" charset="0"/>
              </a:rPr>
              <a:t>An area of anomalous lower-level convergence, combined with anomalous upper-level divergence is expected to enhance rainfall in the region</a:t>
            </a:r>
            <a:r>
              <a:rPr lang="en-US" altLang="en-US" sz="1200" dirty="0" smtClean="0">
                <a:solidFill>
                  <a:schemeClr val="bg1"/>
                </a:solidFill>
                <a:latin typeface="Arial" charset="0"/>
              </a:rPr>
              <a:t>. </a:t>
            </a:r>
            <a:r>
              <a:rPr lang="en-US" altLang="en-US" sz="1200" b="1" dirty="0" smtClean="0">
                <a:solidFill>
                  <a:srgbClr val="FFFF00"/>
                </a:solidFill>
                <a:latin typeface="Arial" charset="0"/>
              </a:rPr>
              <a:t>Confidence</a:t>
            </a:r>
            <a:r>
              <a:rPr lang="en-US" altLang="en-US" sz="1200" b="1" dirty="0">
                <a:solidFill>
                  <a:srgbClr val="FFFF00"/>
                </a:solidFill>
                <a:latin typeface="Arial" charset="0"/>
              </a:rPr>
              <a:t>: </a:t>
            </a:r>
            <a:r>
              <a:rPr lang="en-US" altLang="en-US" sz="1200" b="1" dirty="0" smtClean="0">
                <a:solidFill>
                  <a:srgbClr val="FFFF00"/>
                </a:solidFill>
                <a:latin typeface="Arial" charset="0"/>
              </a:rPr>
              <a:t>Moderate</a:t>
            </a:r>
          </a:p>
          <a:p>
            <a:pPr>
              <a:spcBef>
                <a:spcPct val="0"/>
              </a:spcBef>
              <a:buFontTx/>
              <a:buAutoNum type="arabicPeriod"/>
              <a:defRPr/>
            </a:pPr>
            <a:endParaRPr lang="en-US" altLang="en-US" sz="1200" b="1" dirty="0" smtClean="0">
              <a:solidFill>
                <a:srgbClr val="FFFF00"/>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portions of Ethiopia and Kenya: </a:t>
            </a:r>
            <a:r>
              <a:rPr lang="en-US" altLang="en-US" sz="1200" dirty="0">
                <a:solidFill>
                  <a:schemeClr val="bg1"/>
                </a:solidFill>
                <a:latin typeface="Arial" charset="0"/>
              </a:rPr>
              <a:t>An area of </a:t>
            </a:r>
            <a:r>
              <a:rPr lang="en-US" altLang="en-US" sz="1200" dirty="0" smtClean="0">
                <a:solidFill>
                  <a:schemeClr val="bg1"/>
                </a:solidFill>
                <a:latin typeface="Arial" charset="0"/>
              </a:rPr>
              <a:t>anomalous lower-level </a:t>
            </a:r>
            <a:r>
              <a:rPr lang="en-US" altLang="en-US" sz="1200" dirty="0">
                <a:solidFill>
                  <a:schemeClr val="bg1"/>
                </a:solidFill>
                <a:latin typeface="Arial" charset="0"/>
              </a:rPr>
              <a:t>convergence and </a:t>
            </a:r>
            <a:r>
              <a:rPr lang="en-US" altLang="en-US" sz="1200" dirty="0" smtClean="0">
                <a:solidFill>
                  <a:schemeClr val="bg1"/>
                </a:solidFill>
                <a:latin typeface="Arial" charset="0"/>
              </a:rPr>
              <a:t>upper-level </a:t>
            </a:r>
            <a:r>
              <a:rPr lang="en-US" altLang="en-US" sz="1200" dirty="0">
                <a:solidFill>
                  <a:schemeClr val="bg1"/>
                </a:solidFill>
                <a:latin typeface="Arial" charset="0"/>
              </a:rPr>
              <a:t>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endParaRPr lang="en-US" altLang="en-US" sz="1200" b="1" dirty="0">
              <a:solidFill>
                <a:srgbClr val="FFFF00"/>
              </a:solidFill>
              <a:latin typeface="Arial" charset="0"/>
            </a:endParaRPr>
          </a:p>
          <a:p>
            <a:pPr marL="0" indent="0">
              <a:spcBef>
                <a:spcPct val="0"/>
              </a:spcBef>
              <a:buNone/>
              <a:defRPr/>
            </a:pPr>
            <a:endParaRPr lang="en-US" altLang="en-US" sz="1200" b="1" dirty="0">
              <a:solidFill>
                <a:srgbClr val="FFFF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1919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portions of Guinea, southern Mali, Sierra Leone, Liberia, Cote d’Ivoire, many parts of Ghana, Benin, many parts of Nigeria, portions of Cameroon, eastern Gabon, Chad, CAR, Congo, many parts of DRC, southern and eastern Sudan, much South Sudan, much of Ethiopia, Eritrea, Djibouti, portions of Uganda, Somalia, parts of Tanzania, eastern Zambia, and local areas in Kenya and parts of Madagascar had above-average rainfall. Weekly rainfall surpluses exceeded 100mm over many parts of Ethiopia. Rainfall surpluses in excess of 100mm were also observed over parts of Sierra Leone and Liberia, southern Nigeria, local areas in Sudan, eastern Kenya and parts of Somalia. </a:t>
            </a:r>
            <a:r>
              <a:rPr lang="en-US" altLang="en-US" sz="1200" b="1" dirty="0" smtClean="0">
                <a:solidFill>
                  <a:schemeClr val="bg1"/>
                </a:solidFill>
              </a:rPr>
              <a:t>Rainfall </a:t>
            </a:r>
            <a:r>
              <a:rPr lang="en-US" altLang="en-US" sz="1200" b="1" dirty="0">
                <a:solidFill>
                  <a:schemeClr val="bg1"/>
                </a:solidFill>
              </a:rPr>
              <a:t>was below-average over local areas in Nigeria, </a:t>
            </a:r>
            <a:r>
              <a:rPr lang="en-US" altLang="en-US" sz="1200" b="1">
                <a:solidFill>
                  <a:schemeClr val="bg1"/>
                </a:solidFill>
              </a:rPr>
              <a:t>Equatorial </a:t>
            </a:r>
            <a:r>
              <a:rPr lang="en-US" altLang="en-US" sz="1200" b="1" smtClean="0">
                <a:solidFill>
                  <a:schemeClr val="bg1"/>
                </a:solidFill>
              </a:rPr>
              <a:t>Guinea</a:t>
            </a:r>
            <a:r>
              <a:rPr lang="en-US" altLang="en-US" sz="1200" b="1" dirty="0">
                <a:solidFill>
                  <a:schemeClr val="bg1"/>
                </a:solidFill>
              </a:rPr>
              <a:t>, western Gabon, and parts of eastern DRC.</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local areas in Senegal, many parts of Guinea, Sierra Leone, Liberia, Mali, western Burkina Faso, many parts of Ghana, Cote d’Ivoire, Togo, Benin, portions of Nigeria and Cameroon, southern Chad, much of CAR and Congo, western DRC, much of South Sudan, southern and eastern Sudan, many parts of Ethiopia, Eritrea, northern and eastern Tanzania, and parts of Somalia and Kenya</a:t>
            </a:r>
            <a:r>
              <a:rPr lang="en-US" altLang="en-US" sz="1200" b="1" dirty="0" smtClean="0">
                <a:solidFill>
                  <a:schemeClr val="bg1"/>
                </a:solidFill>
              </a:rPr>
              <a:t>. Portions </a:t>
            </a:r>
            <a:r>
              <a:rPr lang="en-US" altLang="en-US" sz="1200" b="1" dirty="0">
                <a:solidFill>
                  <a:schemeClr val="bg1"/>
                </a:solidFill>
              </a:rPr>
              <a:t>of Mauritania, Senegal, Guinea-Bissau, local areas in Guinea, parts of northeastern Ghana, local areas in eastern Burkina Faso, portions of Nigeria and Cameroon, eastern DRC, Equatorial Guinea, parts of Gabon, Angola and South Africa had below-average rainfall.</a:t>
            </a:r>
          </a:p>
          <a:p>
            <a:pPr marL="171450" indent="-171450" algn="just" eaLnBrk="1" hangingPunct="1">
              <a:lnSpc>
                <a:spcPct val="90000"/>
              </a:lnSpc>
              <a:spcBef>
                <a:spcPct val="50000"/>
              </a:spcBef>
              <a:buFontTx/>
              <a:buChar char="•"/>
            </a:pPr>
            <a:r>
              <a:rPr lang="en-US" altLang="en-US" sz="1200" b="1" dirty="0" smtClean="0">
                <a:solidFill>
                  <a:schemeClr val="bg1"/>
                </a:solidFill>
              </a:rPr>
              <a:t>During </a:t>
            </a:r>
            <a:r>
              <a:rPr lang="en-US" altLang="en-US" sz="1200" b="1" dirty="0">
                <a:solidFill>
                  <a:schemeClr val="bg1"/>
                </a:solidFill>
              </a:rPr>
              <a:t>the past 90 days, western  and central Mauritania, local areas in Senegal, western Guinea-Bissau, local areas in Ghana, portions of Nigeria and Cameroon, Gabon, portions of DRC, and portions of Angola and South Africa had below-average rainfall</a:t>
            </a:r>
            <a:r>
              <a:rPr lang="en-US" altLang="en-US" sz="1200" b="1" dirty="0" smtClean="0">
                <a:solidFill>
                  <a:schemeClr val="bg1"/>
                </a:solidFill>
              </a:rPr>
              <a:t>. Rainfall </a:t>
            </a:r>
            <a:r>
              <a:rPr lang="en-US" altLang="en-US" sz="1200" b="1" dirty="0">
                <a:solidFill>
                  <a:schemeClr val="bg1"/>
                </a:solidFill>
              </a:rPr>
              <a:t>was above-average over many parts of Senegal, much Guinea, southern and eastern Mauritania, Sierra Leone, Liberia, Mali, much of Cote d’Ivoire, Burkina Faso, Ghana, Togo, Benin, Niger, portions of Nigeria, much of Chad, many parts of Cameroon, CAR, many parts of DRC, South Sudan, Uganda, Sudan, many parts of Ethiopia, and western Kenya, parts of Somalia,  and northern and eastern </a:t>
            </a:r>
            <a:r>
              <a:rPr lang="en-US" altLang="en-US" sz="1200" b="1" dirty="0" smtClean="0">
                <a:solidFill>
                  <a:schemeClr val="bg1"/>
                </a:solidFill>
              </a:rPr>
              <a:t>Tanzania</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across much of the Gulf of Guinea countries, and portions of Congo, northern Angola,  DRC, and southern Ethiopia.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surpluses exceeded 100mm over many parts of Ethiopia. Rainfall surpluses in excess of 100mm were also observed over parts of Sierra Leone and Liberia, southern Nigeria, local areas in Sudan, eastern Kenya and parts of Somalia. </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a:t>
            </a:r>
            <a:r>
              <a:rPr lang="en-US" altLang="en-US" sz="1800" b="1" dirty="0" smtClean="0">
                <a:solidFill>
                  <a:schemeClr val="bg1"/>
                </a:solidFill>
              </a:rPr>
              <a:t>rainfall </a:t>
            </a:r>
            <a:r>
              <a:rPr lang="en-US" altLang="en-US" sz="1800" b="1" dirty="0" smtClean="0">
                <a:solidFill>
                  <a:schemeClr val="bg1"/>
                </a:solidFill>
              </a:rPr>
              <a:t>across </a:t>
            </a:r>
            <a:r>
              <a:rPr lang="en-US" altLang="en-US" sz="1800" b="1" dirty="0" smtClean="0">
                <a:solidFill>
                  <a:schemeClr val="bg1"/>
                </a:solidFill>
              </a:rPr>
              <a:t>much of </a:t>
            </a:r>
            <a:r>
              <a:rPr lang="it-IT" altLang="en-US" sz="1800" b="1" dirty="0" smtClean="0">
                <a:solidFill>
                  <a:schemeClr val="bg1"/>
                </a:solidFill>
              </a:rPr>
              <a:t>the Gulf of Guinea countries, and portions of Congo, northern Angola,  DRC, and southern Ethiopia.</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1295739"/>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a:t>
            </a:r>
            <a:r>
              <a:rPr lang="en-US" altLang="en-US" sz="1150" b="1" dirty="0">
                <a:solidFill>
                  <a:schemeClr val="bg1"/>
                </a:solidFill>
              </a:rPr>
              <a:t>p</a:t>
            </a:r>
            <a:r>
              <a:rPr lang="en-US" altLang="en-US" sz="1150" b="1" dirty="0" smtClean="0">
                <a:solidFill>
                  <a:schemeClr val="bg1"/>
                </a:solidFill>
              </a:rPr>
              <a:t>ortions </a:t>
            </a:r>
            <a:r>
              <a:rPr lang="en-US" altLang="en-US" sz="1150" b="1" dirty="0" smtClean="0">
                <a:solidFill>
                  <a:schemeClr val="bg1"/>
                </a:solidFill>
              </a:rPr>
              <a:t>of Guinea, </a:t>
            </a:r>
            <a:r>
              <a:rPr lang="en-US" altLang="en-US" sz="1150" b="1" dirty="0" smtClean="0">
                <a:solidFill>
                  <a:schemeClr val="bg1"/>
                </a:solidFill>
              </a:rPr>
              <a:t>southern Mali, Sierra </a:t>
            </a:r>
            <a:r>
              <a:rPr lang="en-US" altLang="en-US" sz="1150" b="1" dirty="0" smtClean="0">
                <a:solidFill>
                  <a:schemeClr val="bg1"/>
                </a:solidFill>
              </a:rPr>
              <a:t>Leone, </a:t>
            </a:r>
            <a:r>
              <a:rPr lang="en-US" altLang="en-US" sz="1150" b="1" dirty="0" smtClean="0">
                <a:solidFill>
                  <a:schemeClr val="bg1"/>
                </a:solidFill>
              </a:rPr>
              <a:t>Liberia, Cote d’Ivoire, many parts of Ghana, Benin, many parts of Nigeria, portions of Cameroon, </a:t>
            </a:r>
            <a:r>
              <a:rPr lang="en-US" altLang="en-US" sz="1150" b="1" dirty="0" smtClean="0">
                <a:solidFill>
                  <a:schemeClr val="bg1"/>
                </a:solidFill>
              </a:rPr>
              <a:t>easter</a:t>
            </a:r>
            <a:r>
              <a:rPr lang="en-US" altLang="en-US" sz="1150" b="1" dirty="0" smtClean="0">
                <a:solidFill>
                  <a:schemeClr val="bg1"/>
                </a:solidFill>
              </a:rPr>
              <a:t>n Gabon, Chad</a:t>
            </a:r>
            <a:r>
              <a:rPr lang="en-US" altLang="en-US" sz="1150" b="1" dirty="0" smtClean="0">
                <a:solidFill>
                  <a:schemeClr val="bg1"/>
                </a:solidFill>
              </a:rPr>
              <a:t>, </a:t>
            </a:r>
            <a:r>
              <a:rPr lang="en-US" altLang="en-US" sz="1150" b="1" dirty="0" smtClean="0">
                <a:solidFill>
                  <a:schemeClr val="bg1"/>
                </a:solidFill>
              </a:rPr>
              <a:t>CAR, </a:t>
            </a:r>
            <a:r>
              <a:rPr lang="en-US" altLang="en-US" sz="1150" b="1" dirty="0" smtClean="0">
                <a:solidFill>
                  <a:schemeClr val="bg1"/>
                </a:solidFill>
              </a:rPr>
              <a:t>Congo, many parts of DRC, southern </a:t>
            </a:r>
            <a:r>
              <a:rPr lang="en-US" altLang="en-US" sz="1150" b="1" dirty="0" smtClean="0">
                <a:solidFill>
                  <a:schemeClr val="bg1"/>
                </a:solidFill>
              </a:rPr>
              <a:t>and eastern Sudan</a:t>
            </a:r>
            <a:r>
              <a:rPr lang="en-US" altLang="en-US" sz="1150" b="1" dirty="0" smtClean="0">
                <a:solidFill>
                  <a:schemeClr val="bg1"/>
                </a:solidFill>
              </a:rPr>
              <a:t>, much South Sudan, </a:t>
            </a:r>
            <a:r>
              <a:rPr lang="en-US" altLang="en-US" sz="1150" b="1" dirty="0" smtClean="0">
                <a:solidFill>
                  <a:schemeClr val="bg1"/>
                </a:solidFill>
              </a:rPr>
              <a:t>much </a:t>
            </a:r>
            <a:r>
              <a:rPr lang="en-US" altLang="en-US" sz="1150" b="1" dirty="0" smtClean="0">
                <a:solidFill>
                  <a:schemeClr val="bg1"/>
                </a:solidFill>
              </a:rPr>
              <a:t>of </a:t>
            </a:r>
            <a:r>
              <a:rPr lang="en-US" altLang="en-US" sz="1150" b="1" dirty="0" smtClean="0">
                <a:solidFill>
                  <a:schemeClr val="bg1"/>
                </a:solidFill>
              </a:rPr>
              <a:t>Ethiopia, Eritrea, Djibouti, portions of </a:t>
            </a:r>
            <a:r>
              <a:rPr lang="en-US" altLang="en-US" sz="1150" b="1" dirty="0" smtClean="0">
                <a:solidFill>
                  <a:schemeClr val="bg1"/>
                </a:solidFill>
              </a:rPr>
              <a:t>Uganda, </a:t>
            </a:r>
            <a:r>
              <a:rPr lang="en-US" altLang="en-US" sz="1150" b="1" dirty="0" smtClean="0">
                <a:solidFill>
                  <a:schemeClr val="bg1"/>
                </a:solidFill>
              </a:rPr>
              <a:t>Somalia, parts of</a:t>
            </a:r>
            <a:r>
              <a:rPr lang="en-US" altLang="en-US" sz="1150" b="1" dirty="0" smtClean="0">
                <a:solidFill>
                  <a:schemeClr val="bg1"/>
                </a:solidFill>
              </a:rPr>
              <a:t> </a:t>
            </a:r>
            <a:r>
              <a:rPr lang="en-US" altLang="en-US" sz="1150" b="1" dirty="0" smtClean="0">
                <a:solidFill>
                  <a:schemeClr val="bg1"/>
                </a:solidFill>
              </a:rPr>
              <a:t>Tanzania, </a:t>
            </a:r>
            <a:r>
              <a:rPr lang="en-US" altLang="en-US" sz="1150" b="1" dirty="0" smtClean="0">
                <a:solidFill>
                  <a:schemeClr val="bg1"/>
                </a:solidFill>
              </a:rPr>
              <a:t>eastern Zambia, and </a:t>
            </a:r>
            <a:r>
              <a:rPr lang="en-US" altLang="en-US" sz="1150" b="1" dirty="0" smtClean="0">
                <a:solidFill>
                  <a:schemeClr val="bg1"/>
                </a:solidFill>
              </a:rPr>
              <a:t>local areas in Kenya and </a:t>
            </a:r>
            <a:r>
              <a:rPr lang="en-US" altLang="en-US" sz="1150" b="1" dirty="0" smtClean="0">
                <a:solidFill>
                  <a:schemeClr val="bg1"/>
                </a:solidFill>
              </a:rPr>
              <a:t>parts of Madagascar </a:t>
            </a:r>
            <a:r>
              <a:rPr lang="en-US" altLang="en-US" sz="1150" b="1" dirty="0" smtClean="0">
                <a:solidFill>
                  <a:schemeClr val="bg1"/>
                </a:solidFill>
              </a:rPr>
              <a:t>had above-average rainfall. </a:t>
            </a:r>
            <a:r>
              <a:rPr lang="en-US" altLang="en-US" sz="1150" b="1" dirty="0">
                <a:solidFill>
                  <a:schemeClr val="bg1"/>
                </a:solidFill>
              </a:rPr>
              <a:t>Weekly rainfall surpluses exceeded 100mm over many parts of Ethiopia. Rainfall surpluses in excess of 100mm were also observed over parts of Sierra Leone and Liberia, southern Nigeria, local areas in Sudan, eastern Kenya and parts of Somalia. </a:t>
            </a:r>
            <a:endParaRPr lang="en-US" altLang="en-US" sz="1150" b="1" dirty="0">
              <a:solidFill>
                <a:schemeClr val="bg1"/>
              </a:solidFill>
            </a:endParaRPr>
          </a:p>
          <a:p>
            <a:pPr algn="just" eaLnBrk="1" hangingPunct="1">
              <a:lnSpc>
                <a:spcPct val="90000"/>
              </a:lnSpc>
              <a:spcBef>
                <a:spcPct val="50000"/>
              </a:spcBef>
            </a:pPr>
            <a:r>
              <a:rPr lang="en-US" altLang="en-US" sz="1150" b="1" dirty="0" smtClean="0">
                <a:solidFill>
                  <a:schemeClr val="bg1"/>
                </a:solidFill>
              </a:rPr>
              <a:t>Rainfall was below-average over </a:t>
            </a:r>
            <a:r>
              <a:rPr lang="en-US" altLang="en-US" sz="1150" b="1" dirty="0" smtClean="0">
                <a:solidFill>
                  <a:schemeClr val="bg1"/>
                </a:solidFill>
              </a:rPr>
              <a:t>local areas in Nigeria, Equatorial Guinea, western Gabon, and parts of eastern DRC.</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local areas in Senegal, </a:t>
            </a:r>
            <a:r>
              <a:rPr lang="en-US" altLang="en-US" sz="1250" b="1" dirty="0" smtClean="0">
                <a:solidFill>
                  <a:schemeClr val="bg1"/>
                </a:solidFill>
              </a:rPr>
              <a:t>many parts of </a:t>
            </a:r>
            <a:r>
              <a:rPr lang="en-US" altLang="en-US" sz="1250" b="1" dirty="0" smtClean="0">
                <a:solidFill>
                  <a:schemeClr val="bg1"/>
                </a:solidFill>
              </a:rPr>
              <a:t>Guinea, Sierra </a:t>
            </a:r>
            <a:r>
              <a:rPr lang="en-US" altLang="en-US" sz="1250" b="1" dirty="0">
                <a:solidFill>
                  <a:schemeClr val="bg1"/>
                </a:solidFill>
              </a:rPr>
              <a:t>Leone, </a:t>
            </a:r>
            <a:r>
              <a:rPr lang="en-US" altLang="en-US" sz="1250" b="1" dirty="0" smtClean="0">
                <a:solidFill>
                  <a:schemeClr val="bg1"/>
                </a:solidFill>
              </a:rPr>
              <a:t>Liberia</a:t>
            </a:r>
            <a:r>
              <a:rPr lang="en-US" altLang="en-US" sz="1250" b="1" dirty="0">
                <a:solidFill>
                  <a:schemeClr val="bg1"/>
                </a:solidFill>
              </a:rPr>
              <a:t>, Mali, </a:t>
            </a:r>
            <a:r>
              <a:rPr lang="en-US" altLang="en-US" sz="1250" b="1" dirty="0" smtClean="0">
                <a:solidFill>
                  <a:schemeClr val="bg1"/>
                </a:solidFill>
              </a:rPr>
              <a:t>western Burkina Faso, many parts of Ghana, </a:t>
            </a:r>
            <a:r>
              <a:rPr lang="en-US" altLang="en-US" sz="1250" b="1" dirty="0">
                <a:solidFill>
                  <a:schemeClr val="bg1"/>
                </a:solidFill>
              </a:rPr>
              <a:t>Cote d’Ivoire</a:t>
            </a:r>
            <a:r>
              <a:rPr lang="en-US" altLang="en-US" sz="1250" b="1" dirty="0" smtClean="0">
                <a:solidFill>
                  <a:schemeClr val="bg1"/>
                </a:solidFill>
              </a:rPr>
              <a:t>, Togo, Benin</a:t>
            </a:r>
            <a:r>
              <a:rPr lang="en-US" altLang="en-US" sz="1250" b="1" dirty="0">
                <a:solidFill>
                  <a:schemeClr val="bg1"/>
                </a:solidFill>
              </a:rPr>
              <a:t>, </a:t>
            </a:r>
            <a:r>
              <a:rPr lang="en-US" altLang="en-US" sz="1250" b="1" dirty="0" smtClean="0">
                <a:solidFill>
                  <a:schemeClr val="bg1"/>
                </a:solidFill>
              </a:rPr>
              <a:t>portions </a:t>
            </a:r>
            <a:r>
              <a:rPr lang="en-US" altLang="en-US" sz="1250" b="1" dirty="0">
                <a:solidFill>
                  <a:schemeClr val="bg1"/>
                </a:solidFill>
              </a:rPr>
              <a:t>of </a:t>
            </a:r>
            <a:r>
              <a:rPr lang="en-US" altLang="en-US" sz="1250" b="1" dirty="0" smtClean="0">
                <a:solidFill>
                  <a:schemeClr val="bg1"/>
                </a:solidFill>
              </a:rPr>
              <a:t>Nigeria and </a:t>
            </a:r>
            <a:r>
              <a:rPr lang="en-US" altLang="en-US" sz="1250" b="1" dirty="0">
                <a:solidFill>
                  <a:schemeClr val="bg1"/>
                </a:solidFill>
              </a:rPr>
              <a:t>Cameroon, </a:t>
            </a:r>
            <a:r>
              <a:rPr lang="en-US" altLang="en-US" sz="1250" b="1" dirty="0" smtClean="0">
                <a:solidFill>
                  <a:schemeClr val="bg1"/>
                </a:solidFill>
              </a:rPr>
              <a:t>southern Chad, </a:t>
            </a:r>
            <a:r>
              <a:rPr lang="en-US" altLang="en-US" sz="1250" b="1" dirty="0" smtClean="0">
                <a:solidFill>
                  <a:schemeClr val="bg1"/>
                </a:solidFill>
              </a:rPr>
              <a:t>much </a:t>
            </a:r>
            <a:r>
              <a:rPr lang="en-US" altLang="en-US" sz="1250" b="1" dirty="0" smtClean="0">
                <a:solidFill>
                  <a:schemeClr val="bg1"/>
                </a:solidFill>
              </a:rPr>
              <a:t>of </a:t>
            </a:r>
            <a:r>
              <a:rPr lang="en-US" altLang="en-US" sz="1250" b="1" dirty="0" smtClean="0">
                <a:solidFill>
                  <a:schemeClr val="bg1"/>
                </a:solidFill>
              </a:rPr>
              <a:t>CAR and Congo</a:t>
            </a:r>
            <a:r>
              <a:rPr lang="en-US" altLang="en-US" sz="1250" b="1" dirty="0">
                <a:solidFill>
                  <a:schemeClr val="bg1"/>
                </a:solidFill>
              </a:rPr>
              <a:t>, western </a:t>
            </a:r>
            <a:r>
              <a:rPr lang="en-US" altLang="en-US" sz="1250" b="1" dirty="0" smtClean="0">
                <a:solidFill>
                  <a:schemeClr val="bg1"/>
                </a:solidFill>
              </a:rPr>
              <a:t>DRC</a:t>
            </a:r>
            <a:r>
              <a:rPr lang="en-US" altLang="en-US" sz="1250" b="1" dirty="0">
                <a:solidFill>
                  <a:schemeClr val="bg1"/>
                </a:solidFill>
              </a:rPr>
              <a:t>, </a:t>
            </a:r>
            <a:r>
              <a:rPr lang="en-US" altLang="en-US" sz="1250" b="1" dirty="0" smtClean="0">
                <a:solidFill>
                  <a:schemeClr val="bg1"/>
                </a:solidFill>
              </a:rPr>
              <a:t>much of South </a:t>
            </a:r>
            <a:r>
              <a:rPr lang="en-US" altLang="en-US" sz="1250" b="1" dirty="0">
                <a:solidFill>
                  <a:schemeClr val="bg1"/>
                </a:solidFill>
              </a:rPr>
              <a:t>Sudan, </a:t>
            </a:r>
            <a:r>
              <a:rPr lang="en-US" altLang="en-US" sz="1250" b="1" dirty="0" smtClean="0">
                <a:solidFill>
                  <a:schemeClr val="bg1"/>
                </a:solidFill>
              </a:rPr>
              <a:t>southern and eastern Sudan</a:t>
            </a:r>
            <a:r>
              <a:rPr lang="en-US" altLang="en-US" sz="1250" b="1" dirty="0">
                <a:solidFill>
                  <a:schemeClr val="bg1"/>
                </a:solidFill>
              </a:rPr>
              <a:t>, many parts of Ethiopia</a:t>
            </a:r>
            <a:r>
              <a:rPr lang="en-US" altLang="en-US" sz="1250" b="1" dirty="0" smtClean="0">
                <a:solidFill>
                  <a:schemeClr val="bg1"/>
                </a:solidFill>
              </a:rPr>
              <a:t>, Eritrea, </a:t>
            </a:r>
            <a:r>
              <a:rPr lang="en-US" altLang="en-US" sz="1250" b="1" dirty="0">
                <a:solidFill>
                  <a:schemeClr val="bg1"/>
                </a:solidFill>
              </a:rPr>
              <a:t>northern </a:t>
            </a:r>
            <a:r>
              <a:rPr lang="en-US" altLang="en-US" sz="1250" b="1" dirty="0" smtClean="0">
                <a:solidFill>
                  <a:schemeClr val="bg1"/>
                </a:solidFill>
              </a:rPr>
              <a:t>and eastern Tanzania</a:t>
            </a:r>
            <a:r>
              <a:rPr lang="en-US" altLang="en-US" sz="1250" b="1" dirty="0">
                <a:solidFill>
                  <a:schemeClr val="bg1"/>
                </a:solidFill>
              </a:rPr>
              <a:t>, </a:t>
            </a:r>
            <a:r>
              <a:rPr lang="en-US" altLang="en-US" sz="1250" b="1" dirty="0" smtClean="0">
                <a:solidFill>
                  <a:schemeClr val="bg1"/>
                </a:solidFill>
              </a:rPr>
              <a:t>and parts of Somalia and Kenya</a:t>
            </a:r>
            <a:r>
              <a:rPr lang="en-US" altLang="en-US" sz="1250" b="1" dirty="0">
                <a:solidFill>
                  <a:schemeClr val="bg1"/>
                </a:solidFill>
              </a:rPr>
              <a:t>.</a:t>
            </a:r>
          </a:p>
          <a:p>
            <a:pPr eaLnBrk="1" hangingPunct="1">
              <a:lnSpc>
                <a:spcPct val="90000"/>
              </a:lnSpc>
              <a:spcBef>
                <a:spcPct val="50000"/>
              </a:spcBef>
            </a:pPr>
            <a:r>
              <a:rPr lang="en-US" altLang="en-US" sz="1250" b="1" dirty="0" smtClean="0">
                <a:solidFill>
                  <a:schemeClr val="bg1"/>
                </a:solidFill>
              </a:rPr>
              <a:t>Portions of Mauritania, Senegal, Guinea-Bissau, local areas in Guinea, parts of northeastern Ghana, </a:t>
            </a:r>
            <a:r>
              <a:rPr lang="en-US" altLang="en-US" sz="1250" b="1" dirty="0" smtClean="0">
                <a:solidFill>
                  <a:schemeClr val="bg1"/>
                </a:solidFill>
              </a:rPr>
              <a:t>local areas in eastern </a:t>
            </a:r>
            <a:r>
              <a:rPr lang="en-US" altLang="en-US" sz="1250" b="1" dirty="0" smtClean="0">
                <a:solidFill>
                  <a:schemeClr val="bg1"/>
                </a:solidFill>
              </a:rPr>
              <a:t>Burkina Faso, portions of Nigeria and </a:t>
            </a:r>
            <a:r>
              <a:rPr lang="en-US" altLang="en-US" sz="1250" b="1" dirty="0" smtClean="0">
                <a:solidFill>
                  <a:schemeClr val="bg1"/>
                </a:solidFill>
              </a:rPr>
              <a:t>Cameroon, eastern </a:t>
            </a:r>
            <a:r>
              <a:rPr lang="en-US" altLang="en-US" sz="1250" b="1" dirty="0" smtClean="0">
                <a:solidFill>
                  <a:schemeClr val="bg1"/>
                </a:solidFill>
              </a:rPr>
              <a:t>DRC, </a:t>
            </a:r>
            <a:r>
              <a:rPr lang="en-US" altLang="en-US" sz="1250" b="1" dirty="0" smtClean="0">
                <a:solidFill>
                  <a:schemeClr val="bg1"/>
                </a:solidFill>
              </a:rPr>
              <a:t>Equatorial Guinea, parts of Gabon, Angola </a:t>
            </a:r>
            <a:r>
              <a:rPr lang="en-US" altLang="en-US" sz="1250" b="1" dirty="0" smtClean="0">
                <a:solidFill>
                  <a:schemeClr val="bg1"/>
                </a:solidFill>
              </a:rPr>
              <a:t>and South Africa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days, </a:t>
            </a:r>
            <a:r>
              <a:rPr lang="en-US" altLang="en-US" sz="1200" b="1" dirty="0" smtClean="0">
                <a:solidFill>
                  <a:schemeClr val="bg1"/>
                </a:solidFill>
              </a:rPr>
              <a:t>western  and central Mauritania, local areas in Senegal, western Guinea-Bissau, local areas in Ghana, portions of Nigeria and Cameroon, Gabon</a:t>
            </a:r>
            <a:r>
              <a:rPr lang="en-US" altLang="en-US" sz="1200" b="1" dirty="0" smtClean="0">
                <a:solidFill>
                  <a:schemeClr val="bg1"/>
                </a:solidFill>
              </a:rPr>
              <a:t>, </a:t>
            </a:r>
            <a:r>
              <a:rPr lang="en-US" altLang="en-US" sz="1200" b="1" dirty="0" smtClean="0">
                <a:solidFill>
                  <a:schemeClr val="bg1"/>
                </a:solidFill>
              </a:rPr>
              <a:t>portions of DRC, and </a:t>
            </a:r>
            <a:r>
              <a:rPr lang="en-US" altLang="en-US" sz="1200" b="1" dirty="0" smtClean="0">
                <a:solidFill>
                  <a:schemeClr val="bg1"/>
                </a:solidFill>
              </a:rPr>
              <a:t>portions of Angola and </a:t>
            </a:r>
            <a:r>
              <a:rPr lang="en-US" altLang="en-US" sz="1200" b="1" dirty="0" smtClean="0">
                <a:solidFill>
                  <a:schemeClr val="bg1"/>
                </a:solidFill>
              </a:rPr>
              <a:t>South Africa had below-average rainfall.</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Rainfall was above-average over many parts of Senegal, much Guinea, southern and eastern Mauritania, Sierra Leone, Liberia, Mali, much of Cote d’Ivoire, Burkina Faso, Ghana, Togo, Benin, Niger, portions of Nigeria, much of Chad, many parts of Cameroon, CAR, many parts of DRC, South Sudan, Uganda, Sudan, many parts of Ethiopia, and western Kenya, parts of </a:t>
            </a:r>
            <a:r>
              <a:rPr lang="en-US" altLang="en-US" sz="1200" b="1" dirty="0" smtClean="0">
                <a:solidFill>
                  <a:schemeClr val="bg1"/>
                </a:solidFill>
              </a:rPr>
              <a:t>Somalia,  </a:t>
            </a:r>
            <a:r>
              <a:rPr lang="en-US" altLang="en-US" sz="1200" b="1" dirty="0" smtClean="0">
                <a:solidFill>
                  <a:schemeClr val="bg1"/>
                </a:solidFill>
              </a:rPr>
              <a:t>and northern </a:t>
            </a:r>
            <a:r>
              <a:rPr lang="en-US" altLang="en-US" sz="1200" b="1" dirty="0" smtClean="0">
                <a:solidFill>
                  <a:schemeClr val="bg1"/>
                </a:solidFill>
              </a:rPr>
              <a:t>and eastern Tanzania</a:t>
            </a:r>
            <a:r>
              <a:rPr lang="en-US" altLang="en-US" sz="1200" b="1" dirty="0" smtClean="0">
                <a:solidFill>
                  <a:schemeClr val="bg1"/>
                </a:solidFill>
              </a:rPr>
              <a:t>.</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654107"/>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western and central Mauritania</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Senegal</a:t>
            </a:r>
            <a:r>
              <a:rPr lang="en-US" altLang="en-US" sz="1180" b="1" dirty="0">
                <a:solidFill>
                  <a:schemeClr val="bg1"/>
                </a:solidFill>
                <a:latin typeface="Arial" charset="0"/>
              </a:rPr>
              <a:t>, </a:t>
            </a:r>
            <a:r>
              <a:rPr lang="en-US" altLang="en-US" sz="1180" b="1" dirty="0" smtClean="0">
                <a:solidFill>
                  <a:schemeClr val="bg1"/>
                </a:solidFill>
                <a:latin typeface="Arial" charset="0"/>
              </a:rPr>
              <a:t>western Guinea-Bissau</a:t>
            </a:r>
            <a:r>
              <a:rPr lang="en-US" altLang="en-US" sz="1180" b="1" dirty="0">
                <a:solidFill>
                  <a:schemeClr val="bg1"/>
                </a:solidFill>
                <a:latin typeface="Arial" charset="0"/>
              </a:rPr>
              <a:t>, </a:t>
            </a:r>
            <a:r>
              <a:rPr lang="en-US" altLang="en-US" sz="1180" b="1" dirty="0" smtClean="0">
                <a:solidFill>
                  <a:schemeClr val="bg1"/>
                </a:solidFill>
                <a:latin typeface="Arial" charset="0"/>
              </a:rPr>
              <a:t>local areas in Liberia, Cote d’Ivoire and Ghana, portions of Nigeria, many parts of Cameroon, Equatorial Guinea, Gabon, Congo, portions of DRC, much of Angola, Namibia, western and northeastern South Africa, eastern Zambia, parts of Botswana, Zimbabwe, many parts of Mozambique, parts of Madagascar, local areas in Tanzania, many parts of Kenya, and portions of Ethiopia and Somalia. </a:t>
            </a:r>
          </a:p>
          <a:p>
            <a:pPr algn="just" eaLnBrk="1" hangingPunct="1">
              <a:lnSpc>
                <a:spcPct val="90000"/>
              </a:lnSpc>
              <a:spcBef>
                <a:spcPct val="50000"/>
              </a:spcBef>
              <a:buNone/>
              <a:defRPr/>
            </a:pPr>
            <a:r>
              <a:rPr lang="en-US" altLang="en-US" sz="1180" b="1" dirty="0" smtClean="0">
                <a:solidFill>
                  <a:schemeClr val="bg1"/>
                </a:solidFill>
                <a:latin typeface="Arial" charset="0"/>
              </a:rPr>
              <a:t>Many parts of Senegal, eastern Guinea-Bissau, much of Guinea, Sierra Leone, Mali, much of Liberia and Cote d’Ivoire, Burkina Faso, Ghana, Togo, Benin, parts of Nigeria, Niger, Chad, CAR, many parts of DRC, South Sudan, Sudan, Uganda, many parts of Ethiopia and Tanzania, Zambia, local areas in Malawi, northern Mozambique, and portions of South Africa and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flipV="1">
            <a:off x="3657600" y="1600200"/>
            <a:ext cx="1202654" cy="228597"/>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V="1">
            <a:off x="838200" y="1676400"/>
            <a:ext cx="762000" cy="1905000"/>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a:t>
            </a:r>
            <a:r>
              <a:rPr lang="en-US" altLang="en-US" sz="1250" b="1" dirty="0" smtClean="0">
                <a:solidFill>
                  <a:schemeClr val="bg1"/>
                </a:solidFill>
                <a:latin typeface="Arial" charset="0"/>
                <a:cs typeface="+mn-cs"/>
              </a:rPr>
              <a:t>Sierra </a:t>
            </a:r>
            <a:r>
              <a:rPr lang="en-US" altLang="en-US" sz="1250" b="1" dirty="0" smtClean="0">
                <a:solidFill>
                  <a:schemeClr val="bg1"/>
                </a:solidFill>
                <a:latin typeface="Arial" charset="0"/>
                <a:cs typeface="+mn-cs"/>
              </a:rPr>
              <a:t>Leone (bottom left) and </a:t>
            </a:r>
            <a:r>
              <a:rPr lang="en-US" altLang="en-US" sz="1250" b="1" dirty="0" smtClean="0">
                <a:solidFill>
                  <a:schemeClr val="bg1"/>
                </a:solidFill>
                <a:latin typeface="Arial" charset="0"/>
                <a:cs typeface="+mn-cs"/>
              </a:rPr>
              <a:t>many parts of Ethiopia </a:t>
            </a:r>
            <a:r>
              <a:rPr lang="en-US" altLang="en-US" sz="1250" b="1" dirty="0" smtClean="0">
                <a:solidFill>
                  <a:schemeClr val="bg1"/>
                </a:solidFill>
                <a:latin typeface="Arial" charset="0"/>
                <a:cs typeface="+mn-cs"/>
              </a:rPr>
              <a:t>(top </a:t>
            </a:r>
            <a:r>
              <a:rPr lang="en-US" altLang="en-US" sz="1250" b="1" dirty="0" smtClean="0">
                <a:solidFill>
                  <a:schemeClr val="bg1"/>
                </a:solidFill>
                <a:latin typeface="Arial" charset="0"/>
                <a:cs typeface="+mn-cs"/>
              </a:rPr>
              <a:t>right). Early season dryness was observed across southern South Africa (bottom right).</a:t>
            </a:r>
          </a:p>
        </p:txBody>
      </p:sp>
      <p:sp>
        <p:nvSpPr>
          <p:cNvPr id="18441" name="Line 169"/>
          <p:cNvSpPr>
            <a:spLocks noChangeShapeType="1"/>
          </p:cNvSpPr>
          <p:nvPr/>
        </p:nvSpPr>
        <p:spPr bwMode="auto">
          <a:xfrm flipH="1" flipV="1">
            <a:off x="3048000" y="3124200"/>
            <a:ext cx="1600200" cy="457200"/>
          </a:xfrm>
          <a:prstGeom prst="line">
            <a:avLst/>
          </a:prstGeom>
          <a:noFill/>
          <a:ln w="50800">
            <a:solidFill>
              <a:srgbClr val="FF0000"/>
            </a:solidFill>
            <a:round/>
            <a:headEnd/>
            <a:tailEnd type="triangle" w="med" len="med"/>
          </a:ln>
        </p:spPr>
        <p:txBody>
          <a:bodyPr/>
          <a:lstStyle/>
          <a:p>
            <a:endParaRPr lang="en-US"/>
          </a:p>
        </p:txBody>
      </p:sp>
      <p:pic>
        <p:nvPicPr>
          <p:cNvPr id="6146" name="Picture 2" descr="https://www.cpc.ncep.noaa.gov/products/international/africa_arc/africa_arc_90day_ptts_Kenema_SierraLeon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62528"/>
            <a:ext cx="38100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www.cpc.ncep.noaa.gov/products/international/africa_arc/africa_arc_90day_ptts_Queenstown_SouthAfrica.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462528"/>
            <a:ext cx="4038600" cy="263347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www.cpc.ncep.noaa.gov/products/international/africa_arc/africa_arc_90day_ptts_DireDawa_Ethiopi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609600"/>
            <a:ext cx="4038600" cy="2633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978729"/>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westerly to southwesterly flow was observed </a:t>
            </a:r>
            <a:r>
              <a:rPr lang="en-US" altLang="en-US" b="1" dirty="0" smtClean="0">
                <a:solidFill>
                  <a:schemeClr val="bg1"/>
                </a:solidFill>
              </a:rPr>
              <a:t>along the Gulf of Guinea coast and the neighboring areas of central Africa. Anomalous onshore flow from the Indian Ocean may have also contributed to the observed above-average rainfall over portions of the Greater Horn of Africa (left).</a:t>
            </a:r>
            <a:endParaRPr lang="en-US" altLang="en-US" b="1" dirty="0">
              <a:solidFill>
                <a:schemeClr val="bg1"/>
              </a:solidFill>
            </a:endParaRPr>
          </a:p>
        </p:txBody>
      </p:sp>
      <p:sp>
        <p:nvSpPr>
          <p:cNvPr id="11" name="Oval 10"/>
          <p:cNvSpPr/>
          <p:nvPr/>
        </p:nvSpPr>
        <p:spPr>
          <a:xfrm rot="4701277">
            <a:off x="1329663" y="2169548"/>
            <a:ext cx="913234" cy="2124022"/>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p:cNvSpPr/>
          <p:nvPr/>
        </p:nvSpPr>
        <p:spPr>
          <a:xfrm rot="6421750">
            <a:off x="3256706" y="2685885"/>
            <a:ext cx="913234" cy="1190441"/>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163831</TotalTime>
  <Words>1691</Words>
  <Application>Microsoft Office PowerPoint</Application>
  <PresentationFormat>On-screen Show (4:3)</PresentationFormat>
  <Paragraphs>66</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8327</cp:revision>
  <cp:lastPrinted>2018-07-09T15:13:07Z</cp:lastPrinted>
  <dcterms:created xsi:type="dcterms:W3CDTF">2001-08-31T10:39:36Z</dcterms:created>
  <dcterms:modified xsi:type="dcterms:W3CDTF">2019-10-07T16:46:07Z</dcterms:modified>
</cp:coreProperties>
</file>