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9/30/2019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356"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30 September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across Gulf of Guinea and Central Africa counties, portions of Ethiopia, and coastal Tanzania.</a:t>
            </a:r>
          </a:p>
        </p:txBody>
      </p:sp>
      <p:sp>
        <p:nvSpPr>
          <p:cNvPr id="22534" name="TextBox 2"/>
          <p:cNvSpPr txBox="1">
            <a:spLocks noChangeArrowheads="1"/>
          </p:cNvSpPr>
          <p:nvPr/>
        </p:nvSpPr>
        <p:spPr bwMode="auto">
          <a:xfrm>
            <a:off x="720613" y="1524000"/>
            <a:ext cx="3135410"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1 – 7 October, 2019</a:t>
            </a:r>
            <a:endParaRPr lang="en-US" altLang="en-US" sz="1400" dirty="0"/>
          </a:p>
        </p:txBody>
      </p:sp>
      <p:sp>
        <p:nvSpPr>
          <p:cNvPr id="22535" name="TextBox 10"/>
          <p:cNvSpPr txBox="1">
            <a:spLocks noChangeArrowheads="1"/>
          </p:cNvSpPr>
          <p:nvPr/>
        </p:nvSpPr>
        <p:spPr bwMode="auto">
          <a:xfrm>
            <a:off x="4842144" y="1524000"/>
            <a:ext cx="3595088"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8 – 14 October,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a:solidFill>
                  <a:srgbClr val="FFFF00"/>
                </a:solidFill>
              </a:rPr>
              <a:t>1 – 7 October, 2019</a:t>
            </a:r>
          </a:p>
        </p:txBody>
      </p:sp>
      <p:sp>
        <p:nvSpPr>
          <p:cNvPr id="11" name="Text Box 8"/>
          <p:cNvSpPr txBox="1">
            <a:spLocks noChangeArrowheads="1"/>
          </p:cNvSpPr>
          <p:nvPr/>
        </p:nvSpPr>
        <p:spPr bwMode="auto">
          <a:xfrm>
            <a:off x="3581400" y="1792575"/>
            <a:ext cx="5349875" cy="471667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Senegal, </a:t>
            </a:r>
            <a:r>
              <a:rPr lang="en-US" altLang="en-US" sz="1150" b="1" dirty="0" smtClean="0">
                <a:solidFill>
                  <a:srgbClr val="FFFF00"/>
                </a:solidFill>
                <a:latin typeface="Arial" charset="0"/>
              </a:rPr>
              <a:t>Gambia</a:t>
            </a:r>
            <a:r>
              <a:rPr lang="en-US" altLang="en-US" sz="1150" b="1" dirty="0">
                <a:solidFill>
                  <a:srgbClr val="FFFF00"/>
                </a:solidFill>
                <a:latin typeface="Arial" charset="0"/>
              </a:rPr>
              <a:t>, Guinea-Bissau, and parts of Mauritania and Mali</a:t>
            </a:r>
            <a:r>
              <a:rPr lang="en-US" altLang="en-US" sz="1150" b="1" dirty="0" smtClean="0">
                <a:solidFill>
                  <a:srgbClr val="FFFF00"/>
                </a:solidFill>
                <a:latin typeface="Arial" charset="0"/>
              </a:rPr>
              <a:t>:</a:t>
            </a:r>
            <a:r>
              <a:rPr lang="it-IT" altLang="en-US" sz="1150" b="1" dirty="0" smtClean="0">
                <a:solidFill>
                  <a:srgbClr val="FFFF00"/>
                </a:solidFill>
                <a:latin typeface="Arial" charset="0"/>
              </a:rPr>
              <a:t> </a:t>
            </a:r>
            <a:r>
              <a:rPr lang="en-US" altLang="en-US" sz="1150" dirty="0">
                <a:solidFill>
                  <a:schemeClr val="bg1"/>
                </a:solidFill>
                <a:latin typeface="Arial" charset="0"/>
              </a:rPr>
              <a:t>An area of anomalous lower-level divergence and upper-level convergence is expected to suppress rainfall in the region</a:t>
            </a:r>
            <a:r>
              <a:rPr lang="en-US" altLang="en-US" sz="1150" dirty="0" smtClean="0">
                <a:solidFill>
                  <a:schemeClr val="bg1"/>
                </a:solidFill>
                <a:latin typeface="Arial" charset="0"/>
              </a:rPr>
              <a:t>.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Guinea-Conakry, Sierra Leone, Liberia, Cote-d’Ivoire, Burkina Faso, Ghana, Togo, Benin, Nigeria, and Cameroon</a:t>
            </a:r>
            <a:r>
              <a:rPr lang="en-US" altLang="en-US" sz="1100" b="1" dirty="0" smtClean="0">
                <a:solidFill>
                  <a:srgbClr val="FFFF00"/>
                </a:solidFill>
                <a:latin typeface="Arial" charset="0"/>
              </a:rPr>
              <a:t>: </a:t>
            </a:r>
            <a:r>
              <a:rPr lang="en-US" altLang="en-US" sz="1100" dirty="0">
                <a:solidFill>
                  <a:schemeClr val="bg1"/>
                </a:solidFill>
                <a:latin typeface="Arial" charset="0"/>
              </a:rPr>
              <a:t>A broad area of anomalous lower-level cyclonic circulation, anomalous upper-level divergence, and the projected phase of the MJO are expected to enhance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Congo-Brazzaville, DRC, Uganda, Rwanda, and Burundi</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upper-level divergence along with the projected phase of the MJO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Sudan</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a:t>
            </a:r>
            <a:r>
              <a:rPr lang="en-US" altLang="en-US" sz="1100" dirty="0" smtClean="0">
                <a:solidFill>
                  <a:schemeClr val="bg1"/>
                </a:solidFill>
                <a:latin typeface="Arial" charset="0"/>
              </a:rPr>
              <a:t>upper-level </a:t>
            </a:r>
            <a:r>
              <a:rPr lang="en-US" altLang="en-US" sz="1100" dirty="0">
                <a:solidFill>
                  <a:schemeClr val="bg1"/>
                </a:solidFill>
                <a:latin typeface="Arial" charset="0"/>
              </a:rPr>
              <a:t>divergence is expected to enhance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b="1"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Ethiopia and Somalia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a:t>
            </a:r>
            <a:r>
              <a:rPr lang="en-US" altLang="en-US" sz="1100" dirty="0" smtClean="0">
                <a:solidFill>
                  <a:schemeClr val="bg1"/>
                </a:solidFill>
                <a:latin typeface="Arial" charset="0"/>
              </a:rPr>
              <a:t>upper-level </a:t>
            </a:r>
            <a:r>
              <a:rPr lang="en-US" altLang="en-US" sz="1100" dirty="0">
                <a:solidFill>
                  <a:schemeClr val="bg1"/>
                </a:solidFill>
                <a:latin typeface="Arial" charset="0"/>
              </a:rPr>
              <a:t>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8 – 14 October,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45243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southeastern Senegal, eastern Guinea-Bissau, Guinea-Conakry, Sierra Leone, northern Liberia, southern Mali, northern Cote d’Ivoire, Burkina Faso, northern Ghana, Togo, Benin, southern Niger, and Nigeria: </a:t>
            </a:r>
            <a:r>
              <a:rPr lang="en-US" altLang="en-US" sz="1200" dirty="0">
                <a:solidFill>
                  <a:schemeClr val="bg1"/>
                </a:solidFill>
                <a:latin typeface="Arial" charset="0"/>
              </a:rPr>
              <a:t>A broad area of anomalous 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Cameroon, Gabon, CAR, Congo-Brazzaville, Angola, and DRC: </a:t>
            </a:r>
            <a:r>
              <a:rPr lang="en-US" altLang="en-US" sz="1200" dirty="0">
                <a:solidFill>
                  <a:schemeClr val="bg1"/>
                </a:solidFill>
                <a:latin typeface="Arial" charset="0"/>
              </a:rPr>
              <a:t>An area of anomalous lower-level convergence and </a:t>
            </a:r>
            <a:r>
              <a:rPr lang="en-US" altLang="en-US" sz="1200" dirty="0" smtClean="0">
                <a:solidFill>
                  <a:schemeClr val="bg1"/>
                </a:solidFill>
                <a:latin typeface="Arial" charset="0"/>
              </a:rPr>
              <a:t>upper-level </a:t>
            </a:r>
            <a:r>
              <a:rPr lang="en-US" altLang="en-US" sz="1200" dirty="0">
                <a:solidFill>
                  <a:schemeClr val="bg1"/>
                </a:solidFill>
                <a:latin typeface="Arial" charset="0"/>
              </a:rPr>
              <a:t>divergence is expected to enhance 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portions of Congo-Brazzaville and DRC</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southern Ethiopia and northern Somalia: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b="1" dirty="0">
              <a:solidFill>
                <a:srgbClr val="FFFF00"/>
              </a:solidFill>
              <a:latin typeface="Arial" charset="0"/>
            </a:endParaRPr>
          </a:p>
          <a:p>
            <a:pPr marL="0" indent="0">
              <a:spcBef>
                <a:spcPct val="0"/>
              </a:spcBef>
              <a:buNone/>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690515"/>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weekly rainfall totals exceeded 100mm over parts of Nigeria, local areas in Cameroon, western CAR, and parts of Ethiopia. Portions of Guinea, Sierra Leone, Cote d’Ivoire, parts of Ghana, Benin, western and southern Nigeria, portions of Cameroon, western Gabon, local areas in Chad, portions of CAR and Congo, many parts of DRC, southern Sudan, much South Sudan, portions of Ethiopia and Uganda, northern Tanzania, and local areas in Kenya and Somalia had above-average rainfall. </a:t>
            </a:r>
            <a:r>
              <a:rPr lang="en-US" altLang="en-US" sz="1200" b="1" dirty="0" smtClean="0">
                <a:solidFill>
                  <a:schemeClr val="bg1"/>
                </a:solidFill>
              </a:rPr>
              <a:t>Rainfall </a:t>
            </a:r>
            <a:r>
              <a:rPr lang="en-US" altLang="en-US" sz="1200" b="1" dirty="0">
                <a:solidFill>
                  <a:schemeClr val="bg1"/>
                </a:solidFill>
              </a:rPr>
              <a:t>was below-average over much of Senegal, parts of southern Mauritania, local areas in Guinea and Liberia, southern Mali, parts of Burkina Faso and Ghana, portions of Togo, southern Benin, parts of Nigeria, Equatorial Guinea, parts of Cameroon and Gabon, local areas in Congo and CAR, eastern Chad, parts of western Sudan, Angola, and parts of southern DRC and southeastern South Africa.</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local areas in Senegal, much of Guinea, Sierra Leone, Liberia, Mali, western Burkina Faso, many parts of Ghana, Cote d’Ivoire, Togo, Benin, portions of Nigeria and Cameroon, southern Chad, portions of CAR, much of Congo, western DRC, much of South Sudan, southern and eastern Sudan, many parts of Ethiopia, Eritrea, northern Tanzania, and parts of Somalia and Kenya</a:t>
            </a:r>
            <a:r>
              <a:rPr lang="en-US" altLang="en-US" sz="1200" b="1" dirty="0" smtClean="0">
                <a:solidFill>
                  <a:schemeClr val="bg1"/>
                </a:solidFill>
              </a:rPr>
              <a:t>. Portions </a:t>
            </a:r>
            <a:r>
              <a:rPr lang="en-US" altLang="en-US" sz="1200" b="1" dirty="0">
                <a:solidFill>
                  <a:schemeClr val="bg1"/>
                </a:solidFill>
              </a:rPr>
              <a:t>of Mauritania, Senegal, Guinea-Bissau, local areas in Guinea, parts of northeastern Ghana, eastern Burkina Faso, portions of Nigeria and Cameroon, northern and eastern DRC, southern CAR, parts of Uganda and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western  and central Mauritania, local areas in Senegal, western Guinea-Bissau, local areas in Ghana, portions of Nigeria and Cameroon, Gabon, local areas in Congo, portions of DRC, and northeastern Ethiopia and many parts of South Africa had below-average rainfall</a:t>
            </a:r>
            <a:r>
              <a:rPr lang="en-US" altLang="en-US" sz="1200" b="1" dirty="0" smtClean="0">
                <a:solidFill>
                  <a:schemeClr val="bg1"/>
                </a:solidFill>
              </a:rPr>
              <a:t>. Rainfall </a:t>
            </a:r>
            <a:r>
              <a:rPr lang="en-US" altLang="en-US" sz="1200" b="1" dirty="0">
                <a:solidFill>
                  <a:schemeClr val="bg1"/>
                </a:solidFill>
              </a:rPr>
              <a:t>was above-average over many parts of Senegal, much Guinea, southern and eastern Mauritania, Sierra Leone, Liberia, Mali, much of Cote d’Ivoire, Burkina Faso, Ghana, Togo, Benin, Niger, portions of Nigeria, much of Chad, many parts of Cameroon, CAR, many parts of DRC, South Sudan, Uganda, Sudan, many parts of Ethiopia, and western Kenya, parts of Somalia  and northern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below-average rainfall over much of Senegal, southwestern Mali and Guinea-Bissau. In contrast, there is an increased chance for above-average rainfall over many places in the Gulf of Guinea and Central Africa countries, and portions of Sudan and Ethiopia.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a:solidFill>
                  <a:schemeClr val="bg1"/>
                </a:solidFill>
              </a:rPr>
              <a:t>Weekly rainfall </a:t>
            </a:r>
            <a:r>
              <a:rPr lang="en-US" altLang="en-US" sz="1800" b="1" dirty="0" smtClean="0">
                <a:solidFill>
                  <a:schemeClr val="bg1"/>
                </a:solidFill>
              </a:rPr>
              <a:t>surpluses exceeded 100mm over parts of southern Nigeria.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below-average rainfall </a:t>
            </a:r>
            <a:r>
              <a:rPr lang="en-US" altLang="en-US" sz="1800" b="1" dirty="0">
                <a:solidFill>
                  <a:schemeClr val="bg1"/>
                </a:solidFill>
              </a:rPr>
              <a:t>over </a:t>
            </a:r>
            <a:r>
              <a:rPr lang="en-US" altLang="en-US" sz="1800" b="1" dirty="0" smtClean="0">
                <a:solidFill>
                  <a:schemeClr val="bg1"/>
                </a:solidFill>
              </a:rPr>
              <a:t>much of Senegal, southwestern Mali and Guinea-Bissau. </a:t>
            </a:r>
            <a:r>
              <a:rPr lang="en-US" altLang="en-US" sz="1800" b="1" dirty="0" smtClean="0">
                <a:solidFill>
                  <a:schemeClr val="bg1"/>
                </a:solidFill>
              </a:rPr>
              <a:t>In contrast, there </a:t>
            </a:r>
            <a:r>
              <a:rPr lang="en-US" altLang="en-US" sz="1800" b="1" dirty="0">
                <a:solidFill>
                  <a:schemeClr val="bg1"/>
                </a:solidFill>
              </a:rPr>
              <a:t>is an </a:t>
            </a:r>
            <a:r>
              <a:rPr lang="en-US" altLang="en-US" sz="1800" b="1" dirty="0" smtClean="0">
                <a:solidFill>
                  <a:schemeClr val="bg1"/>
                </a:solidFill>
              </a:rPr>
              <a:t>increased </a:t>
            </a:r>
            <a:r>
              <a:rPr lang="en-US" altLang="en-US" sz="1800" b="1" dirty="0">
                <a:solidFill>
                  <a:schemeClr val="bg1"/>
                </a:solidFill>
              </a:rPr>
              <a:t>chance for above-average rainfall over </a:t>
            </a:r>
            <a:r>
              <a:rPr lang="en-US" altLang="en-US" sz="1800" b="1" dirty="0" smtClean="0">
                <a:solidFill>
                  <a:schemeClr val="bg1"/>
                </a:solidFill>
              </a:rPr>
              <a:t>many places in the Gulf of Guinea and Central Africa countries, and portions of Sudan and Ethiopi</a:t>
            </a:r>
            <a:r>
              <a:rPr lang="en-US" altLang="en-US" sz="1800" b="1" dirty="0" smtClean="0">
                <a:solidFill>
                  <a:schemeClr val="bg1"/>
                </a:solidFill>
              </a:rPr>
              <a:t>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61428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weekly </a:t>
            </a:r>
            <a:r>
              <a:rPr lang="en-US" altLang="en-US" sz="1150" b="1" dirty="0">
                <a:solidFill>
                  <a:schemeClr val="bg1"/>
                </a:solidFill>
              </a:rPr>
              <a:t>rainfall totals exceeded 100mm over </a:t>
            </a:r>
            <a:r>
              <a:rPr lang="en-US" altLang="en-US" sz="1150" b="1" dirty="0" smtClean="0">
                <a:solidFill>
                  <a:schemeClr val="bg1"/>
                </a:solidFill>
              </a:rPr>
              <a:t>parts of Nigeria, local areas in Cameroon, western CAR, and parts of Ethiopia. Portions of Guinea, Sierra Leone, Cote d’Ivoire, parts of Ghana, Benin, western and southern Nigeria, portions of Cameroon, western Gabon, local areas in Chad, portions of CAR and Congo, many parts of DRC, southern Sudan, much South Sudan, portions of Ethiopia and Uganda, northern Tanzania, and local areas in Kenya and Somalia had above-average rainfall. </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a:t>
            </a:r>
            <a:r>
              <a:rPr lang="en-US" altLang="en-US" sz="1150" b="1" dirty="0" smtClean="0">
                <a:solidFill>
                  <a:schemeClr val="bg1"/>
                </a:solidFill>
              </a:rPr>
              <a:t>much of Senegal, parts of southern Mauritania, local areas in Guinea and Liberia, southern Mali, parts of Burkina Faso and Ghana, portions of Togo, southern Benin, parts of Nigeria, Equatorial Guinea, parts of Cameroon and Gabon, local areas in Congo and CAR, eastern Chad, parts of western Sudan, Angola, and parts of southern DRC and southeastern South Africa.</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arc/africa_arc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arc/africa_arc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local areas in Senegal, much of Guinea, Sierra </a:t>
            </a:r>
            <a:r>
              <a:rPr lang="en-US" altLang="en-US" sz="1250" b="1" dirty="0">
                <a:solidFill>
                  <a:schemeClr val="bg1"/>
                </a:solidFill>
              </a:rPr>
              <a:t>Leone, </a:t>
            </a:r>
            <a:r>
              <a:rPr lang="en-US" altLang="en-US" sz="1250" b="1" dirty="0" smtClean="0">
                <a:solidFill>
                  <a:schemeClr val="bg1"/>
                </a:solidFill>
              </a:rPr>
              <a:t>Liberia</a:t>
            </a:r>
            <a:r>
              <a:rPr lang="en-US" altLang="en-US" sz="1250" b="1" dirty="0">
                <a:solidFill>
                  <a:schemeClr val="bg1"/>
                </a:solidFill>
              </a:rPr>
              <a:t>, Mali, </a:t>
            </a:r>
            <a:r>
              <a:rPr lang="en-US" altLang="en-US" sz="1250" b="1" dirty="0" smtClean="0">
                <a:solidFill>
                  <a:schemeClr val="bg1"/>
                </a:solidFill>
              </a:rPr>
              <a:t>western </a:t>
            </a:r>
            <a:r>
              <a:rPr lang="en-US" altLang="en-US" sz="1250" b="1" dirty="0" smtClean="0">
                <a:solidFill>
                  <a:schemeClr val="bg1"/>
                </a:solidFill>
              </a:rPr>
              <a:t>Burkina </a:t>
            </a:r>
            <a:r>
              <a:rPr lang="en-US" altLang="en-US" sz="1250" b="1" dirty="0" smtClean="0">
                <a:solidFill>
                  <a:schemeClr val="bg1"/>
                </a:solidFill>
              </a:rPr>
              <a:t>Faso, many parts of </a:t>
            </a:r>
            <a:r>
              <a:rPr lang="en-US" altLang="en-US" sz="1250" b="1" dirty="0" smtClean="0">
                <a:solidFill>
                  <a:schemeClr val="bg1"/>
                </a:solidFill>
              </a:rPr>
              <a:t>Ghana, </a:t>
            </a:r>
            <a:r>
              <a:rPr lang="en-US" altLang="en-US" sz="1250" b="1" dirty="0">
                <a:solidFill>
                  <a:schemeClr val="bg1"/>
                </a:solidFill>
              </a:rPr>
              <a:t>Cote d’Ivoire</a:t>
            </a:r>
            <a:r>
              <a:rPr lang="en-US" altLang="en-US" sz="1250" b="1" dirty="0" smtClean="0">
                <a:solidFill>
                  <a:schemeClr val="bg1"/>
                </a:solidFill>
              </a:rPr>
              <a:t>, Togo, Benin</a:t>
            </a:r>
            <a:r>
              <a:rPr lang="en-US" altLang="en-US" sz="1250" b="1" dirty="0">
                <a:solidFill>
                  <a:schemeClr val="bg1"/>
                </a:solidFill>
              </a:rPr>
              <a:t>, </a:t>
            </a:r>
            <a:r>
              <a:rPr lang="en-US" altLang="en-US" sz="1250" b="1" dirty="0" smtClean="0">
                <a:solidFill>
                  <a:schemeClr val="bg1"/>
                </a:solidFill>
              </a:rPr>
              <a:t>portions </a:t>
            </a:r>
            <a:r>
              <a:rPr lang="en-US" altLang="en-US" sz="1250" b="1" dirty="0">
                <a:solidFill>
                  <a:schemeClr val="bg1"/>
                </a:solidFill>
              </a:rPr>
              <a:t>of </a:t>
            </a:r>
            <a:r>
              <a:rPr lang="en-US" altLang="en-US" sz="1250" b="1" dirty="0" smtClean="0">
                <a:solidFill>
                  <a:schemeClr val="bg1"/>
                </a:solidFill>
              </a:rPr>
              <a:t>Nigeria and </a:t>
            </a:r>
            <a:r>
              <a:rPr lang="en-US" altLang="en-US" sz="1250" b="1" dirty="0">
                <a:solidFill>
                  <a:schemeClr val="bg1"/>
                </a:solidFill>
              </a:rPr>
              <a:t>Cameroon, </a:t>
            </a:r>
            <a:r>
              <a:rPr lang="en-US" altLang="en-US" sz="1250" b="1" dirty="0" smtClean="0">
                <a:solidFill>
                  <a:schemeClr val="bg1"/>
                </a:solidFill>
              </a:rPr>
              <a:t>southern Chad, portions of </a:t>
            </a:r>
            <a:r>
              <a:rPr lang="en-US" altLang="en-US" sz="1250" b="1" dirty="0">
                <a:solidFill>
                  <a:schemeClr val="bg1"/>
                </a:solidFill>
              </a:rPr>
              <a:t>CAR, </a:t>
            </a:r>
            <a:r>
              <a:rPr lang="en-US" altLang="en-US" sz="1250" b="1" dirty="0" smtClean="0">
                <a:solidFill>
                  <a:schemeClr val="bg1"/>
                </a:solidFill>
              </a:rPr>
              <a:t>much of </a:t>
            </a:r>
            <a:r>
              <a:rPr lang="en-US" altLang="en-US" sz="1250" b="1" dirty="0">
                <a:solidFill>
                  <a:schemeClr val="bg1"/>
                </a:solidFill>
              </a:rPr>
              <a:t>Congo, western </a:t>
            </a:r>
            <a:r>
              <a:rPr lang="en-US" altLang="en-US" sz="1250" b="1" dirty="0" smtClean="0">
                <a:solidFill>
                  <a:schemeClr val="bg1"/>
                </a:solidFill>
              </a:rPr>
              <a:t>DRC</a:t>
            </a:r>
            <a:r>
              <a:rPr lang="en-US" altLang="en-US" sz="1250" b="1" dirty="0">
                <a:solidFill>
                  <a:schemeClr val="bg1"/>
                </a:solidFill>
              </a:rPr>
              <a:t>, </a:t>
            </a:r>
            <a:r>
              <a:rPr lang="en-US" altLang="en-US" sz="1250" b="1" dirty="0" smtClean="0">
                <a:solidFill>
                  <a:schemeClr val="bg1"/>
                </a:solidFill>
              </a:rPr>
              <a:t>much </a:t>
            </a:r>
            <a:r>
              <a:rPr lang="en-US" altLang="en-US" sz="1250" b="1" dirty="0" smtClean="0">
                <a:solidFill>
                  <a:schemeClr val="bg1"/>
                </a:solidFill>
              </a:rPr>
              <a:t>of South </a:t>
            </a:r>
            <a:r>
              <a:rPr lang="en-US" altLang="en-US" sz="1250" b="1" dirty="0">
                <a:solidFill>
                  <a:schemeClr val="bg1"/>
                </a:solidFill>
              </a:rPr>
              <a:t>Sudan, </a:t>
            </a:r>
            <a:r>
              <a:rPr lang="en-US" altLang="en-US" sz="1250" b="1" dirty="0" smtClean="0">
                <a:solidFill>
                  <a:schemeClr val="bg1"/>
                </a:solidFill>
              </a:rPr>
              <a:t>southern and eastern Sudan</a:t>
            </a:r>
            <a:r>
              <a:rPr lang="en-US" altLang="en-US" sz="1250" b="1" dirty="0">
                <a:solidFill>
                  <a:schemeClr val="bg1"/>
                </a:solidFill>
              </a:rPr>
              <a:t>, many parts of Ethiopia</a:t>
            </a:r>
            <a:r>
              <a:rPr lang="en-US" altLang="en-US" sz="1250" b="1" dirty="0" smtClean="0">
                <a:solidFill>
                  <a:schemeClr val="bg1"/>
                </a:solidFill>
              </a:rPr>
              <a:t>, Eritrea, </a:t>
            </a:r>
            <a:r>
              <a:rPr lang="en-US" altLang="en-US" sz="1250" b="1" dirty="0">
                <a:solidFill>
                  <a:schemeClr val="bg1"/>
                </a:solidFill>
              </a:rPr>
              <a:t>northern Tanzania, </a:t>
            </a:r>
            <a:r>
              <a:rPr lang="en-US" altLang="en-US" sz="1250" b="1" dirty="0" smtClean="0">
                <a:solidFill>
                  <a:schemeClr val="bg1"/>
                </a:solidFill>
              </a:rPr>
              <a:t>and parts of Somalia and Kenya</a:t>
            </a:r>
            <a:r>
              <a:rPr lang="en-US" altLang="en-US" sz="1250" b="1" dirty="0">
                <a:solidFill>
                  <a:schemeClr val="bg1"/>
                </a:solidFill>
              </a:rPr>
              <a:t>.</a:t>
            </a:r>
          </a:p>
          <a:p>
            <a:pPr eaLnBrk="1" hangingPunct="1">
              <a:lnSpc>
                <a:spcPct val="90000"/>
              </a:lnSpc>
              <a:spcBef>
                <a:spcPct val="50000"/>
              </a:spcBef>
            </a:pPr>
            <a:r>
              <a:rPr lang="en-US" altLang="en-US" sz="1250" b="1" dirty="0" smtClean="0">
                <a:solidFill>
                  <a:schemeClr val="bg1"/>
                </a:solidFill>
              </a:rPr>
              <a:t>Portions of </a:t>
            </a:r>
            <a:r>
              <a:rPr lang="en-US" altLang="en-US" sz="1250" b="1" dirty="0" smtClean="0">
                <a:solidFill>
                  <a:schemeClr val="bg1"/>
                </a:solidFill>
              </a:rPr>
              <a:t>Mauritania, </a:t>
            </a:r>
            <a:r>
              <a:rPr lang="en-US" altLang="en-US" sz="1250" b="1" dirty="0" smtClean="0">
                <a:solidFill>
                  <a:schemeClr val="bg1"/>
                </a:solidFill>
              </a:rPr>
              <a:t>Senegal, Guinea-Bissau</a:t>
            </a:r>
            <a:r>
              <a:rPr lang="en-US" altLang="en-US" sz="1250" b="1" dirty="0" smtClean="0">
                <a:solidFill>
                  <a:schemeClr val="bg1"/>
                </a:solidFill>
              </a:rPr>
              <a:t>, </a:t>
            </a:r>
            <a:r>
              <a:rPr lang="en-US" altLang="en-US" sz="1250" b="1" dirty="0" smtClean="0">
                <a:solidFill>
                  <a:schemeClr val="bg1"/>
                </a:solidFill>
              </a:rPr>
              <a:t>local areas in </a:t>
            </a:r>
            <a:r>
              <a:rPr lang="en-US" altLang="en-US" sz="1250" b="1" dirty="0" smtClean="0">
                <a:solidFill>
                  <a:schemeClr val="bg1"/>
                </a:solidFill>
              </a:rPr>
              <a:t>Guinea</a:t>
            </a:r>
            <a:r>
              <a:rPr lang="en-US" altLang="en-US" sz="1250" b="1" dirty="0" smtClean="0">
                <a:solidFill>
                  <a:schemeClr val="bg1"/>
                </a:solidFill>
              </a:rPr>
              <a:t>, </a:t>
            </a:r>
            <a:r>
              <a:rPr lang="en-US" altLang="en-US" sz="1250" b="1" dirty="0" smtClean="0">
                <a:solidFill>
                  <a:schemeClr val="bg1"/>
                </a:solidFill>
              </a:rPr>
              <a:t>parts of northeastern </a:t>
            </a:r>
            <a:r>
              <a:rPr lang="en-US" altLang="en-US" sz="1250" b="1" dirty="0" smtClean="0">
                <a:solidFill>
                  <a:schemeClr val="bg1"/>
                </a:solidFill>
              </a:rPr>
              <a:t>Ghana, eastern </a:t>
            </a:r>
            <a:r>
              <a:rPr lang="en-US" altLang="en-US" sz="1250" b="1" dirty="0" smtClean="0">
                <a:solidFill>
                  <a:schemeClr val="bg1"/>
                </a:solidFill>
              </a:rPr>
              <a:t>Burkina Faso</a:t>
            </a:r>
            <a:r>
              <a:rPr lang="en-US" altLang="en-US" sz="1250" b="1" dirty="0" smtClean="0">
                <a:solidFill>
                  <a:schemeClr val="bg1"/>
                </a:solidFill>
              </a:rPr>
              <a:t>, </a:t>
            </a:r>
            <a:r>
              <a:rPr lang="en-US" altLang="en-US" sz="1250" b="1" dirty="0" smtClean="0">
                <a:solidFill>
                  <a:schemeClr val="bg1"/>
                </a:solidFill>
              </a:rPr>
              <a:t>portions of Nigeria and Cameroon, </a:t>
            </a:r>
            <a:r>
              <a:rPr lang="en-US" altLang="en-US" sz="1250" b="1" dirty="0" smtClean="0">
                <a:solidFill>
                  <a:schemeClr val="bg1"/>
                </a:solidFill>
              </a:rPr>
              <a:t>northern </a:t>
            </a:r>
            <a:r>
              <a:rPr lang="en-US" altLang="en-US" sz="1250" b="1" dirty="0" smtClean="0">
                <a:solidFill>
                  <a:schemeClr val="bg1"/>
                </a:solidFill>
              </a:rPr>
              <a:t>and eastern DRC, </a:t>
            </a:r>
            <a:r>
              <a:rPr lang="en-US" altLang="en-US" sz="1250" b="1" dirty="0" smtClean="0">
                <a:solidFill>
                  <a:schemeClr val="bg1"/>
                </a:solidFill>
              </a:rPr>
              <a:t>southern </a:t>
            </a:r>
            <a:r>
              <a:rPr lang="en-US" altLang="en-US" sz="1250" b="1" dirty="0" smtClean="0">
                <a:solidFill>
                  <a:schemeClr val="bg1"/>
                </a:solidFill>
              </a:rPr>
              <a:t>CAR, </a:t>
            </a:r>
            <a:r>
              <a:rPr lang="en-US" altLang="en-US" sz="1250" b="1" dirty="0" smtClean="0">
                <a:solidFill>
                  <a:schemeClr val="bg1"/>
                </a:solidFill>
              </a:rPr>
              <a:t>parts of Uganda and South Africa had </a:t>
            </a:r>
            <a:r>
              <a:rPr lang="en-US" altLang="en-US" sz="1250" b="1" dirty="0" smtClean="0">
                <a:solidFill>
                  <a:schemeClr val="bg1"/>
                </a:solidFill>
              </a:rPr>
              <a:t>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western  and central Mauritania, local areas in Senegal, western Guinea-Bissau, local areas in </a:t>
            </a:r>
            <a:r>
              <a:rPr lang="en-US" altLang="en-US" sz="1200" b="1" dirty="0" smtClean="0">
                <a:solidFill>
                  <a:schemeClr val="bg1"/>
                </a:solidFill>
              </a:rPr>
              <a:t>Ghana</a:t>
            </a:r>
            <a:r>
              <a:rPr lang="en-US" altLang="en-US" sz="1200" b="1" dirty="0" smtClean="0">
                <a:solidFill>
                  <a:schemeClr val="bg1"/>
                </a:solidFill>
              </a:rPr>
              <a:t>, portions of Nigeria and Cameroon, </a:t>
            </a:r>
            <a:r>
              <a:rPr lang="en-US" altLang="en-US" sz="1200" b="1" dirty="0" smtClean="0">
                <a:solidFill>
                  <a:schemeClr val="bg1"/>
                </a:solidFill>
              </a:rPr>
              <a:t>Gabon</a:t>
            </a:r>
            <a:r>
              <a:rPr lang="en-US" altLang="en-US" sz="1200" b="1" dirty="0" smtClean="0">
                <a:solidFill>
                  <a:schemeClr val="bg1"/>
                </a:solidFill>
              </a:rPr>
              <a:t>, local areas in Congo, portions of DRC, and northeastern Ethiopia and </a:t>
            </a:r>
            <a:r>
              <a:rPr lang="en-US" altLang="en-US" sz="1200" b="1" dirty="0" smtClean="0">
                <a:solidFill>
                  <a:schemeClr val="bg1"/>
                </a:solidFill>
              </a:rPr>
              <a:t>many parts of South Africa </a:t>
            </a:r>
            <a:r>
              <a:rPr lang="en-US" altLang="en-US" sz="1200" b="1" dirty="0" smtClean="0">
                <a:solidFill>
                  <a:schemeClr val="bg1"/>
                </a:solidFill>
              </a:rPr>
              <a:t>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many parts of Senegal, much Guinea, southern and eastern Mauritania, Sierra Leone, Liberia, Mali, much of Cote d’Ivoire, Burkina Faso, Ghana, Togo, Benin, Niger, portions of Nigeria, much of Chad, many parts of Cameroon, CAR, many parts of DRC, South Sudan, Uganda, Sudan, many parts of Ethiopia, and western Kenya, parts of Somalia  and northern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africa_arc/africa_arc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africa_arc/africa_arc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65410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Senegal</a:t>
            </a:r>
            <a:r>
              <a:rPr lang="en-US" altLang="en-US" sz="1180" b="1" dirty="0">
                <a:solidFill>
                  <a:schemeClr val="bg1"/>
                </a:solidFill>
                <a:latin typeface="Arial" charset="0"/>
              </a:rPr>
              <a:t>, </a:t>
            </a:r>
            <a:r>
              <a:rPr lang="en-US" altLang="en-US" sz="1180" b="1" dirty="0" smtClean="0">
                <a:solidFill>
                  <a:schemeClr val="bg1"/>
                </a:solidFill>
                <a:latin typeface="Arial" charset="0"/>
              </a:rPr>
              <a:t>western 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Liberia, Cote d’Ivoire and Ghana, portions of Nigeria, many parts of Cameroon, Equatorial Guinea, Gabon, Congo, portions of DRC, much of Angola, Namibia, western and northeastern South Africa, eastern Zambia, parts of Botswana, Zimbabwe, many parts of Mozambique, parts of Madagascar, local areas in Tanzania, many parts of Kenya, and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Many parts of Senegal, eastern Guinea-Bissau, much of Guinea, Sierra Leone, Mali, much of Liberia and Cote d’Ivoire, Burkina Faso, Ghana, Togo, Benin, parts of Nigeria, Niger, Chad, CAR, many parts of DRC, South Sudan, Sudan, Uganda, many parts of Ethiopia and Tanzania, Zambia, local areas in Malawi,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2362200" y="1752599"/>
            <a:ext cx="2498054" cy="76198"/>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200" y="1676400"/>
            <a:ext cx="762000" cy="19050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southwestern Sierra Leone (bottom left) and southern Nigeria (top right). </a:t>
            </a:r>
            <a:r>
              <a:rPr lang="en-US" altLang="en-US" sz="1250" b="1" dirty="0" smtClean="0">
                <a:solidFill>
                  <a:schemeClr val="bg1"/>
                </a:solidFill>
                <a:latin typeface="Arial" charset="0"/>
                <a:cs typeface="+mn-cs"/>
              </a:rPr>
              <a:t>Early season dryness was </a:t>
            </a:r>
            <a:r>
              <a:rPr lang="en-US" altLang="en-US" sz="1250" b="1" dirty="0" smtClean="0">
                <a:solidFill>
                  <a:schemeClr val="bg1"/>
                </a:solidFill>
                <a:latin typeface="Arial" charset="0"/>
                <a:cs typeface="+mn-cs"/>
              </a:rPr>
              <a:t>observed across southern South Africa (bottom right).</a:t>
            </a:r>
          </a:p>
        </p:txBody>
      </p:sp>
      <p:sp>
        <p:nvSpPr>
          <p:cNvPr id="18441" name="Line 169"/>
          <p:cNvSpPr>
            <a:spLocks noChangeShapeType="1"/>
          </p:cNvSpPr>
          <p:nvPr/>
        </p:nvSpPr>
        <p:spPr bwMode="auto">
          <a:xfrm flipH="1" flipV="1">
            <a:off x="3048000" y="3124200"/>
            <a:ext cx="1600200" cy="457200"/>
          </a:xfrm>
          <a:prstGeom prst="line">
            <a:avLst/>
          </a:prstGeom>
          <a:noFill/>
          <a:ln w="50800">
            <a:solidFill>
              <a:srgbClr val="FF0000"/>
            </a:solidFill>
            <a:round/>
            <a:headEnd/>
            <a:tailEnd type="triangle" w="med" len="med"/>
          </a:ln>
        </p:spPr>
        <p:txBody>
          <a:bodyPr/>
          <a:lstStyle/>
          <a:p>
            <a:endParaRPr lang="en-US"/>
          </a:p>
        </p:txBody>
      </p:sp>
      <p:pic>
        <p:nvPicPr>
          <p:cNvPr id="8194" name="Picture 2" descr="https://www.cpc.ncep.noaa.gov/products/international/africa_arc/africa_arc_90day_ptts_Kenema_SierraLeo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62528"/>
            <a:ext cx="38100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cpc.ncep.noaa.gov/products/international/africa_arc/africa_arc_90day_ptts_PortHarcourt_Niger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09600"/>
            <a:ext cx="40386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www.cpc.ncep.noaa.gov/products/international/africa_arc/africa_arc_90day_ptts_Queenstown_SouthAfric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62528"/>
            <a:ext cx="40386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711952"/>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westerly to southwesterly flow was observed across eastern Gulf of Guinea and the neighboring areas of central Africa (left).</a:t>
            </a:r>
            <a:endParaRPr lang="en-US" altLang="en-US" b="1" dirty="0">
              <a:solidFill>
                <a:schemeClr val="bg1"/>
              </a:solidFill>
            </a:endParaRPr>
          </a:p>
        </p:txBody>
      </p:sp>
      <p:sp>
        <p:nvSpPr>
          <p:cNvPr id="11" name="Oval 10"/>
          <p:cNvSpPr/>
          <p:nvPr/>
        </p:nvSpPr>
        <p:spPr>
          <a:xfrm rot="4701277">
            <a:off x="1968701" y="2305962"/>
            <a:ext cx="575257" cy="1653661"/>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163581</TotalTime>
  <Words>1848</Words>
  <Application>Microsoft Office PowerPoint</Application>
  <PresentationFormat>On-screen Show (4:3)</PresentationFormat>
  <Paragraphs>72</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8308</cp:revision>
  <cp:lastPrinted>2018-07-09T15:13:07Z</cp:lastPrinted>
  <dcterms:created xsi:type="dcterms:W3CDTF">2001-08-31T10:39:36Z</dcterms:created>
  <dcterms:modified xsi:type="dcterms:W3CDTF">2019-09-30T16:55:31Z</dcterms:modified>
</cp:coreProperties>
</file>