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25" r:id="rId2"/>
    <p:sldId id="326" r:id="rId3"/>
    <p:sldId id="485" r:id="rId4"/>
    <p:sldId id="477" r:id="rId5"/>
    <p:sldId id="501" r:id="rId6"/>
    <p:sldId id="502" r:id="rId7"/>
    <p:sldId id="503" r:id="rId8"/>
    <p:sldId id="509" r:id="rId9"/>
    <p:sldId id="482" r:id="rId10"/>
    <p:sldId id="506" r:id="rId11"/>
    <p:sldId id="507" r:id="rId12"/>
    <p:sldId id="508" r:id="rId13"/>
    <p:sldId id="505" r:id="rId14"/>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FF"/>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8" autoAdjust="0"/>
    <p:restoredTop sz="96847" autoAdjust="0"/>
  </p:normalViewPr>
  <p:slideViewPr>
    <p:cSldViewPr>
      <p:cViewPr varScale="1">
        <p:scale>
          <a:sx n="111" d="100"/>
          <a:sy n="111" d="100"/>
        </p:scale>
        <p:origin x="516"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9/23/2019</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13</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337" name="CorelPhotoPaint.Image.10" r:id="rId14" imgW="1625397" imgH="1625397" progId="CorelPhotoPaint.Image.10">
                  <p:embed/>
                </p:oleObj>
              </mc:Choice>
              <mc:Fallback>
                <p:oleObj name="CorelPhotoPaint.Image.10" r:id="rId14" imgW="1625397" imgH="1625397" progId="CorelPhotoPaint.Image.10">
                  <p:embed/>
                  <p:pic>
                    <p:nvPicPr>
                      <p:cNvPr id="0"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23 </a:t>
            </a:r>
            <a:r>
              <a:rPr lang="en-US" altLang="en-US" sz="2800" b="1" dirty="0" smtClean="0">
                <a:solidFill>
                  <a:schemeClr val="bg1"/>
                </a:solidFill>
              </a:rPr>
              <a:t>September 2019</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a:solidFill>
                  <a:schemeClr val="bg1"/>
                </a:solidFill>
              </a:rPr>
              <a:t>For more information, visit:</a:t>
            </a:r>
          </a:p>
          <a:p>
            <a:pPr eaLnBrk="1" hangingPunct="1"/>
            <a:r>
              <a:rPr lang="en-US" altLang="en-US" sz="1400" b="1">
                <a:solidFill>
                  <a:schemeClr val="bg1"/>
                </a:solidFill>
                <a:hlinkClick r:id="rId3"/>
              </a:rPr>
              <a:t>http://www.cpc.ncep.noaa.gov/products/Global_Monsoons/African_Monsoons/precip_monitoring.shtml</a:t>
            </a:r>
            <a:r>
              <a:rPr lang="en-US" altLang="en-US" sz="1400" b="1">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GEFS Prec Prob: wk2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GEFS Prec Prob: wk1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6"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477054"/>
          </a:xfrm>
          <a:prstGeom prst="rect">
            <a:avLst/>
          </a:prstGeom>
          <a:noFill/>
          <a:ln w="9525">
            <a:noFill/>
            <a:miter lim="800000"/>
            <a:headEnd/>
            <a:tailEnd/>
          </a:ln>
        </p:spPr>
        <p:txBody>
          <a:bodyPr>
            <a:spAutoFit/>
          </a:bodyPr>
          <a:lstStyle/>
          <a:p>
            <a:pPr eaLnBrk="1" hangingPunct="1"/>
            <a:r>
              <a:rPr lang="en-US" altLang="en-US" sz="1250" b="1" dirty="0">
                <a:solidFill>
                  <a:schemeClr val="bg1"/>
                </a:solidFill>
              </a:rPr>
              <a:t>For week-1 (left panel</a:t>
            </a:r>
            <a:r>
              <a:rPr lang="en-US" altLang="en-US" sz="1250" b="1" dirty="0" smtClean="0">
                <a:solidFill>
                  <a:schemeClr val="bg1"/>
                </a:solidFill>
              </a:rPr>
              <a:t>) and week-2 (right panel), </a:t>
            </a:r>
            <a:r>
              <a:rPr lang="en-US" altLang="en-US" sz="1250" b="1" dirty="0" smtClean="0">
                <a:solidFill>
                  <a:schemeClr val="bg1"/>
                </a:solidFill>
              </a:rPr>
              <a:t>there </a:t>
            </a:r>
            <a:r>
              <a:rPr lang="en-US" altLang="en-US" sz="1250" b="1" dirty="0">
                <a:solidFill>
                  <a:schemeClr val="bg1"/>
                </a:solidFill>
              </a:rPr>
              <a:t>is an increased chance for weekly rainfall totals to exceed </a:t>
            </a:r>
            <a:r>
              <a:rPr lang="en-US" altLang="en-US" sz="1250" b="1" dirty="0" smtClean="0">
                <a:solidFill>
                  <a:schemeClr val="bg1"/>
                </a:solidFill>
              </a:rPr>
              <a:t>50mm </a:t>
            </a:r>
            <a:r>
              <a:rPr lang="en-US" altLang="en-US" sz="1250" b="1" dirty="0">
                <a:solidFill>
                  <a:schemeClr val="bg1"/>
                </a:solidFill>
              </a:rPr>
              <a:t>over </a:t>
            </a:r>
            <a:r>
              <a:rPr lang="en-US" altLang="en-US" sz="1250" b="1" dirty="0" smtClean="0">
                <a:solidFill>
                  <a:schemeClr val="bg1"/>
                </a:solidFill>
              </a:rPr>
              <a:t>many places in the Gulf of </a:t>
            </a:r>
            <a:r>
              <a:rPr lang="en-US" altLang="en-US" sz="1250" b="1" dirty="0" smtClean="0">
                <a:solidFill>
                  <a:schemeClr val="bg1"/>
                </a:solidFill>
              </a:rPr>
              <a:t>Guinea </a:t>
            </a:r>
            <a:r>
              <a:rPr lang="en-US" altLang="en-US" sz="1250" b="1" dirty="0" smtClean="0">
                <a:solidFill>
                  <a:schemeClr val="bg1"/>
                </a:solidFill>
              </a:rPr>
              <a:t>and </a:t>
            </a:r>
            <a:r>
              <a:rPr lang="en-US" altLang="en-US" sz="1250" b="1" dirty="0" smtClean="0">
                <a:solidFill>
                  <a:schemeClr val="bg1"/>
                </a:solidFill>
              </a:rPr>
              <a:t> </a:t>
            </a:r>
            <a:r>
              <a:rPr lang="en-US" altLang="en-US" sz="1250" b="1" dirty="0" smtClean="0">
                <a:solidFill>
                  <a:schemeClr val="bg1"/>
                </a:solidFill>
              </a:rPr>
              <a:t>Central Africa countries, and </a:t>
            </a:r>
            <a:r>
              <a:rPr lang="en-US" altLang="en-US" sz="1250" b="1" dirty="0" smtClean="0">
                <a:solidFill>
                  <a:schemeClr val="bg1"/>
                </a:solidFill>
              </a:rPr>
              <a:t>portions of </a:t>
            </a:r>
            <a:r>
              <a:rPr lang="en-US" altLang="en-US" sz="1250" b="1" dirty="0" smtClean="0">
                <a:solidFill>
                  <a:schemeClr val="bg1"/>
                </a:solidFill>
              </a:rPr>
              <a:t>Ethiopia. </a:t>
            </a:r>
          </a:p>
        </p:txBody>
      </p:sp>
      <p:sp>
        <p:nvSpPr>
          <p:cNvPr id="22534" name="TextBox 2"/>
          <p:cNvSpPr txBox="1">
            <a:spLocks noChangeArrowheads="1"/>
          </p:cNvSpPr>
          <p:nvPr/>
        </p:nvSpPr>
        <p:spPr bwMode="auto">
          <a:xfrm>
            <a:off x="501002" y="1524000"/>
            <a:ext cx="3574632" cy="330860"/>
          </a:xfrm>
          <a:prstGeom prst="rect">
            <a:avLst/>
          </a:prstGeom>
          <a:noFill/>
          <a:ln w="9525">
            <a:noFill/>
            <a:miter lim="800000"/>
            <a:headEnd/>
            <a:tailEnd/>
          </a:ln>
        </p:spPr>
        <p:txBody>
          <a:bodyPr wrap="none">
            <a:spAutoFit/>
          </a:bodyPr>
          <a:lstStyle/>
          <a:p>
            <a:pPr algn="ctr" eaLnBrk="1" hangingPunct="1"/>
            <a:r>
              <a:rPr lang="en-US" altLang="en-US" sz="1550" b="1" dirty="0" smtClean="0">
                <a:solidFill>
                  <a:srgbClr val="FFFF00"/>
                </a:solidFill>
              </a:rPr>
              <a:t>Week-1: </a:t>
            </a:r>
            <a:r>
              <a:rPr lang="en-US" altLang="en-US" sz="1550" b="1" dirty="0">
                <a:solidFill>
                  <a:srgbClr val="FFFF00"/>
                </a:solidFill>
              </a:rPr>
              <a:t>Valid </a:t>
            </a:r>
            <a:r>
              <a:rPr lang="en-US" altLang="en-US" sz="1400" b="1" dirty="0">
                <a:solidFill>
                  <a:srgbClr val="FFFF00"/>
                </a:solidFill>
              </a:rPr>
              <a:t>24 – 30 September, </a:t>
            </a:r>
            <a:r>
              <a:rPr lang="en-US" altLang="en-US" sz="1400" b="1" dirty="0" smtClean="0">
                <a:solidFill>
                  <a:srgbClr val="FFFF00"/>
                </a:solidFill>
              </a:rPr>
              <a:t>2019</a:t>
            </a:r>
            <a:endParaRPr lang="en-US" altLang="en-US" sz="1400" dirty="0"/>
          </a:p>
        </p:txBody>
      </p:sp>
      <p:sp>
        <p:nvSpPr>
          <p:cNvPr id="22535" name="TextBox 10"/>
          <p:cNvSpPr txBox="1">
            <a:spLocks noChangeArrowheads="1"/>
          </p:cNvSpPr>
          <p:nvPr/>
        </p:nvSpPr>
        <p:spPr bwMode="auto">
          <a:xfrm>
            <a:off x="4899051" y="1524000"/>
            <a:ext cx="3481274"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 </a:t>
            </a:r>
            <a:r>
              <a:rPr lang="en-US" altLang="en-US" b="1" dirty="0" smtClean="0">
                <a:solidFill>
                  <a:srgbClr val="FFFF00"/>
                </a:solidFill>
              </a:rPr>
              <a:t>1 </a:t>
            </a:r>
            <a:r>
              <a:rPr lang="en-US" altLang="en-US" b="1" dirty="0" smtClean="0">
                <a:solidFill>
                  <a:srgbClr val="FFFF00"/>
                </a:solidFill>
              </a:rPr>
              <a:t>– </a:t>
            </a:r>
            <a:r>
              <a:rPr lang="en-US" altLang="en-US" b="1" dirty="0" smtClean="0">
                <a:solidFill>
                  <a:srgbClr val="FFFF00"/>
                </a:solidFill>
              </a:rPr>
              <a:t>7 October, </a:t>
            </a:r>
            <a:r>
              <a:rPr lang="en-US" altLang="en-US" b="1" dirty="0">
                <a:solidFill>
                  <a:srgbClr val="FFFF00"/>
                </a:solidFill>
              </a:rPr>
              <a:t>2019</a:t>
            </a:r>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231775" y="1447800"/>
            <a:ext cx="3197225" cy="338554"/>
          </a:xfrm>
          <a:prstGeom prst="rect">
            <a:avLst/>
          </a:prstGeom>
          <a:noFill/>
          <a:ln w="50800" algn="ctr">
            <a:noFill/>
            <a:miter lim="800000"/>
            <a:headEnd/>
            <a:tailEnd/>
          </a:ln>
        </p:spPr>
        <p:txBody>
          <a:bodyPr>
            <a:spAutoFit/>
          </a:bodyPr>
          <a:lstStyle/>
          <a:p>
            <a:pPr marL="457200" indent="-457200" algn="ctr" eaLnBrk="1" hangingPunct="1"/>
            <a:r>
              <a:rPr lang="en-US" altLang="en-US" b="1" dirty="0">
                <a:solidFill>
                  <a:srgbClr val="FFFF00"/>
                </a:solidFill>
              </a:rPr>
              <a:t>24 – 30 September, 2019</a:t>
            </a:r>
            <a:endParaRPr lang="nl-NL" altLang="en-US" b="1" dirty="0">
              <a:solidFill>
                <a:srgbClr val="FFFF00"/>
              </a:solidFill>
            </a:endParaRPr>
          </a:p>
        </p:txBody>
      </p:sp>
      <p:sp>
        <p:nvSpPr>
          <p:cNvPr id="11" name="Text Box 8"/>
          <p:cNvSpPr txBox="1">
            <a:spLocks noChangeArrowheads="1"/>
          </p:cNvSpPr>
          <p:nvPr/>
        </p:nvSpPr>
        <p:spPr bwMode="auto">
          <a:xfrm>
            <a:off x="3581400" y="1792575"/>
            <a:ext cx="5349875" cy="2677656"/>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150" b="1" dirty="0" smtClean="0">
                <a:solidFill>
                  <a:srgbClr val="FFFF00"/>
                </a:solidFill>
                <a:latin typeface="Arial" charset="0"/>
              </a:rPr>
              <a:t>There </a:t>
            </a:r>
            <a:r>
              <a:rPr lang="en-US" altLang="en-US" sz="1150" b="1" dirty="0">
                <a:solidFill>
                  <a:srgbClr val="FFFF00"/>
                </a:solidFill>
                <a:latin typeface="Arial" charset="0"/>
              </a:rPr>
              <a:t>is an increased chance for below-average rainfall over </a:t>
            </a:r>
            <a:r>
              <a:rPr lang="en-US" altLang="en-US" sz="1150" b="1" dirty="0" smtClean="0">
                <a:solidFill>
                  <a:srgbClr val="FFFF00"/>
                </a:solidFill>
                <a:latin typeface="Arial" charset="0"/>
              </a:rPr>
              <a:t>much of Senegal</a:t>
            </a:r>
            <a:r>
              <a:rPr lang="en-US" altLang="en-US" sz="1150" b="1" dirty="0">
                <a:solidFill>
                  <a:srgbClr val="FFFF00"/>
                </a:solidFill>
                <a:latin typeface="Arial" charset="0"/>
              </a:rPr>
              <a:t>, Guinea- Bissau, Gambia, and southwestern Mauritania</a:t>
            </a:r>
            <a:r>
              <a:rPr lang="en-US" altLang="en-US" sz="1150" b="1" dirty="0" smtClean="0">
                <a:solidFill>
                  <a:srgbClr val="FFFF00"/>
                </a:solidFill>
                <a:latin typeface="Arial" charset="0"/>
              </a:rPr>
              <a:t>:</a:t>
            </a:r>
            <a:r>
              <a:rPr lang="it-IT" altLang="en-US" sz="1150" b="1" dirty="0" smtClean="0">
                <a:solidFill>
                  <a:srgbClr val="FFFF00"/>
                </a:solidFill>
                <a:latin typeface="Arial" charset="0"/>
              </a:rPr>
              <a:t> </a:t>
            </a:r>
            <a:r>
              <a:rPr lang="en-US" altLang="en-US" sz="1150" dirty="0">
                <a:solidFill>
                  <a:schemeClr val="bg1"/>
                </a:solidFill>
                <a:latin typeface="Arial" charset="0"/>
              </a:rPr>
              <a:t>An area of anomalous lower-level dry northerly flow is expected to </a:t>
            </a:r>
            <a:r>
              <a:rPr lang="en-US" altLang="en-US" sz="1150" dirty="0" smtClean="0">
                <a:solidFill>
                  <a:schemeClr val="bg1"/>
                </a:solidFill>
                <a:latin typeface="Arial" charset="0"/>
              </a:rPr>
              <a:t>suppress </a:t>
            </a:r>
            <a:r>
              <a:rPr lang="en-US" altLang="en-US" sz="1150" dirty="0">
                <a:solidFill>
                  <a:schemeClr val="bg1"/>
                </a:solidFill>
                <a:latin typeface="Arial" charset="0"/>
              </a:rPr>
              <a:t>rainfall in the region</a:t>
            </a:r>
            <a:r>
              <a:rPr lang="en-US" altLang="en-US" sz="1150" dirty="0" smtClean="0">
                <a:solidFill>
                  <a:schemeClr val="bg1"/>
                </a:solidFill>
                <a:latin typeface="Arial" charset="0"/>
              </a:rPr>
              <a:t>. </a:t>
            </a:r>
            <a:r>
              <a:rPr lang="en-US" altLang="en-US" sz="1150" b="1" dirty="0" smtClean="0">
                <a:solidFill>
                  <a:srgbClr val="FFFF00"/>
                </a:solidFill>
                <a:latin typeface="Arial" charset="0"/>
              </a:rPr>
              <a:t>Confidence</a:t>
            </a:r>
            <a:r>
              <a:rPr lang="en-US" altLang="en-US" sz="1150" b="1" dirty="0">
                <a:solidFill>
                  <a:srgbClr val="FFFF00"/>
                </a:solidFill>
                <a:latin typeface="Arial" charset="0"/>
              </a:rPr>
              <a:t>: </a:t>
            </a:r>
            <a:r>
              <a:rPr lang="en-US" altLang="en-US" sz="1150" b="1" dirty="0" smtClean="0">
                <a:solidFill>
                  <a:srgbClr val="FFFF00"/>
                </a:solidFill>
                <a:latin typeface="Arial" charset="0"/>
              </a:rPr>
              <a:t>Moderate</a:t>
            </a:r>
            <a:r>
              <a:rPr lang="en-US" altLang="en-US" sz="1150" dirty="0" smtClean="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 chance for above-average rainfall over </a:t>
            </a:r>
            <a:r>
              <a:rPr lang="en-US" altLang="en-US" sz="1100" b="1" dirty="0" smtClean="0">
                <a:solidFill>
                  <a:srgbClr val="FFFF00"/>
                </a:solidFill>
                <a:latin typeface="Arial" charset="0"/>
              </a:rPr>
              <a:t>southern Guinea</a:t>
            </a:r>
            <a:r>
              <a:rPr lang="en-US" altLang="en-US" sz="1100" b="1" dirty="0">
                <a:solidFill>
                  <a:srgbClr val="FFFF00"/>
                </a:solidFill>
                <a:latin typeface="Arial" charset="0"/>
              </a:rPr>
              <a:t>, Sierra Leone, Liberia, and Cote </a:t>
            </a:r>
            <a:r>
              <a:rPr lang="en-US" altLang="en-US" sz="1100" b="1" dirty="0" smtClean="0">
                <a:solidFill>
                  <a:srgbClr val="FFFF00"/>
                </a:solidFill>
                <a:latin typeface="Arial" charset="0"/>
              </a:rPr>
              <a:t>d’Ivoire</a:t>
            </a:r>
            <a:r>
              <a:rPr lang="en-US" altLang="en-US" sz="1100" b="1" dirty="0">
                <a:solidFill>
                  <a:srgbClr val="FFFF00"/>
                </a:solidFill>
                <a:latin typeface="Arial" charset="0"/>
              </a:rPr>
              <a:t>: </a:t>
            </a:r>
            <a:r>
              <a:rPr lang="en-US" altLang="en-US" sz="1100" dirty="0" smtClean="0">
                <a:solidFill>
                  <a:schemeClr val="bg1"/>
                </a:solidFill>
                <a:latin typeface="Arial" charset="0"/>
              </a:rPr>
              <a:t>An </a:t>
            </a:r>
            <a:r>
              <a:rPr lang="en-US" altLang="en-US" sz="1100" dirty="0">
                <a:solidFill>
                  <a:schemeClr val="bg1"/>
                </a:solidFill>
                <a:latin typeface="Arial" charset="0"/>
              </a:rPr>
              <a:t>area of </a:t>
            </a:r>
            <a:r>
              <a:rPr lang="en-US" altLang="en-US" sz="1100" dirty="0" smtClean="0">
                <a:solidFill>
                  <a:schemeClr val="bg1"/>
                </a:solidFill>
                <a:latin typeface="Arial" charset="0"/>
              </a:rPr>
              <a:t>anomalous </a:t>
            </a:r>
            <a:r>
              <a:rPr lang="en-US" altLang="en-US" sz="1100" dirty="0">
                <a:solidFill>
                  <a:schemeClr val="bg1"/>
                </a:solidFill>
                <a:latin typeface="Arial" charset="0"/>
              </a:rPr>
              <a:t>onshore flow, lower-level convergence, and upper-level divergence is expected to enhance rainfall in the region</a:t>
            </a:r>
            <a:r>
              <a:rPr lang="en-US" altLang="en-US" sz="1100" dirty="0" smtClean="0">
                <a:solidFill>
                  <a:schemeClr val="bg1"/>
                </a:solidFill>
                <a:latin typeface="Arial" charset="0"/>
              </a:rPr>
              <a:t>. </a:t>
            </a:r>
            <a:r>
              <a:rPr lang="en-US" altLang="en-US" sz="1100" b="1" dirty="0" smtClean="0">
                <a:solidFill>
                  <a:srgbClr val="FFFF00"/>
                </a:solidFill>
                <a:latin typeface="Arial" charset="0"/>
              </a:rPr>
              <a:t>Confidence: Moderate</a:t>
            </a:r>
            <a:r>
              <a:rPr lang="en-US" altLang="en-US" sz="1100" dirty="0" smtClean="0">
                <a:solidFill>
                  <a:schemeClr val="bg1"/>
                </a:solidFill>
                <a:latin typeface="Arial" charset="0"/>
              </a:rPr>
              <a:t> </a:t>
            </a:r>
          </a:p>
          <a:p>
            <a:pPr>
              <a:spcBef>
                <a:spcPct val="0"/>
              </a:spcBef>
              <a:buFontTx/>
              <a:buAutoNum type="arabicPeriod"/>
              <a:defRPr/>
            </a:pPr>
            <a:endParaRPr lang="en-US" altLang="en-US" sz="1150" dirty="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southern Nigeria, Cameroon, western CAR, </a:t>
            </a:r>
            <a:r>
              <a:rPr lang="en-US" altLang="en-US" sz="1100" b="1" dirty="0" smtClean="0">
                <a:solidFill>
                  <a:srgbClr val="FFFF00"/>
                </a:solidFill>
                <a:latin typeface="Arial" charset="0"/>
              </a:rPr>
              <a:t>Congo and DRC: </a:t>
            </a:r>
            <a:r>
              <a:rPr lang="en-US" altLang="en-US" sz="1100" dirty="0">
                <a:solidFill>
                  <a:schemeClr val="bg1"/>
                </a:solidFill>
                <a:latin typeface="Arial" charset="0"/>
              </a:rPr>
              <a:t>An area of </a:t>
            </a:r>
            <a:r>
              <a:rPr lang="en-US" altLang="en-US" sz="1100" dirty="0" smtClean="0">
                <a:solidFill>
                  <a:schemeClr val="bg1"/>
                </a:solidFill>
                <a:latin typeface="Arial" charset="0"/>
              </a:rPr>
              <a:t>upper-level </a:t>
            </a:r>
            <a:r>
              <a:rPr lang="en-US" altLang="en-US" sz="1100" dirty="0" smtClean="0">
                <a:solidFill>
                  <a:schemeClr val="bg1"/>
                </a:solidFill>
                <a:latin typeface="Arial" charset="0"/>
              </a:rPr>
              <a:t>divergence along with the projected phase of the MJO </a:t>
            </a:r>
            <a:r>
              <a:rPr lang="en-US" altLang="en-US" sz="1100" dirty="0">
                <a:solidFill>
                  <a:schemeClr val="bg1"/>
                </a:solidFill>
                <a:latin typeface="Arial" charset="0"/>
              </a:rPr>
              <a:t>is expected to </a:t>
            </a:r>
            <a:r>
              <a:rPr lang="en-US" altLang="en-US" sz="1100" dirty="0" smtClean="0">
                <a:solidFill>
                  <a:schemeClr val="bg1"/>
                </a:solidFill>
                <a:latin typeface="Arial" charset="0"/>
              </a:rPr>
              <a:t>enhance </a:t>
            </a:r>
            <a:r>
              <a:rPr lang="en-US" altLang="en-US" sz="1100" dirty="0">
                <a:solidFill>
                  <a:schemeClr val="bg1"/>
                </a:solidFill>
                <a:latin typeface="Arial" charset="0"/>
              </a:rPr>
              <a:t>rainfall in the region</a:t>
            </a:r>
            <a:r>
              <a:rPr lang="en-US" altLang="en-US" sz="1100" dirty="0" smtClean="0">
                <a:solidFill>
                  <a:schemeClr val="bg1"/>
                </a:solidFill>
                <a:latin typeface="Arial" charset="0"/>
              </a:rPr>
              <a:t>.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spcBef>
                <a:spcPct val="0"/>
              </a:spcBef>
              <a:buFontTx/>
              <a:buAutoNum type="arabicPeriod"/>
              <a:defRPr/>
            </a:pPr>
            <a:endParaRPr lang="en-US" altLang="en-US" sz="11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307975" y="1447800"/>
            <a:ext cx="3197225" cy="338554"/>
          </a:xfrm>
          <a:prstGeom prst="rect">
            <a:avLst/>
          </a:prstGeom>
          <a:noFill/>
          <a:ln w="50800" algn="ctr">
            <a:noFill/>
            <a:miter lim="800000"/>
            <a:headEnd/>
            <a:tailEnd/>
          </a:ln>
        </p:spPr>
        <p:txBody>
          <a:bodyPr>
            <a:spAutoFit/>
          </a:bodyPr>
          <a:lstStyle/>
          <a:p>
            <a:pPr marL="457200" indent="-457200" algn="ctr" eaLnBrk="1" hangingPunct="1"/>
            <a:r>
              <a:rPr lang="en-US" altLang="en-US" b="1" dirty="0" smtClean="0">
                <a:solidFill>
                  <a:srgbClr val="FFFF00"/>
                </a:solidFill>
              </a:rPr>
              <a:t>1 </a:t>
            </a:r>
            <a:r>
              <a:rPr lang="en-US" altLang="en-US" b="1" dirty="0" smtClean="0">
                <a:solidFill>
                  <a:srgbClr val="FFFF00"/>
                </a:solidFill>
              </a:rPr>
              <a:t>– </a:t>
            </a:r>
            <a:r>
              <a:rPr lang="en-US" altLang="en-US" b="1" dirty="0" smtClean="0">
                <a:solidFill>
                  <a:srgbClr val="FFFF00"/>
                </a:solidFill>
              </a:rPr>
              <a:t>7 October, </a:t>
            </a:r>
            <a:r>
              <a:rPr lang="en-US" altLang="en-US" b="1" dirty="0">
                <a:solidFill>
                  <a:srgbClr val="FFFF00"/>
                </a:solidFill>
              </a:rPr>
              <a:t>2019</a:t>
            </a:r>
            <a:endParaRPr lang="nl-NL" altLang="en-US" b="1" dirty="0">
              <a:solidFill>
                <a:srgbClr val="FFFF00"/>
              </a:solidFill>
            </a:endParaRPr>
          </a:p>
        </p:txBody>
      </p:sp>
      <p:sp>
        <p:nvSpPr>
          <p:cNvPr id="9" name="Text Box 8"/>
          <p:cNvSpPr txBox="1">
            <a:spLocks noChangeArrowheads="1"/>
          </p:cNvSpPr>
          <p:nvPr/>
        </p:nvSpPr>
        <p:spPr bwMode="auto">
          <a:xfrm>
            <a:off x="3581400" y="1828800"/>
            <a:ext cx="5349875" cy="3046988"/>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across, Guinea, Sierra Leone, Liberia, and Cote </a:t>
            </a:r>
            <a:r>
              <a:rPr lang="en-US" altLang="en-US" sz="1200" b="1" dirty="0" smtClean="0">
                <a:solidFill>
                  <a:srgbClr val="FFFF00"/>
                </a:solidFill>
                <a:latin typeface="Arial" charset="0"/>
              </a:rPr>
              <a:t>d‘Ivoire: </a:t>
            </a:r>
            <a:r>
              <a:rPr lang="en-US" altLang="en-US" sz="1200" dirty="0" smtClean="0">
                <a:solidFill>
                  <a:schemeClr val="bg1"/>
                </a:solidFill>
                <a:latin typeface="Arial" charset="0"/>
              </a:rPr>
              <a:t>An </a:t>
            </a:r>
            <a:r>
              <a:rPr lang="en-US" altLang="en-US" sz="1200" dirty="0">
                <a:solidFill>
                  <a:schemeClr val="bg1"/>
                </a:solidFill>
                <a:latin typeface="Arial" charset="0"/>
              </a:rPr>
              <a:t>area of anomalous lower-level </a:t>
            </a:r>
            <a:r>
              <a:rPr lang="en-US" altLang="en-US" sz="1200" dirty="0" smtClean="0">
                <a:solidFill>
                  <a:schemeClr val="bg1"/>
                </a:solidFill>
                <a:latin typeface="Arial" charset="0"/>
              </a:rPr>
              <a:t>convergence and </a:t>
            </a:r>
            <a:r>
              <a:rPr lang="en-US" altLang="en-US" sz="1200" dirty="0">
                <a:solidFill>
                  <a:schemeClr val="bg1"/>
                </a:solidFill>
                <a:latin typeface="Arial" charset="0"/>
              </a:rPr>
              <a:t>upper-level </a:t>
            </a:r>
            <a:r>
              <a:rPr lang="en-US" altLang="en-US" sz="1200" dirty="0" smtClean="0">
                <a:solidFill>
                  <a:schemeClr val="bg1"/>
                </a:solidFill>
                <a:latin typeface="Arial" charset="0"/>
              </a:rPr>
              <a:t>divergence </a:t>
            </a:r>
            <a:r>
              <a:rPr lang="en-US" altLang="en-US" sz="1200" dirty="0">
                <a:solidFill>
                  <a:schemeClr val="bg1"/>
                </a:solidFill>
                <a:latin typeface="Arial" charset="0"/>
              </a:rPr>
              <a:t>is expected to </a:t>
            </a:r>
            <a:r>
              <a:rPr lang="en-US" altLang="en-US" sz="1200" dirty="0" smtClean="0">
                <a:solidFill>
                  <a:schemeClr val="bg1"/>
                </a:solidFill>
                <a:latin typeface="Arial" charset="0"/>
              </a:rPr>
              <a:t>enhance </a:t>
            </a:r>
            <a:r>
              <a:rPr lang="en-US" altLang="en-US" sz="1200" dirty="0">
                <a:solidFill>
                  <a:schemeClr val="bg1"/>
                </a:solidFill>
                <a:latin typeface="Arial" charset="0"/>
              </a:rPr>
              <a:t>rainfall in the 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r>
              <a:rPr lang="en-US" altLang="en-US" sz="1200" dirty="0" smtClean="0">
                <a:solidFill>
                  <a:schemeClr val="bg1"/>
                </a:solidFill>
                <a:latin typeface="Arial" charset="0"/>
              </a:rPr>
              <a:t> </a:t>
            </a:r>
            <a:endParaRPr lang="en-US" altLang="en-US" sz="1200" b="1" dirty="0">
              <a:solidFill>
                <a:srgbClr val="FFFF00"/>
              </a:solidFill>
              <a:latin typeface="Arial" charset="0"/>
            </a:endParaRPr>
          </a:p>
          <a:p>
            <a:pPr>
              <a:spcBef>
                <a:spcPct val="0"/>
              </a:spcBef>
              <a:buFontTx/>
              <a:buAutoNum type="arabicPeriod"/>
              <a:defRPr/>
            </a:pPr>
            <a:endParaRPr lang="en-US" altLang="en-US" sz="1200" b="1" dirty="0" smtClean="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across southern Nigeria, parts of Cameroon, CAR, </a:t>
            </a:r>
            <a:r>
              <a:rPr lang="en-US" altLang="en-US" sz="1200" b="1" dirty="0" smtClean="0">
                <a:solidFill>
                  <a:srgbClr val="FFFF00"/>
                </a:solidFill>
                <a:latin typeface="Arial" charset="0"/>
              </a:rPr>
              <a:t>Congo and DRC</a:t>
            </a:r>
            <a:r>
              <a:rPr lang="en-US" altLang="en-US" sz="1200" b="1" smtClean="0">
                <a:solidFill>
                  <a:srgbClr val="FFFF00"/>
                </a:solidFill>
                <a:latin typeface="Arial" charset="0"/>
              </a:rPr>
              <a:t>: </a:t>
            </a:r>
            <a:r>
              <a:rPr lang="en-US" altLang="en-US" sz="1200">
                <a:solidFill>
                  <a:schemeClr val="bg1"/>
                </a:solidFill>
                <a:latin typeface="Arial" charset="0"/>
              </a:rPr>
              <a:t>An area of upper-level divergence along with the projected phase of the MJO is expected to enhance rainfall in the </a:t>
            </a:r>
            <a:r>
              <a:rPr lang="en-US" altLang="en-US" sz="1200">
                <a:solidFill>
                  <a:schemeClr val="bg1"/>
                </a:solidFill>
                <a:latin typeface="Arial" charset="0"/>
              </a:rPr>
              <a:t>region</a:t>
            </a:r>
            <a:r>
              <a:rPr lang="en-US" altLang="en-US" sz="1200" smtClean="0">
                <a:solidFill>
                  <a:schemeClr val="bg1"/>
                </a:solidFill>
                <a:latin typeface="Arial" charset="0"/>
              </a:rPr>
              <a:t>.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p>
          <a:p>
            <a:pPr>
              <a:spcBef>
                <a:spcPct val="0"/>
              </a:spcBef>
              <a:buFontTx/>
              <a:buAutoNum type="arabicPeriod"/>
              <a:defRPr/>
            </a:pPr>
            <a:endParaRPr lang="en-US" altLang="en-US" sz="1200" b="1" dirty="0" smtClean="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parts of eastern Sudan, Ethiopia, and northern Somalia: </a:t>
            </a:r>
            <a:r>
              <a:rPr lang="en-US" altLang="en-US" sz="1200" dirty="0" smtClean="0">
                <a:solidFill>
                  <a:schemeClr val="bg1"/>
                </a:solidFill>
                <a:latin typeface="Arial" charset="0"/>
              </a:rPr>
              <a:t>An </a:t>
            </a:r>
            <a:r>
              <a:rPr lang="en-US" altLang="en-US" sz="1200" dirty="0">
                <a:solidFill>
                  <a:schemeClr val="bg1"/>
                </a:solidFill>
                <a:latin typeface="Arial" charset="0"/>
              </a:rPr>
              <a:t>area of anomalous lower-level convergence and upper-level divergence is expected to enhance rainfall in 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endParaRPr lang="en-US" altLang="en-US" sz="1200" b="1" dirty="0">
              <a:solidFill>
                <a:srgbClr val="FFFF00"/>
              </a:solidFill>
              <a:latin typeface="Arial" charset="0"/>
            </a:endParaRPr>
          </a:p>
          <a:p>
            <a:pPr>
              <a:spcBef>
                <a:spcPct val="0"/>
              </a:spcBef>
              <a:buFontTx/>
              <a:buAutoNum type="arabicPeriod"/>
              <a:defRPr/>
            </a:pPr>
            <a:endParaRPr lang="en-US" altLang="en-US" sz="1200" b="1" dirty="0">
              <a:solidFill>
                <a:srgbClr val="FFFF00"/>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244600"/>
            <a:ext cx="8839200" cy="4856714"/>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Tx/>
              <a:buChar char="•"/>
            </a:pPr>
            <a:r>
              <a:rPr lang="en-US" altLang="en-US" sz="1200" b="1" dirty="0">
                <a:solidFill>
                  <a:schemeClr val="bg1"/>
                </a:solidFill>
              </a:rPr>
              <a:t>During the past 7 days, weekly rainfall totals exceeded 100mm over many parts of Sierra Leone, and portions of Nigeria, CAR and Ethiopia. Parts of southern Mauritania, much of Senegal, portions of Guinea-Bissau and Guinea, much of Sierra Leone, parts of Liberia and Cote d’Ivoire, portions of Mali, local areas in Ghana and Burkina Faso, many parts of Togo and Benin, portions of Nigeria, many parts of Cameroon, southern Chad, local areas in Congo, many parts of CAR, western DRC, southern and eastern Sudan, local areas in Uganda and northern Tanzania, and many parts of Ethiopia had above-average rainfall. </a:t>
            </a:r>
            <a:r>
              <a:rPr lang="en-US" altLang="en-US" sz="1200" b="1" dirty="0" smtClean="0">
                <a:solidFill>
                  <a:schemeClr val="bg1"/>
                </a:solidFill>
              </a:rPr>
              <a:t>Rainfall </a:t>
            </a:r>
            <a:r>
              <a:rPr lang="en-US" altLang="en-US" sz="1200" b="1" dirty="0">
                <a:solidFill>
                  <a:schemeClr val="bg1"/>
                </a:solidFill>
              </a:rPr>
              <a:t>was below-average over portions of Guinea and Liberia, local areas in Cote d’Ivoire, Ghana and Burkina Faso, parts of Niger and Nigeria, local areas in Cameroon, much of Equatorial Guinea, Gabon, central Chad, southeastern CAR, portions of DRC and South Sudan, northern Uganda and local areas in southwestern Ethiopia.</a:t>
            </a:r>
          </a:p>
          <a:p>
            <a:pPr marL="171450" indent="-171450" algn="just" eaLnBrk="1" hangingPunct="1">
              <a:lnSpc>
                <a:spcPct val="90000"/>
              </a:lnSpc>
              <a:spcBef>
                <a:spcPct val="50000"/>
              </a:spcBef>
              <a:buFontTx/>
              <a:buChar char="•"/>
            </a:pPr>
            <a:r>
              <a:rPr lang="en-US" altLang="en-US" sz="1200" b="1" dirty="0">
                <a:solidFill>
                  <a:schemeClr val="bg1"/>
                </a:solidFill>
              </a:rPr>
              <a:t>During the past 30 days, rainfall was above-average over southern and eastern Mauritania, much of Senegal, portions of Guinea and Sierra Leone, much of Liberia, Mali, many parts of Burkina Faso and Ghana, Cote d’Ivoire, Togo, Benin, Niger, portions of Nigeria and Cameroon, many parts of Chad and CAR, much of Congo, western DRC, parts of South Sudan, southern and eastern Sudan, many parts of Ethiopia, Eritrea, northern Tanzania, and parts of Somalia and </a:t>
            </a:r>
            <a:r>
              <a:rPr lang="en-US" altLang="en-US" sz="1200" b="1" dirty="0" smtClean="0">
                <a:solidFill>
                  <a:schemeClr val="bg1"/>
                </a:solidFill>
              </a:rPr>
              <a:t>Kenya. Southwestern </a:t>
            </a:r>
            <a:r>
              <a:rPr lang="en-US" altLang="en-US" sz="1200" b="1" dirty="0">
                <a:solidFill>
                  <a:schemeClr val="bg1"/>
                </a:solidFill>
              </a:rPr>
              <a:t>and central Mauritania, parts of Guinea-Bissau, western Guinea, western Sierra Leone, parts of northeastern Ghana and Burkina Faso, local areas in Togo and Benin, portions of Nigeria and Cameroon, central and eastern DRC, southwestern CAR, local areas in South Sudan, and portions of Uganda had below-average rainfall.</a:t>
            </a:r>
          </a:p>
          <a:p>
            <a:pPr marL="171450" indent="-171450" algn="just" eaLnBrk="1" hangingPunct="1">
              <a:lnSpc>
                <a:spcPct val="90000"/>
              </a:lnSpc>
              <a:spcBef>
                <a:spcPct val="50000"/>
              </a:spcBef>
              <a:buFontTx/>
              <a:buChar char="•"/>
            </a:pPr>
            <a:r>
              <a:rPr lang="en-US" altLang="en-US" sz="1200" b="1" dirty="0">
                <a:solidFill>
                  <a:schemeClr val="bg1"/>
                </a:solidFill>
              </a:rPr>
              <a:t>During the past 90 days, western  and central Mauritania, local areas in Senegal, western Guinea-Bissau, local areas in Cote d’Ivoire and Ghana, portions of Nigeria and Cameroon, parts of Gabon, local areas in Congo, portions of DRC, and northeastern Ethiopia and southern South Africa had below-average rainfall</a:t>
            </a:r>
            <a:r>
              <a:rPr lang="en-US" altLang="en-US" sz="1200" b="1" dirty="0" smtClean="0">
                <a:solidFill>
                  <a:schemeClr val="bg1"/>
                </a:solidFill>
              </a:rPr>
              <a:t>. Rainfall </a:t>
            </a:r>
            <a:r>
              <a:rPr lang="en-US" altLang="en-US" sz="1200" b="1" dirty="0">
                <a:solidFill>
                  <a:schemeClr val="bg1"/>
                </a:solidFill>
              </a:rPr>
              <a:t>was above-average over many parts of Senegal, much Guinea, southern and eastern Mauritania, Sierra Leone, Liberia, Mali, much of Cote d’Ivoire, Burkina Faso, Ghana, Togo, Benin, Niger, portions of Nigeria, much of Chad, many parts of Cameroon, CAR, many parts of DRC, South Sudan, Uganda, Sudan, many parts of Ethiopia, and western Kenya, parts of Somalia  and northern Tanzania.</a:t>
            </a:r>
          </a:p>
          <a:p>
            <a:pPr marL="171450" indent="-171450" eaLnBrk="1" hangingPunct="1">
              <a:lnSpc>
                <a:spcPct val="90000"/>
              </a:lnSpc>
              <a:spcBef>
                <a:spcPct val="50000"/>
              </a:spcBef>
              <a:buFontTx/>
              <a:buChar char="•"/>
            </a:pPr>
            <a:r>
              <a:rPr lang="en-US" altLang="en-US" sz="1200" b="1" dirty="0">
                <a:solidFill>
                  <a:schemeClr val="bg1"/>
                </a:solidFill>
              </a:rPr>
              <a:t>Week-1 outlooks call for an increased chance for below-average rainfall over much Senegal, Gambia, Guinea-Bissau, and southwestern Mauritania. In contrast, there is an </a:t>
            </a:r>
            <a:r>
              <a:rPr lang="en-US" altLang="en-US" sz="1200" b="1" dirty="0" smtClean="0">
                <a:solidFill>
                  <a:schemeClr val="bg1"/>
                </a:solidFill>
              </a:rPr>
              <a:t>increased </a:t>
            </a:r>
            <a:r>
              <a:rPr lang="en-US" altLang="en-US" sz="1200" b="1" dirty="0">
                <a:solidFill>
                  <a:schemeClr val="bg1"/>
                </a:solidFill>
              </a:rPr>
              <a:t>chance for above-average rainfall over southern Guinea, Sierra Leone, Liberia, Cote d’Ivoire, southern Nigeria, Cameroon, western CAR, Congo and DRC.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342900" indent="-342900" eaLnBrk="1" hangingPunct="1">
              <a:buFontTx/>
              <a:buChar char="•"/>
              <a:tabLst>
                <a:tab pos="1885950" algn="l"/>
              </a:tabLst>
            </a:pPr>
            <a:r>
              <a:rPr lang="en-US" altLang="en-US" sz="1800" b="1" dirty="0">
                <a:solidFill>
                  <a:schemeClr val="bg1"/>
                </a:solidFill>
              </a:rPr>
              <a:t>Weekly rainfall </a:t>
            </a:r>
            <a:r>
              <a:rPr lang="en-US" altLang="en-US" sz="1800" b="1" dirty="0" smtClean="0">
                <a:solidFill>
                  <a:schemeClr val="bg1"/>
                </a:solidFill>
              </a:rPr>
              <a:t>totals exceeded 100mm over </a:t>
            </a:r>
            <a:r>
              <a:rPr lang="en-US" altLang="en-US" sz="1800" b="1" dirty="0" smtClean="0">
                <a:solidFill>
                  <a:schemeClr val="bg1"/>
                </a:solidFill>
              </a:rPr>
              <a:t>many parts of Sierra Leone, </a:t>
            </a:r>
            <a:r>
              <a:rPr lang="en-US" altLang="en-US" sz="1800" b="1" dirty="0" smtClean="0">
                <a:solidFill>
                  <a:schemeClr val="bg1"/>
                </a:solidFill>
              </a:rPr>
              <a:t>and portions of Nigeria, CAR and Ethiopia.</a:t>
            </a:r>
            <a:endParaRPr lang="en-US" altLang="en-US" sz="1800" b="1" dirty="0">
              <a:solidFill>
                <a:schemeClr val="bg1"/>
              </a:solidFill>
            </a:endParaRPr>
          </a:p>
          <a:p>
            <a:pPr eaLnBrk="1" hangingPunct="1">
              <a:tabLst>
                <a:tab pos="1885950" algn="l"/>
              </a:tabLst>
            </a:pPr>
            <a:endParaRPr lang="en-US" altLang="en-US" sz="1800" b="1" dirty="0">
              <a:solidFill>
                <a:schemeClr val="bg1"/>
              </a:solidFill>
            </a:endParaRPr>
          </a:p>
          <a:p>
            <a:pPr marL="342900" indent="-342900" eaLnBrk="1" hangingPunct="1">
              <a:lnSpc>
                <a:spcPct val="90000"/>
              </a:lnSpc>
              <a:spcBef>
                <a:spcPct val="50000"/>
              </a:spcBef>
              <a:buFontTx/>
              <a:buChar char="•"/>
              <a:tabLst>
                <a:tab pos="1885950" algn="l"/>
              </a:tabLst>
            </a:pPr>
            <a:r>
              <a:rPr lang="en-US" altLang="en-US" sz="1800" b="1" dirty="0" smtClean="0">
                <a:solidFill>
                  <a:schemeClr val="bg1"/>
                </a:solidFill>
              </a:rPr>
              <a:t>Week-1 </a:t>
            </a:r>
            <a:r>
              <a:rPr lang="en-US" altLang="en-US" sz="1800" b="1" dirty="0">
                <a:solidFill>
                  <a:schemeClr val="bg1"/>
                </a:solidFill>
              </a:rPr>
              <a:t>outlooks call for an increased chance for </a:t>
            </a:r>
            <a:r>
              <a:rPr lang="en-US" altLang="en-US" sz="1800" b="1" dirty="0" smtClean="0">
                <a:solidFill>
                  <a:schemeClr val="bg1"/>
                </a:solidFill>
              </a:rPr>
              <a:t>below-average rainfall </a:t>
            </a:r>
            <a:r>
              <a:rPr lang="en-US" altLang="en-US" sz="1800" b="1" dirty="0">
                <a:solidFill>
                  <a:schemeClr val="bg1"/>
                </a:solidFill>
              </a:rPr>
              <a:t>over </a:t>
            </a:r>
            <a:r>
              <a:rPr lang="en-US" altLang="en-US" sz="1800" b="1" dirty="0" smtClean="0">
                <a:solidFill>
                  <a:schemeClr val="bg1"/>
                </a:solidFill>
              </a:rPr>
              <a:t>much Senegal</a:t>
            </a:r>
            <a:r>
              <a:rPr lang="en-US" altLang="en-US" sz="1800" b="1" dirty="0">
                <a:solidFill>
                  <a:schemeClr val="bg1"/>
                </a:solidFill>
              </a:rPr>
              <a:t>, </a:t>
            </a:r>
            <a:r>
              <a:rPr lang="en-US" altLang="en-US" sz="1800" b="1" dirty="0" smtClean="0">
                <a:solidFill>
                  <a:schemeClr val="bg1"/>
                </a:solidFill>
              </a:rPr>
              <a:t>Gambia, Guinea-Bissau, </a:t>
            </a:r>
            <a:r>
              <a:rPr lang="en-US" altLang="en-US" sz="1800" b="1" dirty="0">
                <a:solidFill>
                  <a:schemeClr val="bg1"/>
                </a:solidFill>
              </a:rPr>
              <a:t>and southwestern </a:t>
            </a:r>
            <a:r>
              <a:rPr lang="en-US" altLang="en-US" sz="1800" b="1" dirty="0" smtClean="0">
                <a:solidFill>
                  <a:schemeClr val="bg1"/>
                </a:solidFill>
              </a:rPr>
              <a:t>Mauritania. </a:t>
            </a:r>
            <a:r>
              <a:rPr lang="en-US" altLang="en-US" sz="1800" b="1" dirty="0" smtClean="0">
                <a:solidFill>
                  <a:schemeClr val="bg1"/>
                </a:solidFill>
              </a:rPr>
              <a:t>In contrast, </a:t>
            </a:r>
            <a:r>
              <a:rPr lang="en-US" altLang="en-US" sz="1800" b="1" dirty="0" smtClean="0">
                <a:solidFill>
                  <a:schemeClr val="bg1"/>
                </a:solidFill>
              </a:rPr>
              <a:t>t</a:t>
            </a:r>
            <a:r>
              <a:rPr lang="en-US" altLang="en-US" sz="1800" b="1" dirty="0" smtClean="0">
                <a:solidFill>
                  <a:schemeClr val="bg1"/>
                </a:solidFill>
              </a:rPr>
              <a:t>here </a:t>
            </a:r>
            <a:r>
              <a:rPr lang="en-US" altLang="en-US" sz="1800" b="1" dirty="0">
                <a:solidFill>
                  <a:schemeClr val="bg1"/>
                </a:solidFill>
              </a:rPr>
              <a:t>is an </a:t>
            </a:r>
            <a:r>
              <a:rPr lang="en-US" altLang="en-US" sz="1800" b="1" dirty="0" smtClean="0">
                <a:solidFill>
                  <a:schemeClr val="bg1"/>
                </a:solidFill>
              </a:rPr>
              <a:t>increased </a:t>
            </a:r>
            <a:r>
              <a:rPr lang="en-US" altLang="en-US" sz="1800" b="1" dirty="0">
                <a:solidFill>
                  <a:schemeClr val="bg1"/>
                </a:solidFill>
              </a:rPr>
              <a:t>chance for above-average rainfall over </a:t>
            </a:r>
            <a:r>
              <a:rPr lang="en-US" altLang="en-US" sz="1800" b="1" dirty="0" smtClean="0">
                <a:solidFill>
                  <a:schemeClr val="bg1"/>
                </a:solidFill>
              </a:rPr>
              <a:t>southern Guinea</a:t>
            </a:r>
            <a:r>
              <a:rPr lang="en-US" altLang="en-US" sz="1800" b="1" dirty="0">
                <a:solidFill>
                  <a:schemeClr val="bg1"/>
                </a:solidFill>
              </a:rPr>
              <a:t>, Sierra Leone, Liberia, Cote d’Ivoire, southern Nigeria, Cameroon, western </a:t>
            </a:r>
            <a:r>
              <a:rPr lang="en-US" altLang="en-US" sz="1800" b="1" dirty="0" smtClean="0">
                <a:solidFill>
                  <a:schemeClr val="bg1"/>
                </a:solidFill>
              </a:rPr>
              <a:t>CAR, Congo and DRC.</a:t>
            </a: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s://www.cpc.ncep.noaa.gov/products/international/africa_arc/africa_arc_7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w.cpc.ncep.noaa.gov/products/international/africa_arc/africa_arc_7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114300" y="5029200"/>
            <a:ext cx="8839200" cy="1614288"/>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50" b="1" dirty="0">
                <a:solidFill>
                  <a:schemeClr val="bg1"/>
                </a:solidFill>
              </a:rPr>
              <a:t>During the past 7 </a:t>
            </a:r>
            <a:r>
              <a:rPr lang="en-US" altLang="en-US" sz="1150" b="1" dirty="0" smtClean="0">
                <a:solidFill>
                  <a:schemeClr val="bg1"/>
                </a:solidFill>
              </a:rPr>
              <a:t>days, </a:t>
            </a:r>
            <a:r>
              <a:rPr lang="en-US" altLang="en-US" sz="1150" b="1" dirty="0" smtClean="0">
                <a:solidFill>
                  <a:schemeClr val="bg1"/>
                </a:solidFill>
              </a:rPr>
              <a:t>w</a:t>
            </a:r>
            <a:r>
              <a:rPr lang="en-US" altLang="en-US" sz="1150" b="1" dirty="0" smtClean="0">
                <a:solidFill>
                  <a:schemeClr val="bg1"/>
                </a:solidFill>
              </a:rPr>
              <a:t>eekly </a:t>
            </a:r>
            <a:r>
              <a:rPr lang="en-US" altLang="en-US" sz="1150" b="1" dirty="0">
                <a:solidFill>
                  <a:schemeClr val="bg1"/>
                </a:solidFill>
              </a:rPr>
              <a:t>rainfall totals exceeded 100mm over many parts of Sierra Leone, and portions of Nigeria, CAR and Ethiopia</a:t>
            </a:r>
            <a:r>
              <a:rPr lang="en-US" altLang="en-US" sz="1150" b="1" dirty="0" smtClean="0">
                <a:solidFill>
                  <a:schemeClr val="bg1"/>
                </a:solidFill>
              </a:rPr>
              <a:t>. </a:t>
            </a:r>
            <a:r>
              <a:rPr lang="en-US" altLang="en-US" sz="1150" b="1" dirty="0" smtClean="0">
                <a:solidFill>
                  <a:schemeClr val="bg1"/>
                </a:solidFill>
              </a:rPr>
              <a:t>Parts of southern Mauritania, much of Senegal, portions of Guinea-Bissau and Guinea, much of Sierra Leone, parts of Liberia and Cote d’Ivoire, portions of Mali, local areas in Ghana and Burkina Faso, many parts of Togo and Benin, portions of Nigeria, many parts of Cameroon, southern Chad, local areas in Congo, many parts of CAR, western DRC, southern and eastern Sudan, local areas in Uganda and northern Tanzania, and many parts of Ethiopia had above-average rainfall. </a:t>
            </a:r>
            <a:endParaRPr lang="en-US" altLang="en-US" sz="1150" b="1" dirty="0">
              <a:solidFill>
                <a:schemeClr val="bg1"/>
              </a:solidFill>
            </a:endParaRPr>
          </a:p>
          <a:p>
            <a:pPr algn="just" eaLnBrk="1" hangingPunct="1">
              <a:lnSpc>
                <a:spcPct val="90000"/>
              </a:lnSpc>
              <a:spcBef>
                <a:spcPct val="50000"/>
              </a:spcBef>
            </a:pPr>
            <a:r>
              <a:rPr lang="en-US" altLang="en-US" sz="1150" b="1" dirty="0" smtClean="0">
                <a:solidFill>
                  <a:schemeClr val="bg1"/>
                </a:solidFill>
              </a:rPr>
              <a:t>Rainfall was below-average over </a:t>
            </a:r>
            <a:r>
              <a:rPr lang="en-US" altLang="en-US" sz="1150" b="1" dirty="0" smtClean="0">
                <a:solidFill>
                  <a:schemeClr val="bg1"/>
                </a:solidFill>
              </a:rPr>
              <a:t>portions of Guinea and Liberia, local areas in Cote d’Ivoire, Ghana and Burkina Faso, parts of Niger and Nigeria, local areas in Cameroon, much of Equatorial Guinea, Gabon, central Chad, southeastern CAR, portions of DRC and South Sudan, northern Uganda and local areas in southwestern Ethiopia.</a:t>
            </a:r>
            <a:endParaRPr lang="en-US" altLang="en-US" sz="115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https://www.cpc.ncep.noaa.gov/products/international/africa_arc/africa_arc_3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www.cpc.ncep.noaa.gov/products/international/africa_arc/africa_arc_3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17466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50" b="1" dirty="0">
                <a:solidFill>
                  <a:schemeClr val="bg1"/>
                </a:solidFill>
              </a:rPr>
              <a:t>During the past 30 </a:t>
            </a:r>
            <a:r>
              <a:rPr lang="en-US" altLang="en-US" sz="1250" b="1" dirty="0" smtClean="0">
                <a:solidFill>
                  <a:schemeClr val="bg1"/>
                </a:solidFill>
              </a:rPr>
              <a:t>days, rainfall </a:t>
            </a:r>
            <a:r>
              <a:rPr lang="en-US" altLang="en-US" sz="1250" b="1" dirty="0">
                <a:solidFill>
                  <a:schemeClr val="bg1"/>
                </a:solidFill>
              </a:rPr>
              <a:t>was above-average over </a:t>
            </a:r>
            <a:r>
              <a:rPr lang="en-US" altLang="en-US" sz="1250" b="1" dirty="0" smtClean="0">
                <a:solidFill>
                  <a:schemeClr val="bg1"/>
                </a:solidFill>
              </a:rPr>
              <a:t>southern and eastern Mauritania, much </a:t>
            </a:r>
            <a:r>
              <a:rPr lang="en-US" altLang="en-US" sz="1250" b="1" dirty="0">
                <a:solidFill>
                  <a:schemeClr val="bg1"/>
                </a:solidFill>
              </a:rPr>
              <a:t>of Senegal, </a:t>
            </a:r>
            <a:r>
              <a:rPr lang="en-US" altLang="en-US" sz="1250" b="1" dirty="0" smtClean="0">
                <a:solidFill>
                  <a:schemeClr val="bg1"/>
                </a:solidFill>
              </a:rPr>
              <a:t>portions of Guinea and </a:t>
            </a:r>
            <a:r>
              <a:rPr lang="en-US" altLang="en-US" sz="1250" b="1" dirty="0" smtClean="0">
                <a:solidFill>
                  <a:schemeClr val="bg1"/>
                </a:solidFill>
              </a:rPr>
              <a:t>Sierra </a:t>
            </a:r>
            <a:r>
              <a:rPr lang="en-US" altLang="en-US" sz="1250" b="1" dirty="0">
                <a:solidFill>
                  <a:schemeClr val="bg1"/>
                </a:solidFill>
              </a:rPr>
              <a:t>Leone, much of Liberia, Mali, </a:t>
            </a:r>
            <a:r>
              <a:rPr lang="en-US" altLang="en-US" sz="1250" b="1" dirty="0" smtClean="0">
                <a:solidFill>
                  <a:schemeClr val="bg1"/>
                </a:solidFill>
              </a:rPr>
              <a:t>many parts of Burkina Faso and Ghana, </a:t>
            </a:r>
            <a:r>
              <a:rPr lang="en-US" altLang="en-US" sz="1250" b="1" dirty="0">
                <a:solidFill>
                  <a:schemeClr val="bg1"/>
                </a:solidFill>
              </a:rPr>
              <a:t>Cote d’Ivoire</a:t>
            </a:r>
            <a:r>
              <a:rPr lang="en-US" altLang="en-US" sz="1250" b="1" dirty="0" smtClean="0">
                <a:solidFill>
                  <a:schemeClr val="bg1"/>
                </a:solidFill>
              </a:rPr>
              <a:t>, </a:t>
            </a:r>
            <a:r>
              <a:rPr lang="en-US" altLang="en-US" sz="1250" b="1" dirty="0" smtClean="0">
                <a:solidFill>
                  <a:schemeClr val="bg1"/>
                </a:solidFill>
              </a:rPr>
              <a:t>Togo, Benin</a:t>
            </a:r>
            <a:r>
              <a:rPr lang="en-US" altLang="en-US" sz="1250" b="1" dirty="0">
                <a:solidFill>
                  <a:schemeClr val="bg1"/>
                </a:solidFill>
              </a:rPr>
              <a:t>, </a:t>
            </a:r>
            <a:r>
              <a:rPr lang="en-US" altLang="en-US" sz="1250" b="1" dirty="0" smtClean="0">
                <a:solidFill>
                  <a:schemeClr val="bg1"/>
                </a:solidFill>
              </a:rPr>
              <a:t>Niger</a:t>
            </a:r>
            <a:r>
              <a:rPr lang="en-US" altLang="en-US" sz="1250" b="1" dirty="0">
                <a:solidFill>
                  <a:schemeClr val="bg1"/>
                </a:solidFill>
              </a:rPr>
              <a:t>, </a:t>
            </a:r>
            <a:r>
              <a:rPr lang="en-US" altLang="en-US" sz="1250" b="1" dirty="0" smtClean="0">
                <a:solidFill>
                  <a:schemeClr val="bg1"/>
                </a:solidFill>
              </a:rPr>
              <a:t>portions </a:t>
            </a:r>
            <a:r>
              <a:rPr lang="en-US" altLang="en-US" sz="1250" b="1" dirty="0">
                <a:solidFill>
                  <a:schemeClr val="bg1"/>
                </a:solidFill>
              </a:rPr>
              <a:t>of </a:t>
            </a:r>
            <a:r>
              <a:rPr lang="en-US" altLang="en-US" sz="1250" b="1" dirty="0" smtClean="0">
                <a:solidFill>
                  <a:schemeClr val="bg1"/>
                </a:solidFill>
              </a:rPr>
              <a:t>Nigeria and </a:t>
            </a:r>
            <a:r>
              <a:rPr lang="en-US" altLang="en-US" sz="1250" b="1" dirty="0">
                <a:solidFill>
                  <a:schemeClr val="bg1"/>
                </a:solidFill>
              </a:rPr>
              <a:t>Cameroon, </a:t>
            </a:r>
            <a:r>
              <a:rPr lang="en-US" altLang="en-US" sz="1250" b="1" dirty="0" smtClean="0">
                <a:solidFill>
                  <a:schemeClr val="bg1"/>
                </a:solidFill>
              </a:rPr>
              <a:t>many parts of </a:t>
            </a:r>
            <a:r>
              <a:rPr lang="en-US" altLang="en-US" sz="1250" b="1" dirty="0">
                <a:solidFill>
                  <a:schemeClr val="bg1"/>
                </a:solidFill>
              </a:rPr>
              <a:t>Chad and CAR, </a:t>
            </a:r>
            <a:r>
              <a:rPr lang="en-US" altLang="en-US" sz="1250" b="1" dirty="0" smtClean="0">
                <a:solidFill>
                  <a:schemeClr val="bg1"/>
                </a:solidFill>
              </a:rPr>
              <a:t>much of </a:t>
            </a:r>
            <a:r>
              <a:rPr lang="en-US" altLang="en-US" sz="1250" b="1" dirty="0">
                <a:solidFill>
                  <a:schemeClr val="bg1"/>
                </a:solidFill>
              </a:rPr>
              <a:t>Congo, western </a:t>
            </a:r>
            <a:r>
              <a:rPr lang="en-US" altLang="en-US" sz="1250" b="1" dirty="0" smtClean="0">
                <a:solidFill>
                  <a:schemeClr val="bg1"/>
                </a:solidFill>
              </a:rPr>
              <a:t>DRC</a:t>
            </a:r>
            <a:r>
              <a:rPr lang="en-US" altLang="en-US" sz="1250" b="1" dirty="0">
                <a:solidFill>
                  <a:schemeClr val="bg1"/>
                </a:solidFill>
              </a:rPr>
              <a:t>, </a:t>
            </a:r>
            <a:r>
              <a:rPr lang="en-US" altLang="en-US" sz="1250" b="1" dirty="0" smtClean="0">
                <a:solidFill>
                  <a:schemeClr val="bg1"/>
                </a:solidFill>
              </a:rPr>
              <a:t>parts of South </a:t>
            </a:r>
            <a:r>
              <a:rPr lang="en-US" altLang="en-US" sz="1250" b="1" dirty="0">
                <a:solidFill>
                  <a:schemeClr val="bg1"/>
                </a:solidFill>
              </a:rPr>
              <a:t>Sudan, </a:t>
            </a:r>
            <a:r>
              <a:rPr lang="en-US" altLang="en-US" sz="1250" b="1" dirty="0" smtClean="0">
                <a:solidFill>
                  <a:schemeClr val="bg1"/>
                </a:solidFill>
              </a:rPr>
              <a:t>southern and eastern Sudan</a:t>
            </a:r>
            <a:r>
              <a:rPr lang="en-US" altLang="en-US" sz="1250" b="1" dirty="0">
                <a:solidFill>
                  <a:schemeClr val="bg1"/>
                </a:solidFill>
              </a:rPr>
              <a:t>, many parts of Ethiopia</a:t>
            </a:r>
            <a:r>
              <a:rPr lang="en-US" altLang="en-US" sz="1250" b="1" dirty="0" smtClean="0">
                <a:solidFill>
                  <a:schemeClr val="bg1"/>
                </a:solidFill>
              </a:rPr>
              <a:t>, Eritrea, </a:t>
            </a:r>
            <a:r>
              <a:rPr lang="en-US" altLang="en-US" sz="1250" b="1" dirty="0">
                <a:solidFill>
                  <a:schemeClr val="bg1"/>
                </a:solidFill>
              </a:rPr>
              <a:t>northern Tanzania, </a:t>
            </a:r>
            <a:r>
              <a:rPr lang="en-US" altLang="en-US" sz="1250" b="1" dirty="0" smtClean="0">
                <a:solidFill>
                  <a:schemeClr val="bg1"/>
                </a:solidFill>
              </a:rPr>
              <a:t>and parts of </a:t>
            </a:r>
            <a:r>
              <a:rPr lang="en-US" altLang="en-US" sz="1250" b="1" dirty="0" smtClean="0">
                <a:solidFill>
                  <a:schemeClr val="bg1"/>
                </a:solidFill>
              </a:rPr>
              <a:t>Somalia and </a:t>
            </a:r>
            <a:r>
              <a:rPr lang="en-US" altLang="en-US" sz="1250" b="1" dirty="0" smtClean="0">
                <a:solidFill>
                  <a:schemeClr val="bg1"/>
                </a:solidFill>
              </a:rPr>
              <a:t>Kenya</a:t>
            </a:r>
            <a:r>
              <a:rPr lang="en-US" altLang="en-US" sz="1250" b="1" dirty="0">
                <a:solidFill>
                  <a:schemeClr val="bg1"/>
                </a:solidFill>
              </a:rPr>
              <a:t>.</a:t>
            </a:r>
          </a:p>
          <a:p>
            <a:pPr eaLnBrk="1" hangingPunct="1">
              <a:lnSpc>
                <a:spcPct val="90000"/>
              </a:lnSpc>
              <a:spcBef>
                <a:spcPct val="50000"/>
              </a:spcBef>
            </a:pPr>
            <a:r>
              <a:rPr lang="en-US" altLang="en-US" sz="1250" b="1" dirty="0" smtClean="0">
                <a:solidFill>
                  <a:schemeClr val="bg1"/>
                </a:solidFill>
              </a:rPr>
              <a:t>Southwestern </a:t>
            </a:r>
            <a:r>
              <a:rPr lang="en-US" altLang="en-US" sz="1250" b="1" dirty="0" smtClean="0">
                <a:solidFill>
                  <a:schemeClr val="bg1"/>
                </a:solidFill>
              </a:rPr>
              <a:t>and central Mauritania</a:t>
            </a:r>
            <a:r>
              <a:rPr lang="en-US" altLang="en-US" sz="1250" b="1" dirty="0" smtClean="0">
                <a:solidFill>
                  <a:schemeClr val="bg1"/>
                </a:solidFill>
              </a:rPr>
              <a:t>, </a:t>
            </a:r>
            <a:r>
              <a:rPr lang="en-US" altLang="en-US" sz="1250" b="1" dirty="0" smtClean="0">
                <a:solidFill>
                  <a:schemeClr val="bg1"/>
                </a:solidFill>
              </a:rPr>
              <a:t>parts of Guinea-Bissau, western </a:t>
            </a:r>
            <a:r>
              <a:rPr lang="en-US" altLang="en-US" sz="1250" b="1" dirty="0" smtClean="0">
                <a:solidFill>
                  <a:schemeClr val="bg1"/>
                </a:solidFill>
              </a:rPr>
              <a:t>Guinea, western Sierra Leone, </a:t>
            </a:r>
            <a:r>
              <a:rPr lang="en-US" altLang="en-US" sz="1250" b="1" dirty="0" smtClean="0">
                <a:solidFill>
                  <a:schemeClr val="bg1"/>
                </a:solidFill>
              </a:rPr>
              <a:t>parts of northeastern Ghana and Burkina Faso, local areas in Togo </a:t>
            </a:r>
            <a:r>
              <a:rPr lang="en-US" altLang="en-US" sz="1250" b="1" dirty="0" smtClean="0">
                <a:solidFill>
                  <a:schemeClr val="bg1"/>
                </a:solidFill>
              </a:rPr>
              <a:t>and Benin, portions of Nigeria and Cameroon, central and eastern DRC, southwestern CAR, local areas in South Sudan, </a:t>
            </a:r>
            <a:r>
              <a:rPr lang="en-US" altLang="en-US" sz="1250" b="1" dirty="0" smtClean="0">
                <a:solidFill>
                  <a:schemeClr val="bg1"/>
                </a:solidFill>
              </a:rPr>
              <a:t>and portions of </a:t>
            </a:r>
            <a:r>
              <a:rPr lang="en-US" altLang="en-US" sz="1250" b="1" dirty="0" smtClean="0">
                <a:solidFill>
                  <a:schemeClr val="bg1"/>
                </a:solidFill>
              </a:rPr>
              <a:t>Uganda had below-average rainfall.</a:t>
            </a:r>
            <a:endParaRPr lang="en-US" altLang="en-US" sz="12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https://www.cpc.ncep.noaa.gov/products/international/africa_arc/africa_arc_90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www.cpc.ncep.noaa.gov/products/international/africa_arc/africa_arc_90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72063"/>
            <a:ext cx="8915400" cy="1348061"/>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200" b="1" dirty="0">
                <a:solidFill>
                  <a:schemeClr val="bg1"/>
                </a:solidFill>
              </a:rPr>
              <a:t>During the past 90 days, </a:t>
            </a:r>
            <a:r>
              <a:rPr lang="en-US" altLang="en-US" sz="1200" b="1" dirty="0" smtClean="0">
                <a:solidFill>
                  <a:schemeClr val="bg1"/>
                </a:solidFill>
              </a:rPr>
              <a:t>western  and central Mauritania, </a:t>
            </a:r>
            <a:r>
              <a:rPr lang="en-US" altLang="en-US" sz="1200" b="1" dirty="0" smtClean="0">
                <a:solidFill>
                  <a:schemeClr val="bg1"/>
                </a:solidFill>
              </a:rPr>
              <a:t>local areas in Senegal</a:t>
            </a:r>
            <a:r>
              <a:rPr lang="en-US" altLang="en-US" sz="1200" b="1" dirty="0" smtClean="0">
                <a:solidFill>
                  <a:schemeClr val="bg1"/>
                </a:solidFill>
              </a:rPr>
              <a:t>, western Guinea-Bissau</a:t>
            </a:r>
            <a:r>
              <a:rPr lang="en-US" altLang="en-US" sz="1200" b="1" dirty="0" smtClean="0">
                <a:solidFill>
                  <a:schemeClr val="bg1"/>
                </a:solidFill>
              </a:rPr>
              <a:t>, local areas in </a:t>
            </a:r>
            <a:r>
              <a:rPr lang="en-US" altLang="en-US" sz="1200" b="1" dirty="0" smtClean="0">
                <a:solidFill>
                  <a:schemeClr val="bg1"/>
                </a:solidFill>
              </a:rPr>
              <a:t>Cote d’Ivoire and Ghana</a:t>
            </a:r>
            <a:r>
              <a:rPr lang="en-US" altLang="en-US" sz="1200" b="1" dirty="0" smtClean="0">
                <a:solidFill>
                  <a:schemeClr val="bg1"/>
                </a:solidFill>
              </a:rPr>
              <a:t>, </a:t>
            </a:r>
            <a:r>
              <a:rPr lang="en-US" altLang="en-US" sz="1200" b="1" dirty="0" smtClean="0">
                <a:solidFill>
                  <a:schemeClr val="bg1"/>
                </a:solidFill>
              </a:rPr>
              <a:t>portions of Nigeria and Cameroon, parts of Gabon, local areas in Congo, portions of DRC, and northeastern Ethiopia and southern South Africa had below-average rainfall.</a:t>
            </a:r>
            <a:endParaRPr lang="en-US" altLang="en-US" sz="1200" b="1" dirty="0">
              <a:solidFill>
                <a:schemeClr val="bg1"/>
              </a:solidFill>
            </a:endParaRPr>
          </a:p>
          <a:p>
            <a:pPr algn="just" eaLnBrk="1" hangingPunct="1">
              <a:lnSpc>
                <a:spcPct val="90000"/>
              </a:lnSpc>
              <a:spcBef>
                <a:spcPct val="50000"/>
              </a:spcBef>
            </a:pPr>
            <a:r>
              <a:rPr lang="en-US" altLang="en-US" sz="1200" b="1" dirty="0" smtClean="0">
                <a:solidFill>
                  <a:schemeClr val="bg1"/>
                </a:solidFill>
              </a:rPr>
              <a:t>Rainfall was above-average over many parts of Senegal, much Guinea, southern and eastern Mauritania, Sierra Leone, Liberia, Mali, </a:t>
            </a:r>
            <a:r>
              <a:rPr lang="en-US" altLang="en-US" sz="1200" b="1" dirty="0" smtClean="0">
                <a:solidFill>
                  <a:schemeClr val="bg1"/>
                </a:solidFill>
              </a:rPr>
              <a:t>much of </a:t>
            </a:r>
            <a:r>
              <a:rPr lang="en-US" altLang="en-US" sz="1200" b="1" dirty="0" smtClean="0">
                <a:solidFill>
                  <a:schemeClr val="bg1"/>
                </a:solidFill>
              </a:rPr>
              <a:t>Cote d’Ivoire, Burkina Faso, Ghana, Togo, Benin, Niger, </a:t>
            </a:r>
            <a:r>
              <a:rPr lang="en-US" altLang="en-US" sz="1200" b="1" dirty="0" smtClean="0">
                <a:solidFill>
                  <a:schemeClr val="bg1"/>
                </a:solidFill>
              </a:rPr>
              <a:t>portions </a:t>
            </a:r>
            <a:r>
              <a:rPr lang="en-US" altLang="en-US" sz="1200" b="1" dirty="0" smtClean="0">
                <a:solidFill>
                  <a:schemeClr val="bg1"/>
                </a:solidFill>
              </a:rPr>
              <a:t>of Nigeria, </a:t>
            </a:r>
            <a:r>
              <a:rPr lang="en-US" altLang="en-US" sz="1200" b="1" dirty="0" smtClean="0">
                <a:solidFill>
                  <a:schemeClr val="bg1"/>
                </a:solidFill>
              </a:rPr>
              <a:t>much of Chad</a:t>
            </a:r>
            <a:r>
              <a:rPr lang="en-US" altLang="en-US" sz="1200" b="1" dirty="0" smtClean="0">
                <a:solidFill>
                  <a:schemeClr val="bg1"/>
                </a:solidFill>
              </a:rPr>
              <a:t>, many parts of Cameroon, </a:t>
            </a:r>
            <a:r>
              <a:rPr lang="en-US" altLang="en-US" sz="1200" b="1" dirty="0" smtClean="0">
                <a:solidFill>
                  <a:schemeClr val="bg1"/>
                </a:solidFill>
              </a:rPr>
              <a:t>CAR</a:t>
            </a:r>
            <a:r>
              <a:rPr lang="en-US" altLang="en-US" sz="1200" b="1" dirty="0" smtClean="0">
                <a:solidFill>
                  <a:schemeClr val="bg1"/>
                </a:solidFill>
              </a:rPr>
              <a:t>, many parts of DRC, South Sudan, Uganda, Sudan, many parts of Ethiopia, and western Kenya, </a:t>
            </a:r>
            <a:r>
              <a:rPr lang="en-US" altLang="en-US" sz="1200" b="1" dirty="0" smtClean="0">
                <a:solidFill>
                  <a:schemeClr val="bg1"/>
                </a:solidFill>
              </a:rPr>
              <a:t>parts of </a:t>
            </a:r>
            <a:r>
              <a:rPr lang="en-US" altLang="en-US" sz="1200" b="1" dirty="0" smtClean="0">
                <a:solidFill>
                  <a:schemeClr val="bg1"/>
                </a:solidFill>
              </a:rPr>
              <a:t>Somalia  and northern Tanzania.</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https://www.cpc.ncep.noaa.gov/products/international/africa_arc/africa_arc_18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www.cpc.ncep.noaa.gov/products/international/africa_arc/africa_arc_18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29200"/>
            <a:ext cx="8915400" cy="1654107"/>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80" b="1" dirty="0">
                <a:solidFill>
                  <a:schemeClr val="bg1"/>
                </a:solidFill>
                <a:latin typeface="Arial" charset="0"/>
              </a:rPr>
              <a:t>During the past 180 days, </a:t>
            </a:r>
            <a:r>
              <a:rPr lang="en-US" altLang="en-US" sz="1180" b="1" dirty="0" smtClean="0">
                <a:solidFill>
                  <a:schemeClr val="bg1"/>
                </a:solidFill>
                <a:latin typeface="Arial" charset="0"/>
              </a:rPr>
              <a:t>below-average </a:t>
            </a:r>
            <a:r>
              <a:rPr lang="en-US" altLang="en-US" sz="1180" b="1" dirty="0">
                <a:solidFill>
                  <a:schemeClr val="bg1"/>
                </a:solidFill>
                <a:latin typeface="Arial" charset="0"/>
              </a:rPr>
              <a:t>rainfall was observed over </a:t>
            </a:r>
            <a:r>
              <a:rPr lang="en-US" altLang="en-US" sz="1180" b="1" dirty="0" smtClean="0">
                <a:solidFill>
                  <a:schemeClr val="bg1"/>
                </a:solidFill>
                <a:latin typeface="Arial" charset="0"/>
              </a:rPr>
              <a:t>western and central Mauritania</a:t>
            </a:r>
            <a:r>
              <a:rPr lang="en-US" altLang="en-US" sz="1180" b="1" dirty="0">
                <a:solidFill>
                  <a:schemeClr val="bg1"/>
                </a:solidFill>
                <a:latin typeface="Arial" charset="0"/>
              </a:rPr>
              <a:t>, </a:t>
            </a:r>
            <a:r>
              <a:rPr lang="en-US" altLang="en-US" sz="1180" b="1" dirty="0" smtClean="0">
                <a:solidFill>
                  <a:schemeClr val="bg1"/>
                </a:solidFill>
                <a:latin typeface="Arial" charset="0"/>
              </a:rPr>
              <a:t>local areas in </a:t>
            </a:r>
            <a:r>
              <a:rPr lang="en-US" altLang="en-US" sz="1180" b="1" dirty="0" smtClean="0">
                <a:solidFill>
                  <a:schemeClr val="bg1"/>
                </a:solidFill>
                <a:latin typeface="Arial" charset="0"/>
              </a:rPr>
              <a:t>Senegal</a:t>
            </a:r>
            <a:r>
              <a:rPr lang="en-US" altLang="en-US" sz="1180" b="1" dirty="0">
                <a:solidFill>
                  <a:schemeClr val="bg1"/>
                </a:solidFill>
                <a:latin typeface="Arial" charset="0"/>
              </a:rPr>
              <a:t>, </a:t>
            </a:r>
            <a:r>
              <a:rPr lang="en-US" altLang="en-US" sz="1180" b="1" dirty="0" smtClean="0">
                <a:solidFill>
                  <a:schemeClr val="bg1"/>
                </a:solidFill>
                <a:latin typeface="Arial" charset="0"/>
              </a:rPr>
              <a:t>western Guinea-Bissau</a:t>
            </a:r>
            <a:r>
              <a:rPr lang="en-US" altLang="en-US" sz="1180" b="1" dirty="0">
                <a:solidFill>
                  <a:schemeClr val="bg1"/>
                </a:solidFill>
                <a:latin typeface="Arial" charset="0"/>
              </a:rPr>
              <a:t>, </a:t>
            </a:r>
            <a:r>
              <a:rPr lang="en-US" altLang="en-US" sz="1180" b="1" dirty="0" smtClean="0">
                <a:solidFill>
                  <a:schemeClr val="bg1"/>
                </a:solidFill>
                <a:latin typeface="Arial" charset="0"/>
              </a:rPr>
              <a:t>local areas in </a:t>
            </a:r>
            <a:r>
              <a:rPr lang="en-US" altLang="en-US" sz="1180" b="1" dirty="0" smtClean="0">
                <a:solidFill>
                  <a:schemeClr val="bg1"/>
                </a:solidFill>
                <a:latin typeface="Arial" charset="0"/>
              </a:rPr>
              <a:t>Liberia, </a:t>
            </a:r>
            <a:r>
              <a:rPr lang="en-US" altLang="en-US" sz="1180" b="1" dirty="0" smtClean="0">
                <a:solidFill>
                  <a:schemeClr val="bg1"/>
                </a:solidFill>
                <a:latin typeface="Arial" charset="0"/>
              </a:rPr>
              <a:t>Cote </a:t>
            </a:r>
            <a:r>
              <a:rPr lang="en-US" altLang="en-US" sz="1180" b="1" dirty="0" smtClean="0">
                <a:solidFill>
                  <a:schemeClr val="bg1"/>
                </a:solidFill>
                <a:latin typeface="Arial" charset="0"/>
              </a:rPr>
              <a:t>d’Ivoire and </a:t>
            </a:r>
            <a:r>
              <a:rPr lang="en-US" altLang="en-US" sz="1180" b="1" dirty="0" smtClean="0">
                <a:solidFill>
                  <a:schemeClr val="bg1"/>
                </a:solidFill>
                <a:latin typeface="Arial" charset="0"/>
              </a:rPr>
              <a:t>Ghana, portions of Nigeria, many parts of Cameroon, Equatorial Guinea, Gabon, Congo, portions of DRC, </a:t>
            </a:r>
            <a:r>
              <a:rPr lang="en-US" altLang="en-US" sz="1180" b="1" dirty="0" smtClean="0">
                <a:solidFill>
                  <a:schemeClr val="bg1"/>
                </a:solidFill>
                <a:latin typeface="Arial" charset="0"/>
              </a:rPr>
              <a:t>much of Angola</a:t>
            </a:r>
            <a:r>
              <a:rPr lang="en-US" altLang="en-US" sz="1180" b="1" dirty="0" smtClean="0">
                <a:solidFill>
                  <a:schemeClr val="bg1"/>
                </a:solidFill>
                <a:latin typeface="Arial" charset="0"/>
              </a:rPr>
              <a:t>, Namibia, western and northeastern South Africa, </a:t>
            </a:r>
            <a:r>
              <a:rPr lang="en-US" altLang="en-US" sz="1180" b="1" dirty="0" smtClean="0">
                <a:solidFill>
                  <a:schemeClr val="bg1"/>
                </a:solidFill>
                <a:latin typeface="Arial" charset="0"/>
              </a:rPr>
              <a:t>eastern </a:t>
            </a:r>
            <a:r>
              <a:rPr lang="en-US" altLang="en-US" sz="1180" b="1" dirty="0" smtClean="0">
                <a:solidFill>
                  <a:schemeClr val="bg1"/>
                </a:solidFill>
                <a:latin typeface="Arial" charset="0"/>
              </a:rPr>
              <a:t>Zambia, </a:t>
            </a:r>
            <a:r>
              <a:rPr lang="en-US" altLang="en-US" sz="1180" b="1" dirty="0" smtClean="0">
                <a:solidFill>
                  <a:schemeClr val="bg1"/>
                </a:solidFill>
                <a:latin typeface="Arial" charset="0"/>
              </a:rPr>
              <a:t>parts of Botswana</a:t>
            </a:r>
            <a:r>
              <a:rPr lang="en-US" altLang="en-US" sz="1180" b="1" dirty="0" smtClean="0">
                <a:solidFill>
                  <a:schemeClr val="bg1"/>
                </a:solidFill>
                <a:latin typeface="Arial" charset="0"/>
              </a:rPr>
              <a:t>, Zimbabwe, </a:t>
            </a:r>
            <a:r>
              <a:rPr lang="en-US" altLang="en-US" sz="1180" b="1" dirty="0" smtClean="0">
                <a:solidFill>
                  <a:schemeClr val="bg1"/>
                </a:solidFill>
                <a:latin typeface="Arial" charset="0"/>
              </a:rPr>
              <a:t>many parts of </a:t>
            </a:r>
            <a:r>
              <a:rPr lang="en-US" altLang="en-US" sz="1180" b="1" dirty="0" smtClean="0">
                <a:solidFill>
                  <a:schemeClr val="bg1"/>
                </a:solidFill>
                <a:latin typeface="Arial" charset="0"/>
              </a:rPr>
              <a:t>Mozambique, parts of </a:t>
            </a:r>
            <a:r>
              <a:rPr lang="en-US" altLang="en-US" sz="1180" b="1" dirty="0" smtClean="0">
                <a:solidFill>
                  <a:schemeClr val="bg1"/>
                </a:solidFill>
                <a:latin typeface="Arial" charset="0"/>
              </a:rPr>
              <a:t>Madagascar, local areas in Tanzania</a:t>
            </a:r>
            <a:r>
              <a:rPr lang="en-US" altLang="en-US" sz="1180" b="1" dirty="0" smtClean="0">
                <a:solidFill>
                  <a:schemeClr val="bg1"/>
                </a:solidFill>
                <a:latin typeface="Arial" charset="0"/>
              </a:rPr>
              <a:t>, many parts of Kenya, and portions of Ethiopia and Somalia. </a:t>
            </a:r>
          </a:p>
          <a:p>
            <a:pPr algn="just" eaLnBrk="1" hangingPunct="1">
              <a:lnSpc>
                <a:spcPct val="90000"/>
              </a:lnSpc>
              <a:spcBef>
                <a:spcPct val="50000"/>
              </a:spcBef>
              <a:buNone/>
              <a:defRPr/>
            </a:pPr>
            <a:r>
              <a:rPr lang="en-US" altLang="en-US" sz="1180" b="1" dirty="0" smtClean="0">
                <a:solidFill>
                  <a:schemeClr val="bg1"/>
                </a:solidFill>
                <a:latin typeface="Arial" charset="0"/>
              </a:rPr>
              <a:t>Many parts of Senegal, eastern Guinea-Bissau, much of Guinea, Sierra Leone, Mali, much of Liberia and Cote d’Ivoire, Burkina Faso, Ghana, Togo, Benin, parts of Nigeria, Niger, Chad, CAR, many parts of DRC, South Sudan, Sudan, Uganda, many parts of </a:t>
            </a:r>
            <a:r>
              <a:rPr lang="en-US" altLang="en-US" sz="1180" b="1" dirty="0" smtClean="0">
                <a:solidFill>
                  <a:schemeClr val="bg1"/>
                </a:solidFill>
                <a:latin typeface="Arial" charset="0"/>
              </a:rPr>
              <a:t>Ethiopia and Tanzania, Zambia</a:t>
            </a:r>
            <a:r>
              <a:rPr lang="en-US" altLang="en-US" sz="1180" b="1" dirty="0" smtClean="0">
                <a:solidFill>
                  <a:schemeClr val="bg1"/>
                </a:solidFill>
                <a:latin typeface="Arial" charset="0"/>
              </a:rPr>
              <a:t>, local areas in Malawi, northern Mozambique, and portions of South Africa and Madagascar had above-average rainfall.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s://www.cpc.ncep.noaa.gov/products/international/africa_arc/africa_arc_90day_ptts_Bouar_C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462528"/>
            <a:ext cx="4000500" cy="2633472"/>
          </a:xfrm>
          <a:prstGeom prst="rect">
            <a:avLst/>
          </a:prstGeom>
          <a:noFill/>
          <a:extLst>
            <a:ext uri="{909E8E84-426E-40DD-AFC4-6F175D3DCCD1}">
              <a14:hiddenFill xmlns:a14="http://schemas.microsoft.com/office/drawing/2010/main">
                <a:solidFill>
                  <a:srgbClr val="FFFFFF"/>
                </a:solidFill>
              </a14:hiddenFill>
            </a:ext>
          </a:extLst>
        </p:spPr>
      </p:pic>
      <p:sp>
        <p:nvSpPr>
          <p:cNvPr id="18435" name="Rectangle 11"/>
          <p:cNvSpPr>
            <a:spLocks noChangeArrowheads="1"/>
          </p:cNvSpPr>
          <p:nvPr/>
        </p:nvSpPr>
        <p:spPr bwMode="auto">
          <a:xfrm>
            <a:off x="1752600" y="0"/>
            <a:ext cx="6019800" cy="609600"/>
          </a:xfrm>
          <a:prstGeom prst="rect">
            <a:avLst/>
          </a:prstGeom>
          <a:noFill/>
          <a:ln w="9525">
            <a:noFill/>
            <a:miter lim="800000"/>
            <a:headEnd/>
            <a:tailEnd/>
          </a:ln>
        </p:spPr>
        <p:txBody>
          <a:bodyPr anchor="ctr"/>
          <a:lstStyle/>
          <a:p>
            <a:pPr algn="ctr" eaLnBrk="1" hangingPunct="1"/>
            <a:r>
              <a:rPr lang="en-US" altLang="en-US" sz="2800" b="1">
                <a:solidFill>
                  <a:srgbClr val="FFFF00"/>
                </a:solidFill>
              </a:rPr>
              <a:t>Recent Rainfall Evolution</a:t>
            </a:r>
          </a:p>
        </p:txBody>
      </p:sp>
      <p:sp>
        <p:nvSpPr>
          <p:cNvPr id="18436" name="Line 48"/>
          <p:cNvSpPr>
            <a:spLocks noChangeShapeType="1"/>
          </p:cNvSpPr>
          <p:nvPr/>
        </p:nvSpPr>
        <p:spPr bwMode="auto">
          <a:xfrm>
            <a:off x="3352800" y="2057400"/>
            <a:ext cx="0" cy="0"/>
          </a:xfrm>
          <a:prstGeom prst="line">
            <a:avLst/>
          </a:prstGeom>
          <a:noFill/>
          <a:ln w="50800">
            <a:solidFill>
              <a:srgbClr val="FF0000"/>
            </a:solidFill>
            <a:round/>
            <a:headEnd/>
            <a:tailEnd type="triangle" w="med" len="med"/>
          </a:ln>
        </p:spPr>
        <p:txBody>
          <a:bodyPr/>
          <a:lstStyle/>
          <a:p>
            <a:endParaRPr lang="en-US"/>
          </a:p>
        </p:txBody>
      </p:sp>
      <p:pic>
        <p:nvPicPr>
          <p:cNvPr id="18437" name="Picture 13" descr="Clickable Image"/>
          <p:cNvPicPr>
            <a:picLocks noChangeAspect="1" noChangeArrowheads="1"/>
          </p:cNvPicPr>
          <p:nvPr/>
        </p:nvPicPr>
        <p:blipFill>
          <a:blip r:embed="rId4"/>
          <a:srcRect/>
          <a:stretch>
            <a:fillRect/>
          </a:stretch>
        </p:blipFill>
        <p:spPr bwMode="auto">
          <a:xfrm>
            <a:off x="1371600" y="620713"/>
            <a:ext cx="2743200" cy="2628900"/>
          </a:xfrm>
          <a:prstGeom prst="rect">
            <a:avLst/>
          </a:prstGeom>
          <a:noFill/>
          <a:ln w="38100">
            <a:solidFill>
              <a:srgbClr val="FFFF00"/>
            </a:solidFill>
            <a:miter lim="800000"/>
            <a:headEnd/>
            <a:tailEnd/>
          </a:ln>
        </p:spPr>
      </p:pic>
      <p:sp>
        <p:nvSpPr>
          <p:cNvPr id="18438" name="Line 169"/>
          <p:cNvSpPr>
            <a:spLocks noChangeShapeType="1"/>
          </p:cNvSpPr>
          <p:nvPr/>
        </p:nvSpPr>
        <p:spPr bwMode="auto">
          <a:xfrm flipH="1" flipV="1">
            <a:off x="3657600" y="1523999"/>
            <a:ext cx="1202654" cy="304799"/>
          </a:xfrm>
          <a:prstGeom prst="line">
            <a:avLst/>
          </a:prstGeom>
          <a:noFill/>
          <a:ln w="50800">
            <a:solidFill>
              <a:srgbClr val="FF0000"/>
            </a:solidFill>
            <a:round/>
            <a:headEnd/>
            <a:tailEnd type="triangle" w="med" len="med"/>
          </a:ln>
        </p:spPr>
        <p:txBody>
          <a:bodyPr/>
          <a:lstStyle/>
          <a:p>
            <a:endParaRPr lang="en-US"/>
          </a:p>
        </p:txBody>
      </p:sp>
      <p:sp>
        <p:nvSpPr>
          <p:cNvPr id="18439" name="Line 169"/>
          <p:cNvSpPr>
            <a:spLocks noChangeShapeType="1"/>
          </p:cNvSpPr>
          <p:nvPr/>
        </p:nvSpPr>
        <p:spPr bwMode="auto">
          <a:xfrm flipV="1">
            <a:off x="838200" y="1447800"/>
            <a:ext cx="838200" cy="2133600"/>
          </a:xfrm>
          <a:prstGeom prst="line">
            <a:avLst/>
          </a:prstGeom>
          <a:noFill/>
          <a:ln w="50800">
            <a:solidFill>
              <a:srgbClr val="FF0000"/>
            </a:solidFill>
            <a:round/>
            <a:headEnd/>
            <a:tailEnd type="triangle" w="med" len="med"/>
          </a:ln>
        </p:spPr>
        <p:txBody>
          <a:bodyPr/>
          <a:lstStyle/>
          <a:p>
            <a:endParaRPr lang="en-US"/>
          </a:p>
        </p:txBody>
      </p:sp>
      <p:sp>
        <p:nvSpPr>
          <p:cNvPr id="2" name="Text Box 8"/>
          <p:cNvSpPr txBox="1">
            <a:spLocks noChangeArrowheads="1"/>
          </p:cNvSpPr>
          <p:nvPr/>
        </p:nvSpPr>
        <p:spPr bwMode="auto">
          <a:xfrm>
            <a:off x="85725" y="6094413"/>
            <a:ext cx="8924925" cy="611706"/>
          </a:xfrm>
          <a:prstGeom prst="rect">
            <a:avLst/>
          </a:prstGeom>
          <a:noFill/>
          <a:ln>
            <a:noFill/>
          </a:ln>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50000"/>
              </a:spcBef>
              <a:buFontTx/>
              <a:buNone/>
              <a:defRPr/>
            </a:pPr>
            <a:r>
              <a:rPr lang="en-US" altLang="en-US" sz="1250" b="1" dirty="0" smtClean="0">
                <a:solidFill>
                  <a:schemeClr val="bg1"/>
                </a:solidFill>
                <a:latin typeface="Arial" charset="0"/>
                <a:cs typeface="+mn-cs"/>
              </a:rPr>
              <a:t>Daily evolution of rainfall over the last 90 days at selected locations shows that </a:t>
            </a:r>
            <a:r>
              <a:rPr lang="en-US" altLang="en-US" sz="1250" b="1" dirty="0" smtClean="0">
                <a:solidFill>
                  <a:schemeClr val="bg1"/>
                </a:solidFill>
                <a:latin typeface="Arial" charset="0"/>
                <a:cs typeface="+mn-cs"/>
              </a:rPr>
              <a:t>moderate to locally heavy rainfall sustained moisture surpluses over </a:t>
            </a:r>
            <a:r>
              <a:rPr lang="en-US" altLang="en-US" sz="1250" b="1" dirty="0" smtClean="0">
                <a:solidFill>
                  <a:schemeClr val="bg1"/>
                </a:solidFill>
                <a:latin typeface="Arial" charset="0"/>
                <a:cs typeface="+mn-cs"/>
              </a:rPr>
              <a:t>parts of </a:t>
            </a:r>
            <a:r>
              <a:rPr lang="en-US" altLang="en-US" sz="1250" b="1" dirty="0" smtClean="0">
                <a:solidFill>
                  <a:schemeClr val="bg1"/>
                </a:solidFill>
                <a:latin typeface="Arial" charset="0"/>
                <a:cs typeface="+mn-cs"/>
              </a:rPr>
              <a:t>southwestern Mali </a:t>
            </a:r>
            <a:r>
              <a:rPr lang="en-US" altLang="en-US" sz="1250" b="1" dirty="0" smtClean="0">
                <a:solidFill>
                  <a:schemeClr val="bg1"/>
                </a:solidFill>
                <a:latin typeface="Arial" charset="0"/>
                <a:cs typeface="+mn-cs"/>
              </a:rPr>
              <a:t>(bottom left) and </a:t>
            </a:r>
            <a:r>
              <a:rPr lang="en-US" altLang="en-US" sz="1250" b="1" dirty="0" smtClean="0">
                <a:solidFill>
                  <a:schemeClr val="bg1"/>
                </a:solidFill>
                <a:latin typeface="Arial" charset="0"/>
                <a:cs typeface="+mn-cs"/>
              </a:rPr>
              <a:t>western CAR </a:t>
            </a:r>
            <a:r>
              <a:rPr lang="en-US" altLang="en-US" sz="1250" b="1" dirty="0" smtClean="0">
                <a:solidFill>
                  <a:schemeClr val="bg1"/>
                </a:solidFill>
                <a:latin typeface="Arial" charset="0"/>
                <a:cs typeface="+mn-cs"/>
              </a:rPr>
              <a:t>(bottom right). </a:t>
            </a:r>
            <a:r>
              <a:rPr lang="en-US" altLang="en-US" sz="1250" b="1" dirty="0" smtClean="0">
                <a:solidFill>
                  <a:schemeClr val="bg1"/>
                </a:solidFill>
                <a:latin typeface="Arial" charset="0"/>
                <a:cs typeface="+mn-cs"/>
              </a:rPr>
              <a:t>Seasonal total rainfall remained below-average over parts of </a:t>
            </a:r>
            <a:r>
              <a:rPr lang="en-US" altLang="en-US" sz="1250" b="1" dirty="0" smtClean="0">
                <a:solidFill>
                  <a:schemeClr val="bg1"/>
                </a:solidFill>
                <a:latin typeface="Arial" charset="0"/>
                <a:cs typeface="+mn-cs"/>
              </a:rPr>
              <a:t>Northeast Ethiopia (top right).</a:t>
            </a:r>
          </a:p>
        </p:txBody>
      </p:sp>
      <p:sp>
        <p:nvSpPr>
          <p:cNvPr id="18441" name="Line 169"/>
          <p:cNvSpPr>
            <a:spLocks noChangeShapeType="1"/>
          </p:cNvSpPr>
          <p:nvPr/>
        </p:nvSpPr>
        <p:spPr bwMode="auto">
          <a:xfrm flipH="1" flipV="1">
            <a:off x="2743199" y="1752599"/>
            <a:ext cx="1931068" cy="1993482"/>
          </a:xfrm>
          <a:prstGeom prst="line">
            <a:avLst/>
          </a:prstGeom>
          <a:noFill/>
          <a:ln w="50800">
            <a:solidFill>
              <a:srgbClr val="FF0000"/>
            </a:solidFill>
            <a:round/>
            <a:headEnd/>
            <a:tailEnd type="triangle" w="med" len="med"/>
          </a:ln>
        </p:spPr>
        <p:txBody>
          <a:bodyPr/>
          <a:lstStyle/>
          <a:p>
            <a:endParaRPr lang="en-US"/>
          </a:p>
        </p:txBody>
      </p:sp>
      <p:pic>
        <p:nvPicPr>
          <p:cNvPr id="6146" name="Picture 2" descr="https://www.cpc.ncep.noaa.gov/products/international/africa_arc/africa_arc_90day_ptts_Koundian_Mali.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462528"/>
            <a:ext cx="3845596" cy="263347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www.cpc.ncep.noaa.gov/products/international/africa_arc/africa_arc_90day_ptts_PortHarcourt_Nigeria.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3462528"/>
            <a:ext cx="4019550" cy="26334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www.cpc.ncep.noaa.gov/products/international/africa_arc/africa_arc_90day_ptts_Mekele_Ethiopia.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609600"/>
            <a:ext cx="4019550" cy="2633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ww.cpc.ncep.noaa.gov/products/international/cdas/cdas_7day_af_70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s://www.cpc.ncep.noaa.gov/products/international/cdas/cdas_7day_af_200wind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7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530225" y="5711952"/>
            <a:ext cx="8382000" cy="535531"/>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Anomalous lower-level westerly to southwesterly flow was observed across the Gulf of Guinea region (left).</a:t>
            </a:r>
            <a:endParaRPr lang="en-US" altLang="en-US" b="1" dirty="0">
              <a:solidFill>
                <a:schemeClr val="bg1"/>
              </a:solidFill>
            </a:endParaRPr>
          </a:p>
        </p:txBody>
      </p:sp>
      <p:sp>
        <p:nvSpPr>
          <p:cNvPr id="11" name="Oval 10"/>
          <p:cNvSpPr/>
          <p:nvPr/>
        </p:nvSpPr>
        <p:spPr>
          <a:xfrm rot="4701277">
            <a:off x="1538251" y="2099298"/>
            <a:ext cx="485077" cy="2107666"/>
          </a:xfrm>
          <a:prstGeom prst="ellipse">
            <a:avLst/>
          </a:prstGeom>
          <a:noFill/>
          <a:ln w="38100">
            <a:solidFill>
              <a:srgbClr val="7030A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163231</TotalTime>
  <Words>1774</Words>
  <Application>Microsoft Office PowerPoint</Application>
  <PresentationFormat>On-screen Show (4:3)</PresentationFormat>
  <Paragraphs>66</Paragraphs>
  <Slides>13</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PowerPoint Presentation</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8287</cp:revision>
  <cp:lastPrinted>2018-07-09T15:13:07Z</cp:lastPrinted>
  <dcterms:created xsi:type="dcterms:W3CDTF">2001-08-31T10:39:36Z</dcterms:created>
  <dcterms:modified xsi:type="dcterms:W3CDTF">2019-09-23T17:28:08Z</dcterms:modified>
</cp:coreProperties>
</file>