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111" d="100"/>
          <a:sy n="111" d="100"/>
        </p:scale>
        <p:origin x="51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9/9/2019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312" name="CorelPhotoPaint.Image.10" r:id="rId14" imgW="1625397" imgH="1625397" progId="CorelPhotoPaint.Image.10">
                  <p:embed/>
                </p:oleObj>
              </mc:Choice>
              <mc:Fallback>
                <p:oleObj name="CorelPhotoPaint.Image.10" r:id="rId14" imgW="1625397" imgH="1625397" progId="CorelPhotoPaint.Image.10">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9 </a:t>
            </a:r>
            <a:r>
              <a:rPr lang="en-US" altLang="en-US" sz="2800" b="1" dirty="0" smtClean="0">
                <a:solidFill>
                  <a:schemeClr val="bg1"/>
                </a:solidFill>
              </a:rPr>
              <a:t>September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47705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t>
            </a:r>
            <a:r>
              <a:rPr lang="en-US" altLang="en-US" sz="1250" b="1" dirty="0">
                <a:solidFill>
                  <a:schemeClr val="bg1"/>
                </a:solidFill>
              </a:rPr>
              <a:t>over </a:t>
            </a:r>
            <a:r>
              <a:rPr lang="en-US" altLang="en-US" sz="1250" b="1" dirty="0" smtClean="0">
                <a:solidFill>
                  <a:schemeClr val="bg1"/>
                </a:solidFill>
              </a:rPr>
              <a:t>many places in the Gulf of Guinea and Central </a:t>
            </a:r>
            <a:r>
              <a:rPr lang="en-US" altLang="en-US" sz="1250" b="1" dirty="0" smtClean="0">
                <a:solidFill>
                  <a:schemeClr val="bg1"/>
                </a:solidFill>
              </a:rPr>
              <a:t>Africa countries, </a:t>
            </a:r>
            <a:r>
              <a:rPr lang="en-US" altLang="en-US" sz="1250" b="1" dirty="0" smtClean="0">
                <a:solidFill>
                  <a:schemeClr val="bg1"/>
                </a:solidFill>
              </a:rPr>
              <a:t>and western Ethiopia.</a:t>
            </a:r>
          </a:p>
        </p:txBody>
      </p:sp>
      <p:sp>
        <p:nvSpPr>
          <p:cNvPr id="22534" name="TextBox 2"/>
          <p:cNvSpPr txBox="1">
            <a:spLocks noChangeArrowheads="1"/>
          </p:cNvSpPr>
          <p:nvPr/>
        </p:nvSpPr>
        <p:spPr bwMode="auto">
          <a:xfrm>
            <a:off x="388536" y="1524000"/>
            <a:ext cx="3799566"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550" b="1" dirty="0" smtClean="0">
                <a:solidFill>
                  <a:srgbClr val="FFFF00"/>
                </a:solidFill>
              </a:rPr>
              <a:t>10 </a:t>
            </a:r>
            <a:r>
              <a:rPr lang="en-US" altLang="en-US" sz="1550" b="1" dirty="0">
                <a:solidFill>
                  <a:srgbClr val="FFFF00"/>
                </a:solidFill>
              </a:rPr>
              <a:t>– </a:t>
            </a:r>
            <a:r>
              <a:rPr lang="en-US" altLang="en-US" sz="1550" b="1" dirty="0" smtClean="0">
                <a:solidFill>
                  <a:srgbClr val="FFFF00"/>
                </a:solidFill>
              </a:rPr>
              <a:t>16 </a:t>
            </a:r>
            <a:r>
              <a:rPr lang="en-US" altLang="en-US" sz="1550" b="1" dirty="0">
                <a:solidFill>
                  <a:srgbClr val="FFFF00"/>
                </a:solidFill>
              </a:rPr>
              <a:t>September, 2019</a:t>
            </a:r>
          </a:p>
        </p:txBody>
      </p:sp>
      <p:sp>
        <p:nvSpPr>
          <p:cNvPr id="22535" name="TextBox 10"/>
          <p:cNvSpPr txBox="1">
            <a:spLocks noChangeArrowheads="1"/>
          </p:cNvSpPr>
          <p:nvPr/>
        </p:nvSpPr>
        <p:spPr bwMode="auto">
          <a:xfrm>
            <a:off x="4648982" y="1524000"/>
            <a:ext cx="3981411"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17 </a:t>
            </a:r>
            <a:r>
              <a:rPr lang="en-US" altLang="en-US" b="1" dirty="0" smtClean="0">
                <a:solidFill>
                  <a:srgbClr val="FFFF00"/>
                </a:solidFill>
              </a:rPr>
              <a:t>– </a:t>
            </a:r>
            <a:r>
              <a:rPr lang="en-US" altLang="en-US" b="1" dirty="0" smtClean="0">
                <a:solidFill>
                  <a:srgbClr val="FFFF00"/>
                </a:solidFill>
              </a:rPr>
              <a:t>23 </a:t>
            </a:r>
            <a:r>
              <a:rPr lang="en-US" altLang="en-US" b="1" dirty="0" smtClean="0">
                <a:solidFill>
                  <a:srgbClr val="FFFF00"/>
                </a:solidFill>
              </a:rPr>
              <a:t>September,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10 </a:t>
            </a:r>
            <a:r>
              <a:rPr lang="en-US" altLang="en-US" b="1" dirty="0">
                <a:solidFill>
                  <a:srgbClr val="FFFF00"/>
                </a:solidFill>
              </a:rPr>
              <a:t>– </a:t>
            </a:r>
            <a:r>
              <a:rPr lang="en-US" altLang="en-US" b="1" dirty="0" smtClean="0">
                <a:solidFill>
                  <a:srgbClr val="FFFF00"/>
                </a:solidFill>
              </a:rPr>
              <a:t>16 </a:t>
            </a:r>
            <a:r>
              <a:rPr lang="en-US" altLang="en-US" b="1" dirty="0">
                <a:solidFill>
                  <a:srgbClr val="FFFF00"/>
                </a:solidFill>
              </a:rPr>
              <a:t>September, 2019</a:t>
            </a:r>
            <a:endParaRPr lang="nl-NL" altLang="en-US" b="1" dirty="0">
              <a:solidFill>
                <a:srgbClr val="FFFF00"/>
              </a:solidFill>
            </a:endParaRPr>
          </a:p>
        </p:txBody>
      </p:sp>
      <p:sp>
        <p:nvSpPr>
          <p:cNvPr id="11" name="Text Box 8"/>
          <p:cNvSpPr txBox="1">
            <a:spLocks noChangeArrowheads="1"/>
          </p:cNvSpPr>
          <p:nvPr/>
        </p:nvSpPr>
        <p:spPr bwMode="auto">
          <a:xfrm>
            <a:off x="3581400" y="1792575"/>
            <a:ext cx="5349875" cy="285462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a:t>
            </a:r>
            <a:r>
              <a:rPr lang="en-US" altLang="en-US" sz="1150" b="1" dirty="0" smtClean="0">
                <a:solidFill>
                  <a:srgbClr val="FFFF00"/>
                </a:solidFill>
                <a:latin typeface="Arial" charset="0"/>
              </a:rPr>
              <a:t>Guinea- </a:t>
            </a:r>
            <a:r>
              <a:rPr lang="en-US" altLang="en-US" sz="1150" b="1" dirty="0">
                <a:solidFill>
                  <a:srgbClr val="FFFF00"/>
                </a:solidFill>
                <a:latin typeface="Arial" charset="0"/>
              </a:rPr>
              <a:t>Bissau, Guinea</a:t>
            </a:r>
            <a:r>
              <a:rPr lang="en-US" altLang="en-US" sz="1150" b="1" dirty="0" smtClean="0">
                <a:solidFill>
                  <a:srgbClr val="FFFF00"/>
                </a:solidFill>
                <a:latin typeface="Arial" charset="0"/>
              </a:rPr>
              <a:t>, </a:t>
            </a:r>
            <a:r>
              <a:rPr lang="it-IT" altLang="en-US" sz="1150" b="1" dirty="0">
                <a:solidFill>
                  <a:srgbClr val="FFFF00"/>
                </a:solidFill>
                <a:latin typeface="Arial" charset="0"/>
              </a:rPr>
              <a:t>Sierra Leone, Cote d'Ivoire, </a:t>
            </a:r>
            <a:r>
              <a:rPr lang="it-IT" altLang="en-US" sz="1150" b="1" dirty="0" smtClean="0">
                <a:solidFill>
                  <a:srgbClr val="FFFF00"/>
                </a:solidFill>
                <a:latin typeface="Arial" charset="0"/>
              </a:rPr>
              <a:t>northern, Liberia</a:t>
            </a:r>
            <a:r>
              <a:rPr lang="it-IT" altLang="en-US" sz="1150" b="1" dirty="0">
                <a:solidFill>
                  <a:srgbClr val="FFFF00"/>
                </a:solidFill>
                <a:latin typeface="Arial" charset="0"/>
              </a:rPr>
              <a:t>, and </a:t>
            </a:r>
            <a:r>
              <a:rPr lang="it-IT" altLang="en-US" sz="1150" b="1" dirty="0" smtClean="0">
                <a:solidFill>
                  <a:srgbClr val="FFFF00"/>
                </a:solidFill>
                <a:latin typeface="Arial" charset="0"/>
              </a:rPr>
              <a:t>parts of southwestern </a:t>
            </a:r>
            <a:r>
              <a:rPr lang="it-IT" altLang="en-US" sz="1150" b="1" dirty="0">
                <a:solidFill>
                  <a:srgbClr val="FFFF00"/>
                </a:solidFill>
                <a:latin typeface="Arial" charset="0"/>
              </a:rPr>
              <a:t>Mali: </a:t>
            </a:r>
            <a:r>
              <a:rPr lang="en-US" altLang="en-US" sz="1150" dirty="0" smtClean="0">
                <a:solidFill>
                  <a:schemeClr val="bg1"/>
                </a:solidFill>
                <a:latin typeface="Arial" charset="0"/>
              </a:rPr>
              <a:t>An </a:t>
            </a:r>
            <a:r>
              <a:rPr lang="en-US" altLang="en-US" sz="1150" dirty="0">
                <a:solidFill>
                  <a:schemeClr val="bg1"/>
                </a:solidFill>
                <a:latin typeface="Arial" charset="0"/>
              </a:rPr>
              <a:t>area of anomalous lower-level </a:t>
            </a:r>
            <a:r>
              <a:rPr lang="en-US" altLang="en-US" sz="1150" dirty="0" smtClean="0">
                <a:solidFill>
                  <a:schemeClr val="bg1"/>
                </a:solidFill>
                <a:latin typeface="Arial" charset="0"/>
              </a:rPr>
              <a:t>convergence is </a:t>
            </a:r>
            <a:r>
              <a:rPr lang="en-US" altLang="en-US" sz="1150" dirty="0">
                <a:solidFill>
                  <a:schemeClr val="bg1"/>
                </a:solidFill>
                <a:latin typeface="Arial" charset="0"/>
              </a:rPr>
              <a:t>expected to </a:t>
            </a:r>
            <a:r>
              <a:rPr lang="en-US" altLang="en-US" sz="1150" dirty="0" smtClean="0">
                <a:solidFill>
                  <a:schemeClr val="bg1"/>
                </a:solidFill>
                <a:latin typeface="Arial" charset="0"/>
              </a:rPr>
              <a:t>enhance </a:t>
            </a:r>
            <a:r>
              <a:rPr lang="en-US" altLang="en-US" sz="1150" dirty="0">
                <a:solidFill>
                  <a:schemeClr val="bg1"/>
                </a:solidFill>
                <a:latin typeface="Arial" charset="0"/>
              </a:rPr>
              <a:t>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 chance for above-average rainfall over southern Nigeria and central Cameroon</a:t>
            </a:r>
            <a:r>
              <a:rPr lang="en-US" altLang="en-US" sz="1100" b="1" dirty="0" smtClean="0">
                <a:solidFill>
                  <a:srgbClr val="FFFF00"/>
                </a:solidFill>
                <a:latin typeface="Arial" charset="0"/>
              </a:rPr>
              <a:t>: </a:t>
            </a:r>
            <a:r>
              <a:rPr lang="en-US" altLang="en-US" sz="1100" dirty="0">
                <a:solidFill>
                  <a:schemeClr val="bg1"/>
                </a:solidFill>
                <a:latin typeface="Arial" charset="0"/>
              </a:rPr>
              <a:t>An area of </a:t>
            </a:r>
            <a:r>
              <a:rPr lang="en-US" altLang="en-US" sz="1100" dirty="0" smtClean="0">
                <a:solidFill>
                  <a:schemeClr val="bg1"/>
                </a:solidFill>
                <a:latin typeface="Arial" charset="0"/>
              </a:rPr>
              <a:t>anomalous </a:t>
            </a:r>
            <a:r>
              <a:rPr lang="en-US" altLang="en-US" sz="1100" dirty="0">
                <a:solidFill>
                  <a:schemeClr val="bg1"/>
                </a:solidFill>
                <a:latin typeface="Arial" charset="0"/>
              </a:rPr>
              <a:t>onshore flow,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5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a:t>
            </a:r>
            <a:r>
              <a:rPr lang="en-US" altLang="en-US" sz="1100" b="1" dirty="0" smtClean="0">
                <a:solidFill>
                  <a:srgbClr val="FFFF00"/>
                </a:solidFill>
                <a:latin typeface="Arial" charset="0"/>
              </a:rPr>
              <a:t>northeastern </a:t>
            </a:r>
            <a:r>
              <a:rPr lang="en-US" altLang="en-US" sz="1100" b="1" dirty="0">
                <a:solidFill>
                  <a:srgbClr val="FFFF00"/>
                </a:solidFill>
                <a:latin typeface="Arial" charset="0"/>
              </a:rPr>
              <a:t>DRC, </a:t>
            </a:r>
            <a:r>
              <a:rPr lang="en-US" altLang="en-US" sz="1100" b="1" dirty="0" smtClean="0">
                <a:solidFill>
                  <a:srgbClr val="FFFF00"/>
                </a:solidFill>
                <a:latin typeface="Arial" charset="0"/>
              </a:rPr>
              <a:t>eastern </a:t>
            </a:r>
            <a:r>
              <a:rPr lang="en-US" altLang="en-US" sz="1100" b="1" dirty="0">
                <a:solidFill>
                  <a:srgbClr val="FFFF00"/>
                </a:solidFill>
                <a:latin typeface="Arial" charset="0"/>
              </a:rPr>
              <a:t>CAR, </a:t>
            </a:r>
            <a:r>
              <a:rPr lang="en-US" altLang="en-US" sz="1100" b="1" dirty="0" smtClean="0">
                <a:solidFill>
                  <a:srgbClr val="FFFF00"/>
                </a:solidFill>
                <a:latin typeface="Arial" charset="0"/>
              </a:rPr>
              <a:t>western Uganda, southwestern Ethiopia, and South </a:t>
            </a:r>
            <a:r>
              <a:rPr lang="en-US" altLang="en-US" sz="1100" b="1" dirty="0">
                <a:solidFill>
                  <a:srgbClr val="FFFF00"/>
                </a:solidFill>
                <a:latin typeface="Arial" charset="0"/>
              </a:rPr>
              <a:t>Sudan</a:t>
            </a:r>
            <a:r>
              <a:rPr lang="en-US" altLang="en-US" sz="1100" b="1" dirty="0" smtClean="0">
                <a:solidFill>
                  <a:srgbClr val="FFFF00"/>
                </a:solidFill>
                <a:latin typeface="Arial" charset="0"/>
              </a:rPr>
              <a:t>: </a:t>
            </a:r>
            <a:r>
              <a:rPr lang="en-US" altLang="en-US" sz="1100" dirty="0">
                <a:solidFill>
                  <a:schemeClr val="bg1"/>
                </a:solidFill>
                <a:latin typeface="Arial" charset="0"/>
              </a:rPr>
              <a:t>An area of </a:t>
            </a:r>
            <a:r>
              <a:rPr lang="en-US" altLang="en-US" sz="1100" dirty="0" smtClean="0">
                <a:solidFill>
                  <a:schemeClr val="bg1"/>
                </a:solidFill>
                <a:latin typeface="Arial" charset="0"/>
              </a:rPr>
              <a:t>upper-level </a:t>
            </a:r>
            <a:r>
              <a:rPr lang="en-US" altLang="en-US" sz="1100" dirty="0">
                <a:solidFill>
                  <a:schemeClr val="bg1"/>
                </a:solidFill>
                <a:latin typeface="Arial" charset="0"/>
              </a:rPr>
              <a:t>divergence is expected to enhance rainfall in 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17 </a:t>
            </a:r>
            <a:r>
              <a:rPr lang="en-US" altLang="en-US" b="1" dirty="0" smtClean="0">
                <a:solidFill>
                  <a:srgbClr val="FFFF00"/>
                </a:solidFill>
              </a:rPr>
              <a:t>– </a:t>
            </a:r>
            <a:r>
              <a:rPr lang="en-US" altLang="en-US" b="1" dirty="0" smtClean="0">
                <a:solidFill>
                  <a:srgbClr val="FFFF00"/>
                </a:solidFill>
              </a:rPr>
              <a:t>23 </a:t>
            </a:r>
            <a:r>
              <a:rPr lang="en-US" altLang="en-US" b="1" dirty="0" smtClean="0">
                <a:solidFill>
                  <a:srgbClr val="FFFF00"/>
                </a:solidFill>
              </a:rPr>
              <a:t>September, </a:t>
            </a:r>
            <a:r>
              <a:rPr lang="en-US" altLang="en-US" b="1" dirty="0">
                <a:solidFill>
                  <a:srgbClr val="FFFF00"/>
                </a:solidFill>
              </a:rPr>
              <a:t>2019</a:t>
            </a:r>
            <a:endParaRPr lang="nl-NL" altLang="en-US" b="1" dirty="0">
              <a:solidFill>
                <a:srgbClr val="FFFF00"/>
              </a:solidFill>
            </a:endParaRPr>
          </a:p>
        </p:txBody>
      </p:sp>
      <p:sp>
        <p:nvSpPr>
          <p:cNvPr id="9" name="Text Box 8"/>
          <p:cNvSpPr txBox="1">
            <a:spLocks noChangeArrowheads="1"/>
          </p:cNvSpPr>
          <p:nvPr/>
        </p:nvSpPr>
        <p:spPr bwMode="auto">
          <a:xfrm>
            <a:off x="3581400" y="1828800"/>
            <a:ext cx="5349875" cy="249299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a:t>
            </a:r>
            <a:r>
              <a:rPr lang="en-US" altLang="en-US" sz="1200" b="1" dirty="0" smtClean="0">
                <a:solidFill>
                  <a:srgbClr val="FFFF00"/>
                </a:solidFill>
                <a:latin typeface="Arial" charset="0"/>
              </a:rPr>
              <a:t>eastern Senegal, Guinea</a:t>
            </a:r>
            <a:r>
              <a:rPr lang="en-US" altLang="en-US" sz="1200" b="1" dirty="0">
                <a:solidFill>
                  <a:srgbClr val="FFFF00"/>
                </a:solidFill>
                <a:latin typeface="Arial" charset="0"/>
              </a:rPr>
              <a:t>, Sierra Leone, southern Mali, </a:t>
            </a:r>
            <a:r>
              <a:rPr lang="en-US" altLang="en-US" sz="1200" b="1" dirty="0" smtClean="0">
                <a:solidFill>
                  <a:srgbClr val="FFFF00"/>
                </a:solidFill>
                <a:latin typeface="Arial" charset="0"/>
              </a:rPr>
              <a:t>northern </a:t>
            </a:r>
            <a:r>
              <a:rPr lang="en-US" altLang="en-US" sz="1200" b="1" smtClean="0">
                <a:solidFill>
                  <a:srgbClr val="FFFF00"/>
                </a:solidFill>
                <a:latin typeface="Arial" charset="0"/>
              </a:rPr>
              <a:t>Cote d'Ivoire</a:t>
            </a:r>
            <a:r>
              <a:rPr lang="en-US" altLang="en-US" sz="1200" b="1" dirty="0">
                <a:solidFill>
                  <a:srgbClr val="FFFF00"/>
                </a:solidFill>
                <a:latin typeface="Arial" charset="0"/>
              </a:rPr>
              <a:t>, Burkina Faso, </a:t>
            </a:r>
            <a:r>
              <a:rPr lang="en-US" altLang="en-US" sz="1200" b="1" dirty="0" smtClean="0">
                <a:solidFill>
                  <a:srgbClr val="FFFF00"/>
                </a:solidFill>
                <a:latin typeface="Arial" charset="0"/>
              </a:rPr>
              <a:t>Ghana</a:t>
            </a:r>
            <a:r>
              <a:rPr lang="en-US" altLang="en-US" sz="1200" b="1" dirty="0">
                <a:solidFill>
                  <a:srgbClr val="FFFF00"/>
                </a:solidFill>
                <a:latin typeface="Arial" charset="0"/>
              </a:rPr>
              <a:t>, Togo, </a:t>
            </a:r>
            <a:r>
              <a:rPr lang="en-US" altLang="en-US" sz="1200" b="1" dirty="0" smtClean="0">
                <a:solidFill>
                  <a:srgbClr val="FFFF00"/>
                </a:solidFill>
                <a:latin typeface="Arial" charset="0"/>
              </a:rPr>
              <a:t>Benin</a:t>
            </a:r>
            <a:r>
              <a:rPr lang="en-US" altLang="en-US" sz="1200" b="1" dirty="0">
                <a:solidFill>
                  <a:srgbClr val="FFFF00"/>
                </a:solidFill>
                <a:latin typeface="Arial" charset="0"/>
              </a:rPr>
              <a:t>, Nigeria, Cameroon, southern Chad, and parts of CAR: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and </a:t>
            </a:r>
            <a:r>
              <a:rPr lang="en-US" altLang="en-US" sz="1200" dirty="0">
                <a:solidFill>
                  <a:schemeClr val="bg1"/>
                </a:solidFill>
                <a:latin typeface="Arial" charset="0"/>
              </a:rPr>
              <a:t>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 chance for above-average rainfall over parts of </a:t>
            </a:r>
            <a:r>
              <a:rPr lang="en-US" altLang="en-US" sz="1200" b="1" dirty="0" smtClean="0">
                <a:solidFill>
                  <a:srgbClr val="FFFF00"/>
                </a:solidFill>
                <a:latin typeface="Arial" charset="0"/>
              </a:rPr>
              <a:t>eastern Sudan and western </a:t>
            </a:r>
            <a:r>
              <a:rPr lang="en-US" altLang="en-US" sz="1200" b="1" dirty="0">
                <a:solidFill>
                  <a:srgbClr val="FFFF00"/>
                </a:solidFill>
                <a:latin typeface="Arial" charset="0"/>
              </a:rPr>
              <a:t>Ethiopia: </a:t>
            </a:r>
            <a:r>
              <a:rPr lang="en-US" altLang="en-US" sz="1200" dirty="0">
                <a:solidFill>
                  <a:schemeClr val="bg1"/>
                </a:solidFill>
                <a:latin typeface="Arial" charset="0"/>
              </a:rPr>
              <a:t>An area of anomalous lower-level convergence and upper-level divergence is expected to enhance rainfall in the region</a:t>
            </a:r>
            <a:r>
              <a:rPr lang="en-US" altLang="en-US" sz="1200" dirty="0" smtClean="0">
                <a:solidFill>
                  <a:schemeClr val="bg1"/>
                </a:solidFill>
                <a:latin typeface="Arial" charset="0"/>
              </a:rPr>
              <a:t>.</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358116"/>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western Senegal, much of Guinea, Sierra Leone, Mali, many parts of Liberia, Cote d’Ivoire, western Burkina Faso, southern  Ghana, portions of Togo, Benin and Niger, western and southern Nigeria, parts of Cameroon and Chad, Congo, parts of DRC, parts of eastern Sudan, northern Tanzania, western Kenya, northern Uganda and many parts of Ethiopia had above-average rainfall. Weekly rainfall totals exceeded 100mm over local areas in Guinea, southern Mali, parts of Nigeria, southwestern Cameroon, and local areas in Ethiopia</a:t>
            </a:r>
            <a:r>
              <a:rPr lang="en-US" altLang="en-US" sz="1200" b="1" dirty="0" smtClean="0">
                <a:solidFill>
                  <a:schemeClr val="bg1"/>
                </a:solidFill>
              </a:rPr>
              <a:t>. Rainfall </a:t>
            </a:r>
            <a:r>
              <a:rPr lang="en-US" altLang="en-US" sz="1200" b="1" dirty="0">
                <a:solidFill>
                  <a:schemeClr val="bg1"/>
                </a:solidFill>
              </a:rPr>
              <a:t>was below-average over parts of eastern Senegal, eastern Burkina Faso, northwestern Ghana, parts of Togo and Benin, many parts of Nigeria and Cameroon, portions of DRC, southern Sudan, and northeastern Ethiopia.</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southern and eastern Mauritania, much of Senegal, Guinea, Sierra Leone, much of Liberia, Mali, many parts of Burkina Faso, Cote d’Ivoire, northwestern and southern Ghana, many parts of Togo and Benin, much of Niger, portions of Nigeria, western Cameroon, much of Chad and CAR, many parts of Congo, western and southern DRC, much of Uganda, South Sudan, Sudan, many parts of Ethiopia, Eritrea, northern Tanzania, northern Somalia and western Kenya</a:t>
            </a:r>
            <a:r>
              <a:rPr lang="en-US" altLang="en-US" sz="1200" b="1" dirty="0" smtClean="0">
                <a:solidFill>
                  <a:schemeClr val="bg1"/>
                </a:solidFill>
              </a:rPr>
              <a:t>. Southwestern </a:t>
            </a:r>
            <a:r>
              <a:rPr lang="en-US" altLang="en-US" sz="1200" b="1" dirty="0">
                <a:solidFill>
                  <a:schemeClr val="bg1"/>
                </a:solidFill>
              </a:rPr>
              <a:t>Mauritania, local areas in eastern Liberia, parts of northern Ghana, local areas in Togo and Benin, portions of Nigeria and Cameroon, central and eastern DRC, local areas in South Sudan, and northern Ethiopia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western  and central Mauritania, parts of northern and southwestern Senegal, western Guinea-Bissau, parts of Cote d’Ivoire and Ghana, portions of Nigeria and Cameroon, parts of Gabon, local areas in Congo, portions of DRC, and northeastern Ethiopia and southern South Africa had below-average rainfall</a:t>
            </a:r>
            <a:r>
              <a:rPr lang="en-US" altLang="en-US" sz="1200" b="1" dirty="0" smtClean="0">
                <a:solidFill>
                  <a:schemeClr val="bg1"/>
                </a:solidFill>
              </a:rPr>
              <a:t>. Rainfall </a:t>
            </a:r>
            <a:r>
              <a:rPr lang="en-US" altLang="en-US" sz="1200" b="1" dirty="0">
                <a:solidFill>
                  <a:schemeClr val="bg1"/>
                </a:solidFill>
              </a:rPr>
              <a:t>was above-average over many parts of Senegal, much Guinea, southern and eastern Mauritania, Sierra Leone, Liberia, Mali, many parts of Cote d’Ivoire, Burkina Faso, Ghana, Togo, Benin, Niger, parts of Nigeria, Chad, parts of Cameroon, much of CAR, parts of DRC, South Sudan, Uganda, Sudan, many parts of Ethiopia, and western Kenya and northern Tanzania.</a:t>
            </a:r>
          </a:p>
          <a:p>
            <a:pPr marL="171450" indent="-171450"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southern Senegal, Guinea-Bissau, Guinea-Conakry, Sierra Leone, Liberia, western Cote d’Ivoire, southwestern Mali, southern Nigeria, portions of Cameroon, eastern CAR, northern DRC, and western South Sudan.</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a:solidFill>
                  <a:schemeClr val="bg1"/>
                </a:solidFill>
              </a:rPr>
              <a:t>Weekly rainfall totals exceeded 100mm over local areas in </a:t>
            </a:r>
            <a:r>
              <a:rPr lang="en-US" altLang="en-US" sz="1800" b="1" dirty="0" smtClean="0">
                <a:solidFill>
                  <a:schemeClr val="bg1"/>
                </a:solidFill>
              </a:rPr>
              <a:t>Guinea, </a:t>
            </a:r>
            <a:r>
              <a:rPr lang="en-US" altLang="en-US" sz="1800" b="1" dirty="0">
                <a:solidFill>
                  <a:schemeClr val="bg1"/>
                </a:solidFill>
              </a:rPr>
              <a:t>southern Mali, parts of Nigeria, southwestern Cameroon, and local areas in Ethiopia.</a:t>
            </a: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a:t>
            </a:r>
            <a:r>
              <a:rPr lang="en-US" altLang="en-US" sz="1800" b="1" dirty="0">
                <a:solidFill>
                  <a:schemeClr val="bg1"/>
                </a:solidFill>
              </a:rPr>
              <a:t>rainfall over </a:t>
            </a:r>
            <a:r>
              <a:rPr lang="en-US" altLang="en-US" sz="1800" b="1" dirty="0" smtClean="0">
                <a:solidFill>
                  <a:schemeClr val="bg1"/>
                </a:solidFill>
              </a:rPr>
              <a:t>southern Senegal, Guinea-Bissau, Guinea-Conakry, Sierra Leone, Liberia, western Cote d’Ivoire, southwestern Mali, southern Nigeria, portions of Cameroon, eastern CAR, northern DRC, and western South Sudan.</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www.cpc.ncep.noaa.gov/products/international/africa_arc/africa_arc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cpc.ncep.noaa.gov/products/international/africa_arc/africa_arc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1295739"/>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a:t>
            </a:r>
            <a:r>
              <a:rPr lang="en-US" altLang="en-US" sz="1150" b="1" dirty="0" smtClean="0">
                <a:solidFill>
                  <a:schemeClr val="bg1"/>
                </a:solidFill>
              </a:rPr>
              <a:t>western Senegal, much of Guinea, Sierra Leone, Mali, many parts of Liberia, Cote d’Ivoire, western Burkina Faso, southern  Ghana, portions of Togo, Benin and Niger, western and southern Nigeria, parts of Cameroon and Chad, Congo, parts of DRC, parts of eastern Sudan, northern Tanzania, western Kenya, northern Uganda and many parts of Ethiopia had above-average rainfall</a:t>
            </a:r>
            <a:r>
              <a:rPr lang="en-US" altLang="en-US" sz="1150" b="1" dirty="0">
                <a:solidFill>
                  <a:schemeClr val="bg1"/>
                </a:solidFill>
              </a:rPr>
              <a:t>. Weekly rainfall totals exceeded 100mm over local areas in </a:t>
            </a:r>
            <a:r>
              <a:rPr lang="en-US" altLang="en-US" sz="1150" b="1" dirty="0" smtClean="0">
                <a:solidFill>
                  <a:schemeClr val="bg1"/>
                </a:solidFill>
              </a:rPr>
              <a:t>Guinea</a:t>
            </a:r>
            <a:r>
              <a:rPr lang="en-US" altLang="en-US" sz="1150" b="1" dirty="0">
                <a:solidFill>
                  <a:schemeClr val="bg1"/>
                </a:solidFill>
              </a:rPr>
              <a:t>, southern Mali, parts of </a:t>
            </a:r>
            <a:r>
              <a:rPr lang="en-US" altLang="en-US" sz="1150" b="1" dirty="0" smtClean="0">
                <a:solidFill>
                  <a:schemeClr val="bg1"/>
                </a:solidFill>
              </a:rPr>
              <a:t>Nigeria, </a:t>
            </a:r>
            <a:r>
              <a:rPr lang="en-US" altLang="en-US" sz="1150" b="1" dirty="0">
                <a:solidFill>
                  <a:schemeClr val="bg1"/>
                </a:solidFill>
              </a:rPr>
              <a:t>southwestern Cameroon, and </a:t>
            </a:r>
            <a:r>
              <a:rPr lang="en-US" altLang="en-US" sz="1150" b="1" dirty="0" smtClean="0">
                <a:solidFill>
                  <a:schemeClr val="bg1"/>
                </a:solidFill>
              </a:rPr>
              <a:t>local areas in </a:t>
            </a:r>
            <a:r>
              <a:rPr lang="en-US" altLang="en-US" sz="1150" b="1" dirty="0">
                <a:solidFill>
                  <a:schemeClr val="bg1"/>
                </a:solidFill>
              </a:rPr>
              <a:t>Ethiopia.</a:t>
            </a:r>
            <a:endParaRPr lang="en-US" altLang="en-US" sz="1150" b="1" dirty="0">
              <a:solidFill>
                <a:schemeClr val="bg1"/>
              </a:solidFill>
            </a:endParaRPr>
          </a:p>
          <a:p>
            <a:pPr algn="just" eaLnBrk="1" hangingPunct="1">
              <a:lnSpc>
                <a:spcPct val="90000"/>
              </a:lnSpc>
              <a:spcBef>
                <a:spcPct val="50000"/>
              </a:spcBef>
            </a:pPr>
            <a:r>
              <a:rPr lang="en-US" altLang="en-US" sz="1150" b="1" dirty="0" smtClean="0">
                <a:solidFill>
                  <a:schemeClr val="bg1"/>
                </a:solidFill>
              </a:rPr>
              <a:t>Rainfall was below-average over </a:t>
            </a:r>
            <a:r>
              <a:rPr lang="en-US" altLang="en-US" sz="1150" b="1" dirty="0" smtClean="0">
                <a:solidFill>
                  <a:schemeClr val="bg1"/>
                </a:solidFill>
              </a:rPr>
              <a:t>parts of eastern Senegal, eastern Burkina Faso, northwestern Ghana, parts of Togo and Benin, many parts of Nigeria and Cameroon, portions of DRC, southern Sudan, and northeastern Ethiopia.</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www.cpc.ncep.noaa.gov/products/international/africa_arc/africa_arc_3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cpc.ncep.noaa.gov/products/international/africa_arc/africa_arc_3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573508"/>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over </a:t>
            </a:r>
            <a:r>
              <a:rPr lang="en-US" altLang="en-US" sz="1250" b="1" dirty="0" smtClean="0">
                <a:solidFill>
                  <a:schemeClr val="bg1"/>
                </a:solidFill>
              </a:rPr>
              <a:t>southern and eastern Mauritania, much </a:t>
            </a:r>
            <a:r>
              <a:rPr lang="en-US" altLang="en-US" sz="1250" b="1" dirty="0">
                <a:solidFill>
                  <a:schemeClr val="bg1"/>
                </a:solidFill>
              </a:rPr>
              <a:t>of Senegal, Guinea, Sierra Leone, much of Liberia, Mali, </a:t>
            </a:r>
            <a:r>
              <a:rPr lang="en-US" altLang="en-US" sz="1250" b="1" dirty="0" smtClean="0">
                <a:solidFill>
                  <a:schemeClr val="bg1"/>
                </a:solidFill>
              </a:rPr>
              <a:t>many parts of Burkina </a:t>
            </a:r>
            <a:r>
              <a:rPr lang="en-US" altLang="en-US" sz="1250" b="1" dirty="0">
                <a:solidFill>
                  <a:schemeClr val="bg1"/>
                </a:solidFill>
              </a:rPr>
              <a:t>Faso, Cote d’Ivoire, </a:t>
            </a:r>
            <a:r>
              <a:rPr lang="en-US" altLang="en-US" sz="1250" b="1" dirty="0" smtClean="0">
                <a:solidFill>
                  <a:schemeClr val="bg1"/>
                </a:solidFill>
              </a:rPr>
              <a:t>northwestern and southern </a:t>
            </a:r>
            <a:r>
              <a:rPr lang="en-US" altLang="en-US" sz="1250" b="1" dirty="0">
                <a:solidFill>
                  <a:schemeClr val="bg1"/>
                </a:solidFill>
              </a:rPr>
              <a:t>Ghana, </a:t>
            </a:r>
            <a:r>
              <a:rPr lang="en-US" altLang="en-US" sz="1250" b="1" dirty="0" smtClean="0">
                <a:solidFill>
                  <a:schemeClr val="bg1"/>
                </a:solidFill>
              </a:rPr>
              <a:t>many parts of Togo </a:t>
            </a:r>
            <a:r>
              <a:rPr lang="en-US" altLang="en-US" sz="1250" b="1" dirty="0">
                <a:solidFill>
                  <a:schemeClr val="bg1"/>
                </a:solidFill>
              </a:rPr>
              <a:t>and Benin, much of Niger, portions of Nigeria, western Cameroon, much of Chad and CAR, </a:t>
            </a:r>
            <a:r>
              <a:rPr lang="en-US" altLang="en-US" sz="1250" b="1" dirty="0" smtClean="0">
                <a:solidFill>
                  <a:schemeClr val="bg1"/>
                </a:solidFill>
              </a:rPr>
              <a:t>many parts </a:t>
            </a:r>
            <a:r>
              <a:rPr lang="en-US" altLang="en-US" sz="1250" b="1" dirty="0">
                <a:solidFill>
                  <a:schemeClr val="bg1"/>
                </a:solidFill>
              </a:rPr>
              <a:t>of Congo, western </a:t>
            </a:r>
            <a:r>
              <a:rPr lang="en-US" altLang="en-US" sz="1250" b="1" dirty="0" smtClean="0">
                <a:solidFill>
                  <a:schemeClr val="bg1"/>
                </a:solidFill>
              </a:rPr>
              <a:t>and southern DRC</a:t>
            </a:r>
            <a:r>
              <a:rPr lang="en-US" altLang="en-US" sz="1250" b="1" dirty="0">
                <a:solidFill>
                  <a:schemeClr val="bg1"/>
                </a:solidFill>
              </a:rPr>
              <a:t>, </a:t>
            </a:r>
            <a:r>
              <a:rPr lang="en-US" altLang="en-US" sz="1250" b="1" dirty="0" smtClean="0">
                <a:solidFill>
                  <a:schemeClr val="bg1"/>
                </a:solidFill>
              </a:rPr>
              <a:t>much of Uganda</a:t>
            </a:r>
            <a:r>
              <a:rPr lang="en-US" altLang="en-US" sz="1250" b="1" dirty="0">
                <a:solidFill>
                  <a:schemeClr val="bg1"/>
                </a:solidFill>
              </a:rPr>
              <a:t>, South Sudan, Sudan, many parts of Ethiopia</a:t>
            </a:r>
            <a:r>
              <a:rPr lang="en-US" altLang="en-US" sz="1250" b="1" dirty="0" smtClean="0">
                <a:solidFill>
                  <a:schemeClr val="bg1"/>
                </a:solidFill>
              </a:rPr>
              <a:t>, Eritrea, </a:t>
            </a:r>
            <a:r>
              <a:rPr lang="en-US" altLang="en-US" sz="1250" b="1" dirty="0">
                <a:solidFill>
                  <a:schemeClr val="bg1"/>
                </a:solidFill>
              </a:rPr>
              <a:t>northern Tanzania, </a:t>
            </a:r>
            <a:r>
              <a:rPr lang="en-US" altLang="en-US" sz="1250" b="1" dirty="0" smtClean="0">
                <a:solidFill>
                  <a:schemeClr val="bg1"/>
                </a:solidFill>
              </a:rPr>
              <a:t>northern Somalia and </a:t>
            </a:r>
            <a:r>
              <a:rPr lang="en-US" altLang="en-US" sz="1250" b="1" dirty="0">
                <a:solidFill>
                  <a:schemeClr val="bg1"/>
                </a:solidFill>
              </a:rPr>
              <a:t>western Kenya.</a:t>
            </a:r>
          </a:p>
          <a:p>
            <a:pPr eaLnBrk="1" hangingPunct="1">
              <a:lnSpc>
                <a:spcPct val="90000"/>
              </a:lnSpc>
              <a:spcBef>
                <a:spcPct val="50000"/>
              </a:spcBef>
            </a:pPr>
            <a:r>
              <a:rPr lang="en-US" altLang="en-US" sz="1250" b="1" dirty="0" smtClean="0">
                <a:solidFill>
                  <a:schemeClr val="bg1"/>
                </a:solidFill>
              </a:rPr>
              <a:t>Southwestern </a:t>
            </a:r>
            <a:r>
              <a:rPr lang="en-US" altLang="en-US" sz="1250" b="1" dirty="0" smtClean="0">
                <a:solidFill>
                  <a:schemeClr val="bg1"/>
                </a:solidFill>
              </a:rPr>
              <a:t>Mauritania</a:t>
            </a:r>
            <a:r>
              <a:rPr lang="en-US" altLang="en-US" sz="1250" b="1" dirty="0" smtClean="0">
                <a:solidFill>
                  <a:schemeClr val="bg1"/>
                </a:solidFill>
              </a:rPr>
              <a:t>, </a:t>
            </a:r>
            <a:r>
              <a:rPr lang="en-US" altLang="en-US" sz="1250" b="1" dirty="0" smtClean="0">
                <a:solidFill>
                  <a:schemeClr val="bg1"/>
                </a:solidFill>
              </a:rPr>
              <a:t>local areas in eastern Liberia, parts of </a:t>
            </a:r>
            <a:r>
              <a:rPr lang="en-US" altLang="en-US" sz="1250" b="1" dirty="0" smtClean="0">
                <a:solidFill>
                  <a:schemeClr val="bg1"/>
                </a:solidFill>
              </a:rPr>
              <a:t>northern Ghana</a:t>
            </a:r>
            <a:r>
              <a:rPr lang="en-US" altLang="en-US" sz="1250" b="1" dirty="0" smtClean="0">
                <a:solidFill>
                  <a:schemeClr val="bg1"/>
                </a:solidFill>
              </a:rPr>
              <a:t>, local areas in Togo and Benin, portions of Nigeria and Cameroon, </a:t>
            </a:r>
            <a:r>
              <a:rPr lang="en-US" altLang="en-US" sz="1250" b="1" dirty="0" smtClean="0">
                <a:solidFill>
                  <a:schemeClr val="bg1"/>
                </a:solidFill>
              </a:rPr>
              <a:t>central and eastern </a:t>
            </a:r>
            <a:r>
              <a:rPr lang="en-US" altLang="en-US" sz="1250" b="1" dirty="0" smtClean="0">
                <a:solidFill>
                  <a:schemeClr val="bg1"/>
                </a:solidFill>
              </a:rPr>
              <a:t>DRC, </a:t>
            </a:r>
            <a:r>
              <a:rPr lang="en-US" altLang="en-US" sz="1250" b="1" dirty="0" smtClean="0">
                <a:solidFill>
                  <a:schemeClr val="bg1"/>
                </a:solidFill>
              </a:rPr>
              <a:t>local </a:t>
            </a:r>
            <a:r>
              <a:rPr lang="en-US" altLang="en-US" sz="1250" b="1" dirty="0" smtClean="0">
                <a:solidFill>
                  <a:schemeClr val="bg1"/>
                </a:solidFill>
              </a:rPr>
              <a:t>areas in South </a:t>
            </a:r>
            <a:r>
              <a:rPr lang="en-US" altLang="en-US" sz="1250" b="1" dirty="0" smtClean="0">
                <a:solidFill>
                  <a:schemeClr val="bg1"/>
                </a:solidFill>
              </a:rPr>
              <a:t>Sudan, </a:t>
            </a:r>
            <a:r>
              <a:rPr lang="en-US" altLang="en-US" sz="1250" b="1" dirty="0" smtClean="0">
                <a:solidFill>
                  <a:schemeClr val="bg1"/>
                </a:solidFill>
              </a:rPr>
              <a:t>and </a:t>
            </a:r>
            <a:r>
              <a:rPr lang="en-US" altLang="en-US" sz="1250" b="1" dirty="0" smtClean="0">
                <a:solidFill>
                  <a:schemeClr val="bg1"/>
                </a:solidFill>
              </a:rPr>
              <a:t>northern Ethiopia </a:t>
            </a:r>
            <a:r>
              <a:rPr lang="en-US" altLang="en-US" sz="1250" b="1" dirty="0" smtClean="0">
                <a:solidFill>
                  <a:schemeClr val="bg1"/>
                </a:solidFill>
              </a:rPr>
              <a:t>had below-average rainfall</a:t>
            </a:r>
            <a:r>
              <a:rPr lang="en-US" altLang="en-US" sz="1250" b="1" dirty="0" smtClean="0">
                <a:solidFill>
                  <a:schemeClr val="bg1"/>
                </a:solidFill>
              </a:rPr>
              <a:t>.</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www.cpc.ncep.noaa.gov/products/international/africa_arc/africa_arc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cpc.ncep.noaa.gov/products/international/africa_arc/africa_arc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3480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days, </a:t>
            </a:r>
            <a:r>
              <a:rPr lang="en-US" altLang="en-US" sz="1200" b="1" dirty="0" smtClean="0">
                <a:solidFill>
                  <a:schemeClr val="bg1"/>
                </a:solidFill>
              </a:rPr>
              <a:t>western </a:t>
            </a:r>
            <a:r>
              <a:rPr lang="en-US" altLang="en-US" sz="1200" b="1" dirty="0" smtClean="0">
                <a:solidFill>
                  <a:schemeClr val="bg1"/>
                </a:solidFill>
              </a:rPr>
              <a:t> and central Mauritania</a:t>
            </a:r>
            <a:r>
              <a:rPr lang="en-US" altLang="en-US" sz="1200" b="1" dirty="0" smtClean="0">
                <a:solidFill>
                  <a:schemeClr val="bg1"/>
                </a:solidFill>
              </a:rPr>
              <a:t>, </a:t>
            </a:r>
            <a:r>
              <a:rPr lang="en-US" altLang="en-US" sz="1200" b="1" dirty="0" smtClean="0">
                <a:solidFill>
                  <a:schemeClr val="bg1"/>
                </a:solidFill>
              </a:rPr>
              <a:t>parts of northern and southwestern </a:t>
            </a:r>
            <a:r>
              <a:rPr lang="en-US" altLang="en-US" sz="1200" b="1" dirty="0" smtClean="0">
                <a:solidFill>
                  <a:schemeClr val="bg1"/>
                </a:solidFill>
              </a:rPr>
              <a:t>Senegal, western Guinea-Bissau, parts of Cote d’Ivoire and Ghana, portions of </a:t>
            </a:r>
            <a:r>
              <a:rPr lang="en-US" altLang="en-US" sz="1200" b="1" dirty="0" smtClean="0">
                <a:solidFill>
                  <a:schemeClr val="bg1"/>
                </a:solidFill>
              </a:rPr>
              <a:t>Nigeria and Cameroon</a:t>
            </a:r>
            <a:r>
              <a:rPr lang="en-US" altLang="en-US" sz="1200" b="1" dirty="0" smtClean="0">
                <a:solidFill>
                  <a:schemeClr val="bg1"/>
                </a:solidFill>
              </a:rPr>
              <a:t>, parts of </a:t>
            </a:r>
            <a:r>
              <a:rPr lang="en-US" altLang="en-US" sz="1200" b="1" dirty="0" smtClean="0">
                <a:solidFill>
                  <a:schemeClr val="bg1"/>
                </a:solidFill>
              </a:rPr>
              <a:t>Gabon, local areas in </a:t>
            </a:r>
            <a:r>
              <a:rPr lang="en-US" altLang="en-US" sz="1200" b="1" dirty="0" smtClean="0">
                <a:solidFill>
                  <a:schemeClr val="bg1"/>
                </a:solidFill>
              </a:rPr>
              <a:t>Congo, portions of DRC, and northeastern Ethiopia and </a:t>
            </a:r>
            <a:r>
              <a:rPr lang="en-US" altLang="en-US" sz="1200" b="1" dirty="0" smtClean="0">
                <a:solidFill>
                  <a:schemeClr val="bg1"/>
                </a:solidFill>
              </a:rPr>
              <a:t>southern South </a:t>
            </a:r>
            <a:r>
              <a:rPr lang="en-US" altLang="en-US" sz="1200" b="1" dirty="0" smtClean="0">
                <a:solidFill>
                  <a:schemeClr val="bg1"/>
                </a:solidFill>
              </a:rPr>
              <a:t>Africa had below-average rainfall.</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Rainfall was above-average over </a:t>
            </a:r>
            <a:r>
              <a:rPr lang="en-US" altLang="en-US" sz="1200" b="1" dirty="0" smtClean="0">
                <a:solidFill>
                  <a:schemeClr val="bg1"/>
                </a:solidFill>
              </a:rPr>
              <a:t>many parts </a:t>
            </a:r>
            <a:r>
              <a:rPr lang="en-US" altLang="en-US" sz="1200" b="1" dirty="0" smtClean="0">
                <a:solidFill>
                  <a:schemeClr val="bg1"/>
                </a:solidFill>
              </a:rPr>
              <a:t>of Senegal, much Guinea, southern </a:t>
            </a:r>
            <a:r>
              <a:rPr lang="en-US" altLang="en-US" sz="1200" b="1" dirty="0" smtClean="0">
                <a:solidFill>
                  <a:schemeClr val="bg1"/>
                </a:solidFill>
              </a:rPr>
              <a:t>and eastern Mauritania</a:t>
            </a:r>
            <a:r>
              <a:rPr lang="en-US" altLang="en-US" sz="1200" b="1" dirty="0" smtClean="0">
                <a:solidFill>
                  <a:schemeClr val="bg1"/>
                </a:solidFill>
              </a:rPr>
              <a:t>, Sierra Leone, Liberia, Mali, many parts of Cote d’Ivoire, Burkina Faso, Ghana, Togo, Benin, Niger, parts of Nigeria, Chad, </a:t>
            </a:r>
            <a:r>
              <a:rPr lang="en-US" altLang="en-US" sz="1200" b="1" dirty="0" smtClean="0">
                <a:solidFill>
                  <a:schemeClr val="bg1"/>
                </a:solidFill>
              </a:rPr>
              <a:t>parts </a:t>
            </a:r>
            <a:r>
              <a:rPr lang="en-US" altLang="en-US" sz="1200" b="1" dirty="0" smtClean="0">
                <a:solidFill>
                  <a:schemeClr val="bg1"/>
                </a:solidFill>
              </a:rPr>
              <a:t>of Cameroon, much of CAR, parts of DRC, South Sudan, Uganda, Sudan, many parts of Ethiopia, and western Kenya and northern Tanzania.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www.cpc.ncep.noaa.gov/products/international/africa_arc/africa_arc_18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pc.ncep.noaa.gov/products/international/africa_arc/africa_arc_18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65410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western </a:t>
            </a:r>
            <a:r>
              <a:rPr lang="en-US" altLang="en-US" sz="1180" b="1" dirty="0" smtClean="0">
                <a:solidFill>
                  <a:schemeClr val="bg1"/>
                </a:solidFill>
                <a:latin typeface="Arial" charset="0"/>
              </a:rPr>
              <a:t>and central Mauritania</a:t>
            </a:r>
            <a:r>
              <a:rPr lang="en-US" altLang="en-US" sz="1180" b="1" dirty="0">
                <a:solidFill>
                  <a:schemeClr val="bg1"/>
                </a:solidFill>
                <a:latin typeface="Arial" charset="0"/>
              </a:rPr>
              <a:t>, </a:t>
            </a:r>
            <a:r>
              <a:rPr lang="en-US" altLang="en-US" sz="1180" b="1" dirty="0" smtClean="0">
                <a:solidFill>
                  <a:schemeClr val="bg1"/>
                </a:solidFill>
                <a:latin typeface="Arial" charset="0"/>
              </a:rPr>
              <a:t>parts of northern </a:t>
            </a:r>
            <a:r>
              <a:rPr lang="en-US" altLang="en-US" sz="1180" b="1" dirty="0" smtClean="0">
                <a:solidFill>
                  <a:schemeClr val="bg1"/>
                </a:solidFill>
                <a:latin typeface="Arial" charset="0"/>
              </a:rPr>
              <a:t>Senegal</a:t>
            </a:r>
            <a:r>
              <a:rPr lang="en-US" altLang="en-US" sz="1180" b="1" dirty="0">
                <a:solidFill>
                  <a:schemeClr val="bg1"/>
                </a:solidFill>
                <a:latin typeface="Arial" charset="0"/>
              </a:rPr>
              <a:t>, </a:t>
            </a:r>
            <a:r>
              <a:rPr lang="en-US" altLang="en-US" sz="1180" b="1" dirty="0" smtClean="0">
                <a:solidFill>
                  <a:schemeClr val="bg1"/>
                </a:solidFill>
                <a:latin typeface="Arial" charset="0"/>
              </a:rPr>
              <a:t>western </a:t>
            </a:r>
            <a:r>
              <a:rPr lang="en-US" altLang="en-US" sz="1180" b="1" dirty="0" smtClean="0">
                <a:solidFill>
                  <a:schemeClr val="bg1"/>
                </a:solidFill>
                <a:latin typeface="Arial" charset="0"/>
              </a:rPr>
              <a:t>Guinea-Bissau</a:t>
            </a:r>
            <a:r>
              <a:rPr lang="en-US" altLang="en-US" sz="1180" b="1" dirty="0">
                <a:solidFill>
                  <a:schemeClr val="bg1"/>
                </a:solidFill>
                <a:latin typeface="Arial" charset="0"/>
              </a:rPr>
              <a:t>, </a:t>
            </a:r>
            <a:r>
              <a:rPr lang="en-US" altLang="en-US" sz="1180" b="1" dirty="0" smtClean="0">
                <a:solidFill>
                  <a:schemeClr val="bg1"/>
                </a:solidFill>
                <a:latin typeface="Arial" charset="0"/>
              </a:rPr>
              <a:t>local areas in Liberia, parts of Cote d’Ivoire, local areas in Ghana, portions of Nigeria, many parts of Cameroon, Equatorial Guinea, Gabon, Congo, portions of DRC, Angola, Namibia, western and northeastern South Africa, portions of Zambia, Botswana, Zimbabwe, southern Mozambique, parts of </a:t>
            </a:r>
            <a:r>
              <a:rPr lang="en-US" altLang="en-US" sz="1180" b="1" dirty="0" smtClean="0">
                <a:solidFill>
                  <a:schemeClr val="bg1"/>
                </a:solidFill>
                <a:latin typeface="Arial" charset="0"/>
              </a:rPr>
              <a:t>Madagascar and </a:t>
            </a:r>
            <a:r>
              <a:rPr lang="en-US" altLang="en-US" sz="1180" b="1" dirty="0" smtClean="0">
                <a:solidFill>
                  <a:schemeClr val="bg1"/>
                </a:solidFill>
                <a:latin typeface="Arial" charset="0"/>
              </a:rPr>
              <a:t>Tanzania, </a:t>
            </a:r>
            <a:r>
              <a:rPr lang="en-US" altLang="en-US" sz="1180" b="1" dirty="0" smtClean="0">
                <a:solidFill>
                  <a:schemeClr val="bg1"/>
                </a:solidFill>
                <a:latin typeface="Arial" charset="0"/>
              </a:rPr>
              <a:t>many parts of </a:t>
            </a:r>
            <a:r>
              <a:rPr lang="en-US" altLang="en-US" sz="1180" b="1" dirty="0" smtClean="0">
                <a:solidFill>
                  <a:schemeClr val="bg1"/>
                </a:solidFill>
                <a:latin typeface="Arial" charset="0"/>
              </a:rPr>
              <a:t>Kenya, portions of Ethiopia, and Somalia. </a:t>
            </a:r>
          </a:p>
          <a:p>
            <a:pPr algn="just" eaLnBrk="1" hangingPunct="1">
              <a:lnSpc>
                <a:spcPct val="90000"/>
              </a:lnSpc>
              <a:spcBef>
                <a:spcPct val="50000"/>
              </a:spcBef>
              <a:buNone/>
              <a:defRPr/>
            </a:pPr>
            <a:r>
              <a:rPr lang="en-US" altLang="en-US" sz="1180" b="1" dirty="0" smtClean="0">
                <a:solidFill>
                  <a:schemeClr val="bg1"/>
                </a:solidFill>
                <a:latin typeface="Arial" charset="0"/>
              </a:rPr>
              <a:t>Many parts of Senegal, </a:t>
            </a:r>
            <a:r>
              <a:rPr lang="en-US" altLang="en-US" sz="1180" b="1" dirty="0" smtClean="0">
                <a:solidFill>
                  <a:schemeClr val="bg1"/>
                </a:solidFill>
                <a:latin typeface="Arial" charset="0"/>
              </a:rPr>
              <a:t>eastern </a:t>
            </a:r>
            <a:r>
              <a:rPr lang="en-US" altLang="en-US" sz="1180" b="1" dirty="0" smtClean="0">
                <a:solidFill>
                  <a:schemeClr val="bg1"/>
                </a:solidFill>
                <a:latin typeface="Arial" charset="0"/>
              </a:rPr>
              <a:t>Guinea-Bissau, much of Guinea, Sierra Leone, Mali, much of Liberia and Cote d’Ivoire, Burkina Faso, Ghana, Togo, Benin, parts of Nigeria, Niger, Chad, CAR, many parts of DRC, South Sudan, Sudan, Uganda, many parts of Ethiopia, </a:t>
            </a:r>
            <a:r>
              <a:rPr lang="en-US" altLang="en-US" sz="1180" b="1" dirty="0" smtClean="0">
                <a:solidFill>
                  <a:schemeClr val="bg1"/>
                </a:solidFill>
                <a:latin typeface="Arial" charset="0"/>
              </a:rPr>
              <a:t>many parts of Tanzania and </a:t>
            </a:r>
            <a:r>
              <a:rPr lang="en-US" altLang="en-US" sz="1180" b="1" dirty="0" smtClean="0">
                <a:solidFill>
                  <a:schemeClr val="bg1"/>
                </a:solidFill>
                <a:latin typeface="Arial" charset="0"/>
              </a:rPr>
              <a:t>Zambia, </a:t>
            </a:r>
            <a:r>
              <a:rPr lang="en-US" altLang="en-US" sz="1180" b="1" dirty="0" smtClean="0">
                <a:solidFill>
                  <a:schemeClr val="bg1"/>
                </a:solidFill>
                <a:latin typeface="Arial" charset="0"/>
              </a:rPr>
              <a:t>local areas in Malawi</a:t>
            </a:r>
            <a:r>
              <a:rPr lang="en-US" altLang="en-US" sz="1180" b="1" dirty="0" smtClean="0">
                <a:solidFill>
                  <a:schemeClr val="bg1"/>
                </a:solidFill>
                <a:latin typeface="Arial" charset="0"/>
              </a:rPr>
              <a:t>, northern Mozambique, and portions of South Africa and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www.cpc.ncep.noaa.gov/products/international/africa_arc/africa_arc_90day_ptts_Dotyena_Mal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62528"/>
            <a:ext cx="4010025" cy="2633472"/>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4"/>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flipV="1">
            <a:off x="3657600" y="1523999"/>
            <a:ext cx="1202654" cy="304799"/>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838199" y="1523998"/>
            <a:ext cx="788071" cy="2057401"/>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moderate to heavy rainfall sustained moisture surpluses over parts of Guinea (bottom left) and </a:t>
            </a:r>
            <a:r>
              <a:rPr lang="en-US" altLang="en-US" sz="1250" b="1" dirty="0" smtClean="0">
                <a:solidFill>
                  <a:schemeClr val="bg1"/>
                </a:solidFill>
                <a:latin typeface="Arial" charset="0"/>
                <a:cs typeface="+mn-cs"/>
              </a:rPr>
              <a:t>southwestern Mali </a:t>
            </a:r>
            <a:r>
              <a:rPr lang="en-US" altLang="en-US" sz="1250" b="1" dirty="0" smtClean="0">
                <a:solidFill>
                  <a:schemeClr val="bg1"/>
                </a:solidFill>
                <a:latin typeface="Arial" charset="0"/>
                <a:cs typeface="+mn-cs"/>
              </a:rPr>
              <a:t>(bottom right). Seasonal total rainfall remained below-average over parts of Northeast Ethiopia (top right).</a:t>
            </a:r>
          </a:p>
        </p:txBody>
      </p:sp>
      <p:sp>
        <p:nvSpPr>
          <p:cNvPr id="18441" name="Line 169"/>
          <p:cNvSpPr>
            <a:spLocks noChangeShapeType="1"/>
          </p:cNvSpPr>
          <p:nvPr/>
        </p:nvSpPr>
        <p:spPr bwMode="auto">
          <a:xfrm flipH="1" flipV="1">
            <a:off x="1752599" y="1447799"/>
            <a:ext cx="2921671" cy="2298285"/>
          </a:xfrm>
          <a:prstGeom prst="line">
            <a:avLst/>
          </a:prstGeom>
          <a:noFill/>
          <a:ln w="50800">
            <a:solidFill>
              <a:srgbClr val="FF0000"/>
            </a:solidFill>
            <a:round/>
            <a:headEnd/>
            <a:tailEnd type="triangle" w="med" len="med"/>
          </a:ln>
        </p:spPr>
        <p:txBody>
          <a:bodyPr/>
          <a:lstStyle/>
          <a:p>
            <a:endParaRPr lang="en-US"/>
          </a:p>
        </p:txBody>
      </p:sp>
      <p:pic>
        <p:nvPicPr>
          <p:cNvPr id="6146" name="Picture 2" descr="https://www.cpc.ncep.noaa.gov/products/international/africa_arc/africa_arc_90day_ptts_Dabola_Guine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462528"/>
            <a:ext cx="3845596" cy="26334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cpc.ncep.noaa.gov/products/international/africa_arc/africa_arc_90day_ptts_Korem_Ethiopi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609600"/>
            <a:ext cx="40005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cpc.ncep.noaa.gov/products/international/africa_arc/africa_arc_90day_ptts_Odienne_CoteDIvoir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462528"/>
            <a:ext cx="4010025"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cdas/cdas_7day_af_85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711952"/>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Lowe-level anomalies were anti-cyclonic across much of the Sahel and the neighboring areas of North Africa (left).</a:t>
            </a:r>
            <a:endParaRPr lang="en-US" altLang="en-US" b="1" dirty="0">
              <a:solidFill>
                <a:schemeClr val="bg1"/>
              </a:solidFill>
            </a:endParaRPr>
          </a:p>
        </p:txBody>
      </p:sp>
      <p:sp>
        <p:nvSpPr>
          <p:cNvPr id="11" name="Oval 10"/>
          <p:cNvSpPr/>
          <p:nvPr/>
        </p:nvSpPr>
        <p:spPr>
          <a:xfrm rot="5238968">
            <a:off x="1909807" y="1395617"/>
            <a:ext cx="693120" cy="2629824"/>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162458</TotalTime>
  <Words>1640</Words>
  <Application>Microsoft Office PowerPoint</Application>
  <PresentationFormat>On-screen Show (4:3)</PresentationFormat>
  <Paragraphs>64</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8253</cp:revision>
  <cp:lastPrinted>2018-07-09T15:13:07Z</cp:lastPrinted>
  <dcterms:created xsi:type="dcterms:W3CDTF">2001-08-31T10:39:36Z</dcterms:created>
  <dcterms:modified xsi:type="dcterms:W3CDTF">2019-09-09T17:13:19Z</dcterms:modified>
</cp:coreProperties>
</file>