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autoAdjust="0"/>
    <p:restoredTop sz="96847" autoAdjust="0"/>
  </p:normalViewPr>
  <p:slideViewPr>
    <p:cSldViewPr>
      <p:cViewPr varScale="1">
        <p:scale>
          <a:sx n="111" d="100"/>
          <a:sy n="111" d="100"/>
        </p:scale>
        <p:origin x="516" y="1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8/19/2019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271" name="CorelPhotoPaint.Image.10" r:id="rId14" imgW="1625397" imgH="1625397" progId="CorelPhotoPaint.Image.10">
                  <p:embed/>
                </p:oleObj>
              </mc:Choice>
              <mc:Fallback>
                <p:oleObj name="CorelPhotoPaint.Image.10" r:id="rId14" imgW="1625397" imgH="1625397" progId="CorelPhotoPaint.Image.10">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19 </a:t>
            </a:r>
            <a:r>
              <a:rPr lang="en-US" altLang="en-US" sz="2800" b="1" dirty="0" smtClean="0">
                <a:solidFill>
                  <a:schemeClr val="bg1"/>
                </a:solidFill>
              </a:rPr>
              <a:t>August 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86177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a:t>
            </a:r>
            <a:r>
              <a:rPr lang="en-US" altLang="en-US" sz="1250" b="1" dirty="0">
                <a:solidFill>
                  <a:schemeClr val="bg1"/>
                </a:solidFill>
              </a:rPr>
              <a:t>over </a:t>
            </a:r>
            <a:r>
              <a:rPr lang="en-US" altLang="en-US" sz="1250" b="1" dirty="0" smtClean="0">
                <a:solidFill>
                  <a:schemeClr val="bg1"/>
                </a:solidFill>
              </a:rPr>
              <a:t>much of Guinea, Sierra Leone, southern Mali, northern Cote d’Ivoire, much of Burkina Faso, </a:t>
            </a:r>
            <a:r>
              <a:rPr lang="en-US" altLang="en-US" sz="1250" b="1" dirty="0" smtClean="0">
                <a:solidFill>
                  <a:schemeClr val="bg1"/>
                </a:solidFill>
              </a:rPr>
              <a:t>Nigeria</a:t>
            </a:r>
            <a:r>
              <a:rPr lang="en-US" altLang="en-US" sz="1250" b="1" dirty="0" smtClean="0">
                <a:solidFill>
                  <a:schemeClr val="bg1"/>
                </a:solidFill>
              </a:rPr>
              <a:t>, </a:t>
            </a:r>
            <a:r>
              <a:rPr lang="en-US" altLang="en-US" sz="1250" b="1" dirty="0" smtClean="0">
                <a:solidFill>
                  <a:schemeClr val="bg1"/>
                </a:solidFill>
              </a:rPr>
              <a:t>Cameroon</a:t>
            </a:r>
            <a:r>
              <a:rPr lang="en-US" altLang="en-US" sz="1250" b="1" dirty="0" smtClean="0">
                <a:solidFill>
                  <a:schemeClr val="bg1"/>
                </a:solidFill>
              </a:rPr>
              <a:t>, central and southern Chad, </a:t>
            </a:r>
            <a:r>
              <a:rPr lang="en-US" altLang="en-US" sz="1250" b="1" dirty="0" smtClean="0">
                <a:solidFill>
                  <a:schemeClr val="bg1"/>
                </a:solidFill>
              </a:rPr>
              <a:t>north </a:t>
            </a:r>
            <a:r>
              <a:rPr lang="en-US" altLang="en-US" sz="1250" b="1" dirty="0" smtClean="0">
                <a:solidFill>
                  <a:schemeClr val="bg1"/>
                </a:solidFill>
              </a:rPr>
              <a:t>DRC, portions of Sudan and South Sudan, Eritrea, western Ethiopia and western Kenya.</a:t>
            </a:r>
          </a:p>
        </p:txBody>
      </p:sp>
      <p:sp>
        <p:nvSpPr>
          <p:cNvPr id="22534" name="TextBox 2"/>
          <p:cNvSpPr txBox="1">
            <a:spLocks noChangeArrowheads="1"/>
          </p:cNvSpPr>
          <p:nvPr/>
        </p:nvSpPr>
        <p:spPr bwMode="auto">
          <a:xfrm>
            <a:off x="377983" y="1524000"/>
            <a:ext cx="3573159" cy="584775"/>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a:t>
            </a:r>
            <a:r>
              <a:rPr lang="en-US" altLang="en-US" b="1" dirty="0">
                <a:solidFill>
                  <a:srgbClr val="FFFF00"/>
                </a:solidFill>
              </a:rPr>
              <a:t>Valid </a:t>
            </a:r>
            <a:r>
              <a:rPr lang="en-US" altLang="en-US" b="1" dirty="0">
                <a:solidFill>
                  <a:srgbClr val="FFFF00"/>
                </a:solidFill>
              </a:rPr>
              <a:t>20 – 26 August, 2019</a:t>
            </a:r>
            <a:endParaRPr lang="en-US" altLang="en-US" b="1" dirty="0">
              <a:solidFill>
                <a:srgbClr val="FFFF00"/>
              </a:solidFill>
            </a:endParaRPr>
          </a:p>
          <a:p>
            <a:pPr algn="ctr" eaLnBrk="1" hangingPunct="1"/>
            <a:endParaRPr lang="en-US" altLang="en-US" b="1" dirty="0">
              <a:solidFill>
                <a:srgbClr val="FFFF00"/>
              </a:solidFill>
            </a:endParaRPr>
          </a:p>
        </p:txBody>
      </p:sp>
      <p:sp>
        <p:nvSpPr>
          <p:cNvPr id="22535" name="TextBox 10"/>
          <p:cNvSpPr txBox="1">
            <a:spLocks noChangeArrowheads="1"/>
          </p:cNvSpPr>
          <p:nvPr/>
        </p:nvSpPr>
        <p:spPr bwMode="auto">
          <a:xfrm>
            <a:off x="4322513" y="1524000"/>
            <a:ext cx="4634347"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a:t>
            </a:r>
            <a:r>
              <a:rPr lang="en-US" altLang="en-US" b="1" dirty="0" smtClean="0">
                <a:solidFill>
                  <a:srgbClr val="FFFF00"/>
                </a:solidFill>
              </a:rPr>
              <a:t>August 27 </a:t>
            </a:r>
            <a:r>
              <a:rPr lang="en-US" altLang="en-US" b="1" dirty="0" smtClean="0">
                <a:solidFill>
                  <a:srgbClr val="FFFF00"/>
                </a:solidFill>
              </a:rPr>
              <a:t>– </a:t>
            </a:r>
            <a:r>
              <a:rPr lang="en-US" altLang="en-US" b="1" dirty="0" smtClean="0">
                <a:solidFill>
                  <a:srgbClr val="FFFF00"/>
                </a:solidFill>
              </a:rPr>
              <a:t>September 2,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9314"/>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2317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20 </a:t>
            </a:r>
            <a:r>
              <a:rPr lang="en-US" altLang="en-US" b="1" dirty="0">
                <a:solidFill>
                  <a:srgbClr val="FFFF00"/>
                </a:solidFill>
              </a:rPr>
              <a:t>– </a:t>
            </a:r>
            <a:r>
              <a:rPr lang="en-US" altLang="en-US" b="1" dirty="0" smtClean="0">
                <a:solidFill>
                  <a:srgbClr val="FFFF00"/>
                </a:solidFill>
              </a:rPr>
              <a:t>26 </a:t>
            </a:r>
            <a:r>
              <a:rPr lang="en-US" altLang="en-US" b="1" dirty="0">
                <a:solidFill>
                  <a:srgbClr val="FFFF00"/>
                </a:solidFill>
              </a:rPr>
              <a:t>August, 2019</a:t>
            </a:r>
          </a:p>
        </p:txBody>
      </p:sp>
      <p:sp>
        <p:nvSpPr>
          <p:cNvPr id="8" name="Text Box 8"/>
          <p:cNvSpPr txBox="1">
            <a:spLocks noChangeArrowheads="1"/>
          </p:cNvSpPr>
          <p:nvPr/>
        </p:nvSpPr>
        <p:spPr bwMode="auto">
          <a:xfrm>
            <a:off x="3581400" y="1882676"/>
            <a:ext cx="5349875" cy="212365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a:solidFill>
                  <a:srgbClr val="FFFF00"/>
                </a:solidFill>
                <a:latin typeface="Arial" charset="0"/>
              </a:rPr>
              <a:t>There is an increased chance for above-average rainfall over the southern Senegal</a:t>
            </a:r>
            <a:r>
              <a:rPr lang="en-US" altLang="en-US" sz="1200" b="1" dirty="0" smtClean="0">
                <a:solidFill>
                  <a:srgbClr val="FFFF00"/>
                </a:solidFill>
                <a:latin typeface="Arial" charset="0"/>
              </a:rPr>
              <a:t>, southern Mali, Gambia, Guinea, Guinea-Bissau</a:t>
            </a:r>
            <a:r>
              <a:rPr lang="en-US" altLang="en-US" sz="1200" b="1" dirty="0">
                <a:solidFill>
                  <a:srgbClr val="FFFF00"/>
                </a:solidFill>
                <a:latin typeface="Arial" charset="0"/>
              </a:rPr>
              <a:t> </a:t>
            </a:r>
            <a:r>
              <a:rPr lang="en-US" altLang="en-US" sz="1200" b="1" dirty="0" smtClean="0">
                <a:solidFill>
                  <a:srgbClr val="FFFF00"/>
                </a:solidFill>
                <a:latin typeface="Arial" charset="0"/>
              </a:rPr>
              <a:t>and Sierra Leone: </a:t>
            </a:r>
            <a:r>
              <a:rPr lang="en-US" altLang="en-US" sz="1200" dirty="0">
                <a:solidFill>
                  <a:schemeClr val="bg1"/>
                </a:solidFill>
                <a:latin typeface="Arial" charset="0"/>
              </a:rPr>
              <a:t>An area of anomalous lower-level </a:t>
            </a:r>
            <a:r>
              <a:rPr lang="en-US" altLang="en-US" sz="1200" dirty="0" smtClean="0">
                <a:solidFill>
                  <a:schemeClr val="bg1"/>
                </a:solidFill>
                <a:latin typeface="Arial" charset="0"/>
              </a:rPr>
              <a:t>convergence </a:t>
            </a:r>
            <a:r>
              <a:rPr lang="en-US" altLang="en-US" sz="1200" dirty="0" smtClean="0">
                <a:solidFill>
                  <a:schemeClr val="bg1"/>
                </a:solidFill>
                <a:latin typeface="Arial" charset="0"/>
              </a:rPr>
              <a:t>and </a:t>
            </a:r>
            <a:r>
              <a:rPr lang="en-US" altLang="en-US" sz="1200" dirty="0">
                <a:solidFill>
                  <a:schemeClr val="bg1"/>
                </a:solidFill>
                <a:latin typeface="Arial" charset="0"/>
              </a:rPr>
              <a:t>upper-level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across </a:t>
            </a:r>
            <a:r>
              <a:rPr lang="en-US" altLang="en-US" sz="1200" b="1" dirty="0" smtClean="0">
                <a:solidFill>
                  <a:srgbClr val="FFFF00"/>
                </a:solidFill>
                <a:latin typeface="Arial" charset="0"/>
              </a:rPr>
              <a:t>northeastern Mali, northern </a:t>
            </a:r>
            <a:r>
              <a:rPr lang="en-US" altLang="en-US" sz="1200" b="1" dirty="0">
                <a:solidFill>
                  <a:srgbClr val="FFFF00"/>
                </a:solidFill>
                <a:latin typeface="Arial" charset="0"/>
              </a:rPr>
              <a:t>Burkina </a:t>
            </a:r>
            <a:r>
              <a:rPr lang="en-US" altLang="en-US" sz="1200" b="1" dirty="0" smtClean="0">
                <a:solidFill>
                  <a:srgbClr val="FFFF00"/>
                </a:solidFill>
                <a:latin typeface="Arial" charset="0"/>
              </a:rPr>
              <a:t>Faso and southern Niger: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a:t>
            </a:r>
            <a:r>
              <a:rPr lang="en-US" altLang="en-US" sz="1200" dirty="0" smtClean="0">
                <a:solidFill>
                  <a:schemeClr val="bg1"/>
                </a:solidFill>
                <a:latin typeface="Arial" charset="0"/>
              </a:rPr>
              <a:t>lower-level convergence and upper-level divergence is expected to enhance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marL="0" indent="0">
              <a:spcBef>
                <a:spcPct val="0"/>
              </a:spcBef>
              <a:buNone/>
              <a:defRPr/>
            </a:pPr>
            <a:endParaRPr lang="en-US" altLang="en-US" sz="1200" b="1" dirty="0" smtClean="0">
              <a:solidFill>
                <a:srgbClr val="FFFF00"/>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9314"/>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3079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August 27 </a:t>
            </a:r>
            <a:r>
              <a:rPr lang="en-US" altLang="en-US" b="1" dirty="0" smtClean="0">
                <a:solidFill>
                  <a:srgbClr val="FFFF00"/>
                </a:solidFill>
              </a:rPr>
              <a:t>– </a:t>
            </a:r>
            <a:r>
              <a:rPr lang="en-US" altLang="en-US" b="1" dirty="0" smtClean="0">
                <a:solidFill>
                  <a:srgbClr val="FFFF00"/>
                </a:solidFill>
              </a:rPr>
              <a:t>September 2, </a:t>
            </a:r>
            <a:r>
              <a:rPr lang="en-US" altLang="en-US" b="1" dirty="0">
                <a:solidFill>
                  <a:srgbClr val="FFFF00"/>
                </a:solidFill>
              </a:rPr>
              <a:t>2019</a:t>
            </a:r>
            <a:endParaRPr lang="nl-NL" altLang="en-US" b="1" dirty="0">
              <a:solidFill>
                <a:srgbClr val="FFFF00"/>
              </a:solidFill>
            </a:endParaRPr>
          </a:p>
        </p:txBody>
      </p:sp>
      <p:sp>
        <p:nvSpPr>
          <p:cNvPr id="13319" name="Text Box 8"/>
          <p:cNvSpPr txBox="1">
            <a:spLocks noChangeArrowheads="1"/>
          </p:cNvSpPr>
          <p:nvPr/>
        </p:nvSpPr>
        <p:spPr bwMode="auto">
          <a:xfrm>
            <a:off x="3581400" y="1792575"/>
            <a:ext cx="5349875" cy="1823576"/>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a:solidFill>
                  <a:srgbClr val="FFFF00"/>
                </a:solidFill>
                <a:latin typeface="Arial" charset="0"/>
              </a:rPr>
              <a:t>There is an increased chance for </a:t>
            </a:r>
            <a:r>
              <a:rPr lang="en-US" altLang="en-US" sz="1150" b="1" dirty="0" smtClean="0">
                <a:solidFill>
                  <a:srgbClr val="FFFF00"/>
                </a:solidFill>
                <a:latin typeface="Arial" charset="0"/>
              </a:rPr>
              <a:t>above-average </a:t>
            </a:r>
            <a:r>
              <a:rPr lang="en-US" altLang="en-US" sz="1150" b="1" dirty="0">
                <a:solidFill>
                  <a:srgbClr val="FFFF00"/>
                </a:solidFill>
                <a:latin typeface="Arial" charset="0"/>
              </a:rPr>
              <a:t>rainfall over </a:t>
            </a:r>
            <a:r>
              <a:rPr lang="en-US" altLang="en-US" sz="1150" b="1" dirty="0" smtClean="0">
                <a:solidFill>
                  <a:srgbClr val="FFFF00"/>
                </a:solidFill>
                <a:latin typeface="Arial" charset="0"/>
              </a:rPr>
              <a:t>northeastern Mali, northern Burkina Faso and southern Niger</a:t>
            </a:r>
            <a:r>
              <a:rPr lang="en-US" altLang="en-US" sz="1150" b="1" dirty="0" smtClean="0">
                <a:solidFill>
                  <a:srgbClr val="FFFF00"/>
                </a:solidFill>
                <a:latin typeface="Arial" charset="0"/>
              </a:rPr>
              <a:t>: </a:t>
            </a:r>
            <a:r>
              <a:rPr lang="en-US" altLang="en-US" sz="1150" dirty="0">
                <a:solidFill>
                  <a:schemeClr val="bg1"/>
                </a:solidFill>
                <a:latin typeface="Arial" charset="0"/>
              </a:rPr>
              <a:t>An area of anomalous lower-level </a:t>
            </a:r>
            <a:r>
              <a:rPr lang="en-US" altLang="en-US" sz="1150" dirty="0" smtClean="0">
                <a:solidFill>
                  <a:schemeClr val="bg1"/>
                </a:solidFill>
                <a:latin typeface="Arial" charset="0"/>
              </a:rPr>
              <a:t>convergence </a:t>
            </a:r>
            <a:r>
              <a:rPr lang="en-US" altLang="en-US" sz="1150" dirty="0" smtClean="0">
                <a:solidFill>
                  <a:schemeClr val="bg1"/>
                </a:solidFill>
                <a:latin typeface="Arial" charset="0"/>
              </a:rPr>
              <a:t>and </a:t>
            </a:r>
            <a:r>
              <a:rPr lang="en-US" altLang="en-US" sz="1150" dirty="0">
                <a:solidFill>
                  <a:schemeClr val="bg1"/>
                </a:solidFill>
                <a:latin typeface="Arial" charset="0"/>
              </a:rPr>
              <a:t>upper-level </a:t>
            </a:r>
            <a:r>
              <a:rPr lang="en-US" altLang="en-US" sz="1150" dirty="0" smtClean="0">
                <a:solidFill>
                  <a:schemeClr val="bg1"/>
                </a:solidFill>
                <a:latin typeface="Arial" charset="0"/>
              </a:rPr>
              <a:t>divergence </a:t>
            </a:r>
            <a:r>
              <a:rPr lang="en-US" altLang="en-US" sz="1150" dirty="0">
                <a:solidFill>
                  <a:schemeClr val="bg1"/>
                </a:solidFill>
                <a:latin typeface="Arial" charset="0"/>
              </a:rPr>
              <a:t>is expected to </a:t>
            </a:r>
            <a:r>
              <a:rPr lang="en-US" altLang="en-US" sz="1150" dirty="0" smtClean="0">
                <a:solidFill>
                  <a:schemeClr val="bg1"/>
                </a:solidFill>
                <a:latin typeface="Arial" charset="0"/>
              </a:rPr>
              <a:t>enhance </a:t>
            </a:r>
            <a:r>
              <a:rPr lang="en-US" altLang="en-US" sz="1150" dirty="0">
                <a:solidFill>
                  <a:schemeClr val="bg1"/>
                </a:solidFill>
                <a:latin typeface="Arial" charset="0"/>
              </a:rPr>
              <a:t>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is an increased chance for above-average rainfall across </a:t>
            </a:r>
            <a:r>
              <a:rPr lang="en-US" altLang="en-US" sz="1100" b="1" dirty="0" smtClean="0">
                <a:solidFill>
                  <a:srgbClr val="FFFF00"/>
                </a:solidFill>
                <a:latin typeface="Arial" charset="0"/>
              </a:rPr>
              <a:t>eastern Chad and western Sudan: </a:t>
            </a:r>
            <a:r>
              <a:rPr lang="en-US" altLang="en-US" sz="1100" dirty="0">
                <a:solidFill>
                  <a:schemeClr val="bg1"/>
                </a:solidFill>
                <a:latin typeface="Arial" charset="0"/>
              </a:rPr>
              <a:t>An area of anomalous lower-level convergence and upper-level divergence is expected to enhance rainfall in the region</a:t>
            </a:r>
            <a:r>
              <a:rPr lang="en-US" altLang="en-US" sz="1100" dirty="0" smtClean="0">
                <a:solidFill>
                  <a:schemeClr val="bg1"/>
                </a:solidFill>
                <a:latin typeface="Arial" charset="0"/>
              </a:rPr>
              <a:t>.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3619452"/>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rainfall was below-average over southern Senegal, Gambia, Guinea-Bissau, parts of Guinea and Sierra Leone, portions of Mali, Cote d’Ivoire, Ghana, Burkina Faso, Togo, Benin, parts of Niger, many parts of Nigeria, Cameroon, southern Chad, DRC, parts of CAR, eastern Sudan and northern Ethiopia. </a:t>
            </a:r>
            <a:r>
              <a:rPr lang="en-US" altLang="en-US" sz="1200" b="1" dirty="0" smtClean="0">
                <a:solidFill>
                  <a:schemeClr val="bg1"/>
                </a:solidFill>
              </a:rPr>
              <a:t>Northern </a:t>
            </a:r>
            <a:r>
              <a:rPr lang="en-US" altLang="en-US" sz="1200" b="1" dirty="0">
                <a:solidFill>
                  <a:schemeClr val="bg1"/>
                </a:solidFill>
              </a:rPr>
              <a:t>and eastern Senegal, parts of Guinea, Liberia, northwestern Cote d’Ivoire, parts of Mali, portions of Niger and Nigeria, eastern Chad, portions of Sudan and South Sudan, and parts of Ethiopia had above-average rainfall. </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southern Mauritania, Senegal, Gambia, Guinea-Bissau, parts of southern Cote d’Ivoire, western Ghana, portions of Nigeria, northern Cameroon, local areas in Niger, southern Chad, parts of Congo and DRC, and portions of Ethiopia had below-average rainfall</a:t>
            </a:r>
            <a:r>
              <a:rPr lang="en-US" altLang="en-US" sz="1200" b="1" dirty="0" smtClean="0">
                <a:solidFill>
                  <a:schemeClr val="bg1"/>
                </a:solidFill>
              </a:rPr>
              <a:t>. Rainfall </a:t>
            </a:r>
            <a:r>
              <a:rPr lang="en-US" altLang="en-US" sz="1200" b="1" dirty="0">
                <a:solidFill>
                  <a:schemeClr val="bg1"/>
                </a:solidFill>
              </a:rPr>
              <a:t>was above-average over much of Guinea, Sierra Leone, Liberia, Mali, Burkina Faso, central and northern Cote d’Ivoire, many parts of Ghana, Togo, Benin, Niger, portions of Nigeria, Cameroon, parts of Chad and CAR, northern Congo, many parts of DRC, Uganda, South Sudan, Sudan, and parts of Ethiopia and western Kenya.</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much of Senegal, Mauritania, parts of Cote d’Ivoire and western Ghana, portions of Nigeria, southern Cameroon, Equatorial Guinea, Gabon, much of Congo, portions of DRC, and parts of Ethiopia and South Africa  had below-average rainfall</a:t>
            </a:r>
            <a:r>
              <a:rPr lang="en-US" altLang="en-US" sz="1200" b="1" dirty="0" smtClean="0">
                <a:solidFill>
                  <a:schemeClr val="bg1"/>
                </a:solidFill>
              </a:rPr>
              <a:t>. Rainfall </a:t>
            </a:r>
            <a:r>
              <a:rPr lang="en-US" altLang="en-US" sz="1200" b="1" dirty="0">
                <a:solidFill>
                  <a:schemeClr val="bg1"/>
                </a:solidFill>
              </a:rPr>
              <a:t>was above-average over much Guinea, Sierra Leone, Liberia, Mali, parts of Cote d’Ivoire, Burkina Faso, Ghana, Togo, Benin, Niger, parts of Nigeria, Chad, parts of Cameroon, much of CAR, parts of DRC, South Sudan, Uganda, Sudan, portions of Ethiopia, southern Somalia, and parts of Kenya and Tanzania.</a:t>
            </a:r>
          </a:p>
          <a:p>
            <a:pPr marL="171450" indent="-171450" eaLnBrk="1" hangingPunct="1">
              <a:lnSpc>
                <a:spcPct val="90000"/>
              </a:lnSpc>
              <a:spcBef>
                <a:spcPct val="50000"/>
              </a:spcBef>
              <a:buFontTx/>
              <a:buChar char="•"/>
            </a:pPr>
            <a:r>
              <a:rPr lang="en-US" altLang="en-US" sz="1200" b="1" dirty="0">
                <a:solidFill>
                  <a:schemeClr val="bg1"/>
                </a:solidFill>
              </a:rPr>
              <a:t>Week-1 outlooks call for an increased chance for above-average rainfall over southern Senegal, parts of Mali, Gambia, Guinea, Guinea-Bissau, Sierra Leone, northern Burkina Faso and southern Niger.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Rainfall was below-average over many places in the Gulf of Guinea and Central Africa countries.</a:t>
            </a:r>
            <a:endParaRPr lang="en-US" altLang="en-US" sz="1800" b="1" dirty="0" smtClean="0">
              <a:solidFill>
                <a:schemeClr val="bg1"/>
              </a:solidFill>
            </a:endParaRPr>
          </a:p>
          <a:p>
            <a:pPr marL="342900" indent="-342900" eaLnBrk="1" hangingPunct="1">
              <a:buFontTx/>
              <a:buChar char="•"/>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above-average </a:t>
            </a:r>
            <a:r>
              <a:rPr lang="en-US" altLang="en-US" sz="1800" b="1" dirty="0">
                <a:solidFill>
                  <a:schemeClr val="bg1"/>
                </a:solidFill>
              </a:rPr>
              <a:t>rainfall </a:t>
            </a:r>
            <a:r>
              <a:rPr lang="en-US" altLang="en-US" sz="1800" b="1" dirty="0" smtClean="0">
                <a:solidFill>
                  <a:schemeClr val="bg1"/>
                </a:solidFill>
              </a:rPr>
              <a:t>over </a:t>
            </a:r>
            <a:r>
              <a:rPr lang="en-US" altLang="en-US" sz="1800" b="1" dirty="0" smtClean="0">
                <a:solidFill>
                  <a:schemeClr val="bg1"/>
                </a:solidFill>
              </a:rPr>
              <a:t>southern </a:t>
            </a:r>
            <a:r>
              <a:rPr lang="en-US" altLang="en-US" sz="1800" b="1" dirty="0">
                <a:solidFill>
                  <a:schemeClr val="bg1"/>
                </a:solidFill>
              </a:rPr>
              <a:t>Senegal, </a:t>
            </a:r>
            <a:r>
              <a:rPr lang="en-US" altLang="en-US" sz="1800" b="1" dirty="0" smtClean="0">
                <a:solidFill>
                  <a:schemeClr val="bg1"/>
                </a:solidFill>
              </a:rPr>
              <a:t>parts of </a:t>
            </a:r>
            <a:r>
              <a:rPr lang="en-US" altLang="en-US" sz="1800" b="1" dirty="0">
                <a:solidFill>
                  <a:schemeClr val="bg1"/>
                </a:solidFill>
              </a:rPr>
              <a:t>Mali, Gambia, Guinea-Bissau</a:t>
            </a:r>
            <a:r>
              <a:rPr lang="en-US" altLang="en-US" sz="1800" b="1" dirty="0" smtClean="0">
                <a:solidFill>
                  <a:schemeClr val="bg1"/>
                </a:solidFill>
              </a:rPr>
              <a:t>, Guinea</a:t>
            </a:r>
            <a:r>
              <a:rPr lang="en-US" altLang="en-US" sz="1800" b="1" dirty="0">
                <a:solidFill>
                  <a:schemeClr val="bg1"/>
                </a:solidFill>
              </a:rPr>
              <a:t>, </a:t>
            </a:r>
            <a:r>
              <a:rPr lang="en-US" altLang="en-US" sz="1800" b="1" dirty="0" smtClean="0">
                <a:solidFill>
                  <a:schemeClr val="bg1"/>
                </a:solidFill>
              </a:rPr>
              <a:t>Sierra Leone, </a:t>
            </a:r>
            <a:r>
              <a:rPr lang="en-US" altLang="en-US" sz="1800" b="1" dirty="0">
                <a:solidFill>
                  <a:schemeClr val="bg1"/>
                </a:solidFill>
              </a:rPr>
              <a:t>northern Burkina Faso and southern </a:t>
            </a:r>
            <a:r>
              <a:rPr lang="en-US" altLang="en-US" sz="1800" b="1" dirty="0" smtClean="0">
                <a:solidFill>
                  <a:schemeClr val="bg1"/>
                </a:solidFill>
              </a:rPr>
              <a:t>Niger.</a:t>
            </a:r>
            <a:endParaRPr lang="en-US" altLang="en-US" sz="1800" b="1"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www.cpc.ncep.noaa.gov/products/international/africa_arc/africa_arc_7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112806"/>
            <a:ext cx="8839200" cy="1274195"/>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7</a:t>
            </a:r>
            <a:r>
              <a:rPr lang="en-US" altLang="en-US" sz="1200" b="1" dirty="0" smtClean="0">
                <a:solidFill>
                  <a:schemeClr val="bg1"/>
                </a:solidFill>
              </a:rPr>
              <a:t> days</a:t>
            </a:r>
            <a:r>
              <a:rPr lang="en-US" altLang="en-US" sz="1200" b="1" dirty="0">
                <a:solidFill>
                  <a:schemeClr val="bg1"/>
                </a:solidFill>
              </a:rPr>
              <a:t>, </a:t>
            </a:r>
            <a:r>
              <a:rPr lang="en-US" altLang="en-US" sz="1200" b="1" dirty="0" smtClean="0">
                <a:solidFill>
                  <a:schemeClr val="bg1"/>
                </a:solidFill>
              </a:rPr>
              <a:t>rainfall was below-average over </a:t>
            </a:r>
            <a:r>
              <a:rPr lang="en-US" altLang="en-US" sz="1200" b="1" dirty="0" smtClean="0">
                <a:solidFill>
                  <a:schemeClr val="bg1"/>
                </a:solidFill>
              </a:rPr>
              <a:t>southern Senegal</a:t>
            </a:r>
            <a:r>
              <a:rPr lang="en-US" altLang="en-US" sz="1200" b="1" dirty="0" smtClean="0">
                <a:solidFill>
                  <a:schemeClr val="bg1"/>
                </a:solidFill>
              </a:rPr>
              <a:t>, Gambia, Guinea-Bissau, parts of </a:t>
            </a:r>
            <a:r>
              <a:rPr lang="en-US" altLang="en-US" sz="1200" b="1" dirty="0" smtClean="0">
                <a:solidFill>
                  <a:schemeClr val="bg1"/>
                </a:solidFill>
              </a:rPr>
              <a:t>Guinea and Sierra Leone, portions of Mali, </a:t>
            </a:r>
            <a:r>
              <a:rPr lang="en-US" altLang="en-US" sz="1200" b="1" dirty="0" smtClean="0">
                <a:solidFill>
                  <a:schemeClr val="bg1"/>
                </a:solidFill>
              </a:rPr>
              <a:t>Cote d’Ivoire, </a:t>
            </a:r>
            <a:r>
              <a:rPr lang="en-US" altLang="en-US" sz="1200" b="1" dirty="0" smtClean="0">
                <a:solidFill>
                  <a:schemeClr val="bg1"/>
                </a:solidFill>
              </a:rPr>
              <a:t>Ghana, Burkina Faso, </a:t>
            </a:r>
            <a:r>
              <a:rPr lang="en-US" altLang="en-US" sz="1200" b="1" dirty="0" smtClean="0">
                <a:solidFill>
                  <a:schemeClr val="bg1"/>
                </a:solidFill>
              </a:rPr>
              <a:t>Togo, Benin, </a:t>
            </a:r>
            <a:r>
              <a:rPr lang="en-US" altLang="en-US" sz="1200" b="1" dirty="0" smtClean="0">
                <a:solidFill>
                  <a:schemeClr val="bg1"/>
                </a:solidFill>
              </a:rPr>
              <a:t>parts of </a:t>
            </a:r>
            <a:r>
              <a:rPr lang="en-US" altLang="en-US" sz="1200" b="1" dirty="0" smtClean="0">
                <a:solidFill>
                  <a:schemeClr val="bg1"/>
                </a:solidFill>
              </a:rPr>
              <a:t>Niger, </a:t>
            </a:r>
            <a:r>
              <a:rPr lang="en-US" altLang="en-US" sz="1200" b="1" dirty="0" smtClean="0">
                <a:solidFill>
                  <a:schemeClr val="bg1"/>
                </a:solidFill>
              </a:rPr>
              <a:t>many parts of </a:t>
            </a:r>
            <a:r>
              <a:rPr lang="en-US" altLang="en-US" sz="1200" b="1" dirty="0" smtClean="0">
                <a:solidFill>
                  <a:schemeClr val="bg1"/>
                </a:solidFill>
              </a:rPr>
              <a:t>Nigeria, Cameroon, </a:t>
            </a:r>
            <a:r>
              <a:rPr lang="en-US" altLang="en-US" sz="1200" b="1" dirty="0" smtClean="0">
                <a:solidFill>
                  <a:schemeClr val="bg1"/>
                </a:solidFill>
              </a:rPr>
              <a:t>southern </a:t>
            </a:r>
            <a:r>
              <a:rPr lang="en-US" altLang="en-US" sz="1200" b="1" dirty="0" smtClean="0">
                <a:solidFill>
                  <a:schemeClr val="bg1"/>
                </a:solidFill>
              </a:rPr>
              <a:t>Chad, </a:t>
            </a:r>
            <a:r>
              <a:rPr lang="en-US" altLang="en-US" sz="1200" b="1" dirty="0" smtClean="0">
                <a:solidFill>
                  <a:schemeClr val="bg1"/>
                </a:solidFill>
              </a:rPr>
              <a:t>DRC</a:t>
            </a:r>
            <a:r>
              <a:rPr lang="en-US" altLang="en-US" sz="1200" b="1" dirty="0" smtClean="0">
                <a:solidFill>
                  <a:schemeClr val="bg1"/>
                </a:solidFill>
              </a:rPr>
              <a:t>, </a:t>
            </a:r>
            <a:r>
              <a:rPr lang="en-US" altLang="en-US" sz="1200" b="1" dirty="0" smtClean="0">
                <a:solidFill>
                  <a:schemeClr val="bg1"/>
                </a:solidFill>
              </a:rPr>
              <a:t>parts of CAR</a:t>
            </a:r>
            <a:r>
              <a:rPr lang="en-US" altLang="en-US" sz="1200" b="1" dirty="0" smtClean="0">
                <a:solidFill>
                  <a:schemeClr val="bg1"/>
                </a:solidFill>
              </a:rPr>
              <a:t>, </a:t>
            </a:r>
            <a:r>
              <a:rPr lang="en-US" altLang="en-US" sz="1200" b="1" dirty="0" smtClean="0">
                <a:solidFill>
                  <a:schemeClr val="bg1"/>
                </a:solidFill>
              </a:rPr>
              <a:t>eastern Sudan </a:t>
            </a:r>
            <a:r>
              <a:rPr lang="en-US" altLang="en-US" sz="1200" b="1" dirty="0" smtClean="0">
                <a:solidFill>
                  <a:schemeClr val="bg1"/>
                </a:solidFill>
              </a:rPr>
              <a:t>and northern Ethiopia. </a:t>
            </a:r>
          </a:p>
          <a:p>
            <a:pPr algn="just" eaLnBrk="1" hangingPunct="1">
              <a:lnSpc>
                <a:spcPct val="90000"/>
              </a:lnSpc>
              <a:spcBef>
                <a:spcPct val="50000"/>
              </a:spcBef>
            </a:pPr>
            <a:r>
              <a:rPr lang="en-US" altLang="en-US" sz="1200" b="1" dirty="0" smtClean="0">
                <a:solidFill>
                  <a:schemeClr val="bg1"/>
                </a:solidFill>
              </a:rPr>
              <a:t>Northern and eastern Senegal, parts of Guinea, Liberia, northwestern </a:t>
            </a:r>
            <a:r>
              <a:rPr lang="en-US" altLang="en-US" sz="1200" b="1" dirty="0" smtClean="0">
                <a:solidFill>
                  <a:schemeClr val="bg1"/>
                </a:solidFill>
              </a:rPr>
              <a:t>Cote d’Ivoire, </a:t>
            </a:r>
            <a:r>
              <a:rPr lang="en-US" altLang="en-US" sz="1200" b="1" dirty="0" smtClean="0">
                <a:solidFill>
                  <a:schemeClr val="bg1"/>
                </a:solidFill>
              </a:rPr>
              <a:t>parts </a:t>
            </a:r>
            <a:r>
              <a:rPr lang="en-US" altLang="en-US" sz="1200" b="1" dirty="0" smtClean="0">
                <a:solidFill>
                  <a:schemeClr val="bg1"/>
                </a:solidFill>
              </a:rPr>
              <a:t>of Mali, </a:t>
            </a:r>
            <a:r>
              <a:rPr lang="en-US" altLang="en-US" sz="1200" b="1" dirty="0" smtClean="0">
                <a:solidFill>
                  <a:schemeClr val="bg1"/>
                </a:solidFill>
              </a:rPr>
              <a:t>portions </a:t>
            </a:r>
            <a:r>
              <a:rPr lang="en-US" altLang="en-US" sz="1200" b="1" dirty="0" smtClean="0">
                <a:solidFill>
                  <a:schemeClr val="bg1"/>
                </a:solidFill>
              </a:rPr>
              <a:t>of </a:t>
            </a:r>
            <a:r>
              <a:rPr lang="en-US" altLang="en-US" sz="1200" b="1" dirty="0" smtClean="0">
                <a:solidFill>
                  <a:schemeClr val="bg1"/>
                </a:solidFill>
              </a:rPr>
              <a:t>Niger and Nigeria</a:t>
            </a:r>
            <a:r>
              <a:rPr lang="en-US" altLang="en-US" sz="1200" b="1" dirty="0" smtClean="0">
                <a:solidFill>
                  <a:schemeClr val="bg1"/>
                </a:solidFill>
              </a:rPr>
              <a:t>, </a:t>
            </a:r>
            <a:r>
              <a:rPr lang="en-US" altLang="en-US" sz="1200" b="1" dirty="0" smtClean="0">
                <a:solidFill>
                  <a:schemeClr val="bg1"/>
                </a:solidFill>
              </a:rPr>
              <a:t>eastern </a:t>
            </a:r>
            <a:r>
              <a:rPr lang="en-US" altLang="en-US" sz="1200" b="1" dirty="0" smtClean="0">
                <a:solidFill>
                  <a:schemeClr val="bg1"/>
                </a:solidFill>
              </a:rPr>
              <a:t>Chad, portions of Sudan </a:t>
            </a:r>
            <a:r>
              <a:rPr lang="en-US" altLang="en-US" sz="1200" b="1" dirty="0" smtClean="0">
                <a:solidFill>
                  <a:schemeClr val="bg1"/>
                </a:solidFill>
              </a:rPr>
              <a:t>and South Sudan, and parts of Ethiopia </a:t>
            </a:r>
            <a:r>
              <a:rPr lang="en-US" altLang="en-US" sz="1200" b="1" dirty="0" smtClean="0">
                <a:solidFill>
                  <a:schemeClr val="bg1"/>
                </a:solidFill>
              </a:rPr>
              <a:t>had above-average rainfall</a:t>
            </a:r>
            <a:r>
              <a:rPr lang="en-US" altLang="en-US" sz="1200" b="1" dirty="0">
                <a:solidFill>
                  <a:schemeClr val="bg1"/>
                </a:solidFill>
              </a:rPr>
              <a:t>. </a:t>
            </a:r>
          </a:p>
          <a:p>
            <a:pPr algn="just" eaLnBrk="1" hangingPunct="1">
              <a:lnSpc>
                <a:spcPct val="90000"/>
              </a:lnSpc>
              <a:spcBef>
                <a:spcPct val="50000"/>
              </a:spcBef>
            </a:pPr>
            <a:endParaRPr lang="en-US" altLang="en-US" sz="120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227259"/>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days, </a:t>
            </a:r>
            <a:r>
              <a:rPr lang="en-US" altLang="en-US" sz="1250" b="1" dirty="0" smtClean="0">
                <a:solidFill>
                  <a:schemeClr val="bg1"/>
                </a:solidFill>
              </a:rPr>
              <a:t>southern Mauritania, Senegal, Gambia, Guinea-Bissau, parts of southern Cote d’Ivoire, western Ghana, portions of Nigeria, northern Cameroon, local areas in </a:t>
            </a:r>
            <a:r>
              <a:rPr lang="en-US" altLang="en-US" sz="1250" b="1" dirty="0" smtClean="0">
                <a:solidFill>
                  <a:schemeClr val="bg1"/>
                </a:solidFill>
              </a:rPr>
              <a:t>Niger, southern </a:t>
            </a:r>
            <a:r>
              <a:rPr lang="en-US" altLang="en-US" sz="1250" b="1" dirty="0" smtClean="0">
                <a:solidFill>
                  <a:schemeClr val="bg1"/>
                </a:solidFill>
              </a:rPr>
              <a:t>Chad, </a:t>
            </a:r>
            <a:r>
              <a:rPr lang="en-US" altLang="en-US" sz="1250" b="1" dirty="0" smtClean="0">
                <a:solidFill>
                  <a:schemeClr val="bg1"/>
                </a:solidFill>
              </a:rPr>
              <a:t>parts of Congo and DRC, and </a:t>
            </a:r>
            <a:r>
              <a:rPr lang="en-US" altLang="en-US" sz="1250" b="1" dirty="0" smtClean="0">
                <a:solidFill>
                  <a:schemeClr val="bg1"/>
                </a:solidFill>
              </a:rPr>
              <a:t>portions of Ethiopia had below-average rainfall.</a:t>
            </a:r>
            <a:endParaRPr lang="en-US" altLang="en-US" sz="1250" b="1" dirty="0">
              <a:solidFill>
                <a:schemeClr val="bg1"/>
              </a:solidFill>
            </a:endParaRPr>
          </a:p>
          <a:p>
            <a:pPr eaLnBrk="1" hangingPunct="1">
              <a:lnSpc>
                <a:spcPct val="90000"/>
              </a:lnSpc>
              <a:spcBef>
                <a:spcPct val="50000"/>
              </a:spcBef>
            </a:pPr>
            <a:r>
              <a:rPr lang="en-US" altLang="en-US" sz="1250" b="1" dirty="0">
                <a:solidFill>
                  <a:schemeClr val="bg1"/>
                </a:solidFill>
              </a:rPr>
              <a:t>R</a:t>
            </a:r>
            <a:r>
              <a:rPr lang="en-US" altLang="en-US" sz="1250" b="1" dirty="0" smtClean="0">
                <a:solidFill>
                  <a:schemeClr val="bg1"/>
                </a:solidFill>
              </a:rPr>
              <a:t>ainfall </a:t>
            </a:r>
            <a:r>
              <a:rPr lang="en-US" altLang="en-US" sz="1250" b="1" dirty="0">
                <a:solidFill>
                  <a:schemeClr val="bg1"/>
                </a:solidFill>
              </a:rPr>
              <a:t>was above-average </a:t>
            </a:r>
            <a:r>
              <a:rPr lang="en-US" altLang="en-US" sz="1250" b="1" dirty="0" smtClean="0">
                <a:solidFill>
                  <a:schemeClr val="bg1"/>
                </a:solidFill>
              </a:rPr>
              <a:t>over much of Guinea, Sierra Leone, Liberia, Mali, Burkina Faso, central and northern Cote d’Ivoire, many parts of Ghana, Togo, Benin, </a:t>
            </a:r>
            <a:r>
              <a:rPr lang="en-US" altLang="en-US" sz="1250" b="1" dirty="0" smtClean="0">
                <a:solidFill>
                  <a:schemeClr val="bg1"/>
                </a:solidFill>
              </a:rPr>
              <a:t>Niger</a:t>
            </a:r>
            <a:r>
              <a:rPr lang="en-US" altLang="en-US" sz="1250" b="1" dirty="0" smtClean="0">
                <a:solidFill>
                  <a:schemeClr val="bg1"/>
                </a:solidFill>
              </a:rPr>
              <a:t>, portions of Nigeria, Cameroon, </a:t>
            </a:r>
            <a:r>
              <a:rPr lang="en-US" altLang="en-US" sz="1250" b="1" dirty="0" smtClean="0">
                <a:solidFill>
                  <a:schemeClr val="bg1"/>
                </a:solidFill>
              </a:rPr>
              <a:t>parts </a:t>
            </a:r>
            <a:r>
              <a:rPr lang="en-US" altLang="en-US" sz="1250" b="1" dirty="0" smtClean="0">
                <a:solidFill>
                  <a:schemeClr val="bg1"/>
                </a:solidFill>
              </a:rPr>
              <a:t>of </a:t>
            </a:r>
            <a:r>
              <a:rPr lang="en-US" altLang="en-US" sz="1250" b="1" dirty="0" smtClean="0">
                <a:solidFill>
                  <a:schemeClr val="bg1"/>
                </a:solidFill>
              </a:rPr>
              <a:t>Chad and </a:t>
            </a:r>
            <a:r>
              <a:rPr lang="en-US" altLang="en-US" sz="1250" b="1" dirty="0" smtClean="0">
                <a:solidFill>
                  <a:schemeClr val="bg1"/>
                </a:solidFill>
              </a:rPr>
              <a:t>CAR, </a:t>
            </a:r>
            <a:r>
              <a:rPr lang="en-US" altLang="en-US" sz="1250" b="1" dirty="0" smtClean="0">
                <a:solidFill>
                  <a:schemeClr val="bg1"/>
                </a:solidFill>
              </a:rPr>
              <a:t>northern Congo</a:t>
            </a:r>
            <a:r>
              <a:rPr lang="en-US" altLang="en-US" sz="1250" b="1" dirty="0" smtClean="0">
                <a:solidFill>
                  <a:schemeClr val="bg1"/>
                </a:solidFill>
              </a:rPr>
              <a:t>, </a:t>
            </a:r>
            <a:r>
              <a:rPr lang="en-US" altLang="en-US" sz="1250" b="1" dirty="0" smtClean="0">
                <a:solidFill>
                  <a:schemeClr val="bg1"/>
                </a:solidFill>
              </a:rPr>
              <a:t>many parts of DRC</a:t>
            </a:r>
            <a:r>
              <a:rPr lang="en-US" altLang="en-US" sz="1250" b="1" dirty="0" smtClean="0">
                <a:solidFill>
                  <a:schemeClr val="bg1"/>
                </a:solidFill>
              </a:rPr>
              <a:t>, Uganda, South Sudan, </a:t>
            </a:r>
            <a:r>
              <a:rPr lang="en-US" altLang="en-US" sz="1250" b="1" dirty="0" smtClean="0">
                <a:solidFill>
                  <a:schemeClr val="bg1"/>
                </a:solidFill>
              </a:rPr>
              <a:t>Sudan</a:t>
            </a:r>
            <a:r>
              <a:rPr lang="en-US" altLang="en-US" sz="1250" b="1" dirty="0" smtClean="0">
                <a:solidFill>
                  <a:schemeClr val="bg1"/>
                </a:solidFill>
              </a:rPr>
              <a:t>, and </a:t>
            </a:r>
            <a:r>
              <a:rPr lang="en-US" altLang="en-US" sz="1250" b="1" dirty="0" smtClean="0">
                <a:solidFill>
                  <a:schemeClr val="bg1"/>
                </a:solidFill>
              </a:rPr>
              <a:t>parts of Ethiopia and western Kenya.</a:t>
            </a:r>
            <a:endParaRPr lang="en-US" altLang="en-US" sz="1250" b="1"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181862"/>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days, </a:t>
            </a:r>
            <a:r>
              <a:rPr lang="en-US" altLang="en-US" sz="1200" b="1" dirty="0" smtClean="0">
                <a:solidFill>
                  <a:schemeClr val="bg1"/>
                </a:solidFill>
              </a:rPr>
              <a:t>much of Senegal, Mauritania</a:t>
            </a:r>
            <a:r>
              <a:rPr lang="en-US" altLang="en-US" sz="1200" b="1" dirty="0" smtClean="0">
                <a:solidFill>
                  <a:schemeClr val="bg1"/>
                </a:solidFill>
              </a:rPr>
              <a:t>, </a:t>
            </a:r>
            <a:r>
              <a:rPr lang="en-US" altLang="en-US" sz="1200" b="1" dirty="0" smtClean="0">
                <a:solidFill>
                  <a:schemeClr val="bg1"/>
                </a:solidFill>
              </a:rPr>
              <a:t>parts of Cote d’Ivoire and western Ghana, portions of </a:t>
            </a:r>
            <a:r>
              <a:rPr lang="en-US" altLang="en-US" sz="1200" b="1" dirty="0" smtClean="0">
                <a:solidFill>
                  <a:schemeClr val="bg1"/>
                </a:solidFill>
              </a:rPr>
              <a:t>Nigeria, southern </a:t>
            </a:r>
            <a:r>
              <a:rPr lang="en-US" altLang="en-US" sz="1200" b="1" dirty="0" smtClean="0">
                <a:solidFill>
                  <a:schemeClr val="bg1"/>
                </a:solidFill>
              </a:rPr>
              <a:t>Cameroon, Equatorial Guinea, Gabon, much of Congo, </a:t>
            </a:r>
            <a:r>
              <a:rPr lang="en-US" altLang="en-US" sz="1200" b="1" dirty="0" smtClean="0">
                <a:solidFill>
                  <a:schemeClr val="bg1"/>
                </a:solidFill>
              </a:rPr>
              <a:t>portions of DRC, and parts </a:t>
            </a:r>
            <a:r>
              <a:rPr lang="en-US" altLang="en-US" sz="1200" b="1" dirty="0" smtClean="0">
                <a:solidFill>
                  <a:schemeClr val="bg1"/>
                </a:solidFill>
              </a:rPr>
              <a:t>of </a:t>
            </a:r>
            <a:r>
              <a:rPr lang="en-US" altLang="en-US" sz="1200" b="1" dirty="0" smtClean="0">
                <a:solidFill>
                  <a:schemeClr val="bg1"/>
                </a:solidFill>
              </a:rPr>
              <a:t>Ethiopia and South Africa  </a:t>
            </a:r>
            <a:r>
              <a:rPr lang="en-US" altLang="en-US" sz="1200" b="1" dirty="0" smtClean="0">
                <a:solidFill>
                  <a:schemeClr val="bg1"/>
                </a:solidFill>
              </a:rPr>
              <a:t>had below-average rainfall.</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Rainfall was above-average over much Guinea, Sierra Leone, Liberia, Mali, parts of Cote d’Ivoire, Burkina Faso, Ghana, </a:t>
            </a:r>
            <a:r>
              <a:rPr lang="en-US" altLang="en-US" sz="1200" b="1" dirty="0" smtClean="0">
                <a:solidFill>
                  <a:schemeClr val="bg1"/>
                </a:solidFill>
              </a:rPr>
              <a:t>Togo, </a:t>
            </a:r>
            <a:r>
              <a:rPr lang="en-US" altLang="en-US" sz="1200" b="1" dirty="0" smtClean="0">
                <a:solidFill>
                  <a:schemeClr val="bg1"/>
                </a:solidFill>
              </a:rPr>
              <a:t>Benin, Niger, parts of Nigeria, Chad, </a:t>
            </a:r>
            <a:r>
              <a:rPr lang="en-US" altLang="en-US" sz="1200" b="1" dirty="0" smtClean="0">
                <a:solidFill>
                  <a:schemeClr val="bg1"/>
                </a:solidFill>
              </a:rPr>
              <a:t>parts of </a:t>
            </a:r>
            <a:r>
              <a:rPr lang="en-US" altLang="en-US" sz="1200" b="1" dirty="0" smtClean="0">
                <a:solidFill>
                  <a:schemeClr val="bg1"/>
                </a:solidFill>
              </a:rPr>
              <a:t>Cameroon, </a:t>
            </a:r>
            <a:r>
              <a:rPr lang="en-US" altLang="en-US" sz="1200" b="1" dirty="0" smtClean="0">
                <a:solidFill>
                  <a:schemeClr val="bg1"/>
                </a:solidFill>
              </a:rPr>
              <a:t>much </a:t>
            </a:r>
            <a:r>
              <a:rPr lang="en-US" altLang="en-US" sz="1200" b="1" dirty="0" smtClean="0">
                <a:solidFill>
                  <a:schemeClr val="bg1"/>
                </a:solidFill>
              </a:rPr>
              <a:t>of </a:t>
            </a:r>
            <a:r>
              <a:rPr lang="en-US" altLang="en-US" sz="1200" b="1" dirty="0" smtClean="0">
                <a:solidFill>
                  <a:schemeClr val="bg1"/>
                </a:solidFill>
              </a:rPr>
              <a:t>CAR, parts of </a:t>
            </a:r>
            <a:r>
              <a:rPr lang="en-US" altLang="en-US" sz="1200" b="1" dirty="0" smtClean="0">
                <a:solidFill>
                  <a:schemeClr val="bg1"/>
                </a:solidFill>
              </a:rPr>
              <a:t>DRC, South Sudan, Uganda, </a:t>
            </a:r>
            <a:r>
              <a:rPr lang="en-US" altLang="en-US" sz="1200" b="1" dirty="0" smtClean="0">
                <a:solidFill>
                  <a:schemeClr val="bg1"/>
                </a:solidFill>
              </a:rPr>
              <a:t>Sudan</a:t>
            </a:r>
            <a:r>
              <a:rPr lang="en-US" altLang="en-US" sz="1200" b="1" dirty="0" smtClean="0">
                <a:solidFill>
                  <a:schemeClr val="bg1"/>
                </a:solidFill>
              </a:rPr>
              <a:t>, portions of Ethiopia, southern Somalia, and parts of Kenya and Tanzania.</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327223"/>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much of Mauritania, Senegal, </a:t>
            </a:r>
            <a:r>
              <a:rPr lang="en-US" altLang="en-US" sz="1180" b="1" dirty="0" smtClean="0">
                <a:solidFill>
                  <a:schemeClr val="bg1"/>
                </a:solidFill>
                <a:latin typeface="Arial" charset="0"/>
              </a:rPr>
              <a:t>Guinea-Bissau</a:t>
            </a:r>
            <a:r>
              <a:rPr lang="en-US" altLang="en-US" sz="1180" b="1" dirty="0">
                <a:solidFill>
                  <a:schemeClr val="bg1"/>
                </a:solidFill>
                <a:latin typeface="Arial" charset="0"/>
              </a:rPr>
              <a:t>, </a:t>
            </a:r>
            <a:r>
              <a:rPr lang="en-US" altLang="en-US" sz="1180" b="1" dirty="0" smtClean="0">
                <a:solidFill>
                  <a:schemeClr val="bg1"/>
                </a:solidFill>
                <a:latin typeface="Arial" charset="0"/>
              </a:rPr>
              <a:t>parts of Liberia and Cote d’Ivoire, western Ghana, portions of Nigeria and Cameroon, Equatorial Guinea, Gabon, Congo, portions of DRC, Angola, Namibia, western </a:t>
            </a:r>
            <a:r>
              <a:rPr lang="en-US" altLang="en-US" sz="1180" b="1" dirty="0" smtClean="0">
                <a:solidFill>
                  <a:schemeClr val="bg1"/>
                </a:solidFill>
                <a:latin typeface="Arial" charset="0"/>
              </a:rPr>
              <a:t>and northeastern South </a:t>
            </a:r>
            <a:r>
              <a:rPr lang="en-US" altLang="en-US" sz="1180" b="1" dirty="0" smtClean="0">
                <a:solidFill>
                  <a:schemeClr val="bg1"/>
                </a:solidFill>
                <a:latin typeface="Arial" charset="0"/>
              </a:rPr>
              <a:t>Africa, western and southern Zambia, </a:t>
            </a:r>
            <a:r>
              <a:rPr lang="en-US" altLang="en-US" sz="1180" b="1" dirty="0" smtClean="0">
                <a:solidFill>
                  <a:schemeClr val="bg1"/>
                </a:solidFill>
                <a:latin typeface="Arial" charset="0"/>
              </a:rPr>
              <a:t>Botswana</a:t>
            </a:r>
            <a:r>
              <a:rPr lang="en-US" altLang="en-US" sz="1180" b="1" dirty="0" smtClean="0">
                <a:solidFill>
                  <a:schemeClr val="bg1"/>
                </a:solidFill>
                <a:latin typeface="Arial" charset="0"/>
              </a:rPr>
              <a:t>, Zimbabwe, southern Mozambique, parts of Madagascar, northern Tanzania, much of Kenya, portions of Ethiopia, and Somalia. </a:t>
            </a:r>
          </a:p>
          <a:p>
            <a:pPr algn="just" eaLnBrk="1" hangingPunct="1">
              <a:lnSpc>
                <a:spcPct val="90000"/>
              </a:lnSpc>
              <a:spcBef>
                <a:spcPct val="50000"/>
              </a:spcBef>
              <a:buNone/>
              <a:defRPr/>
            </a:pPr>
            <a:r>
              <a:rPr lang="en-US" altLang="en-US" sz="1180" b="1" dirty="0" smtClean="0">
                <a:solidFill>
                  <a:schemeClr val="bg1"/>
                </a:solidFill>
                <a:latin typeface="Arial" charset="0"/>
              </a:rPr>
              <a:t>Much of Guinea, Sierra Leone, Mali, parts of Liberia and Cote d’Ivoire, Burkina Faso, Ghana, Togo, Benin, parts of Nigeria, Niger, Chad, CAR, many parts of DRC, </a:t>
            </a:r>
            <a:r>
              <a:rPr lang="en-US" altLang="en-US" sz="1180" b="1" dirty="0" smtClean="0">
                <a:solidFill>
                  <a:schemeClr val="bg1"/>
                </a:solidFill>
                <a:latin typeface="Arial" charset="0"/>
              </a:rPr>
              <a:t>South Sudan</a:t>
            </a:r>
            <a:r>
              <a:rPr lang="en-US" altLang="en-US" sz="1180" b="1" dirty="0" smtClean="0">
                <a:solidFill>
                  <a:schemeClr val="bg1"/>
                </a:solidFill>
                <a:latin typeface="Arial" charset="0"/>
              </a:rPr>
              <a:t>, </a:t>
            </a:r>
            <a:r>
              <a:rPr lang="en-US" altLang="en-US" sz="1180" b="1" dirty="0" smtClean="0">
                <a:solidFill>
                  <a:schemeClr val="bg1"/>
                </a:solidFill>
                <a:latin typeface="Arial" charset="0"/>
              </a:rPr>
              <a:t>Sudan</a:t>
            </a:r>
            <a:r>
              <a:rPr lang="en-US" altLang="en-US" sz="1180" b="1" dirty="0" smtClean="0">
                <a:solidFill>
                  <a:schemeClr val="bg1"/>
                </a:solidFill>
                <a:latin typeface="Arial" charset="0"/>
              </a:rPr>
              <a:t>, </a:t>
            </a:r>
            <a:r>
              <a:rPr lang="en-US" altLang="en-US" sz="1180" b="1" dirty="0" smtClean="0">
                <a:solidFill>
                  <a:schemeClr val="bg1"/>
                </a:solidFill>
                <a:latin typeface="Arial" charset="0"/>
              </a:rPr>
              <a:t>Uganda, many parts of </a:t>
            </a:r>
            <a:r>
              <a:rPr lang="en-US" altLang="en-US" sz="1180" b="1" dirty="0" smtClean="0">
                <a:solidFill>
                  <a:schemeClr val="bg1"/>
                </a:solidFill>
                <a:latin typeface="Arial" charset="0"/>
              </a:rPr>
              <a:t>Ethiopia, </a:t>
            </a:r>
            <a:r>
              <a:rPr lang="en-US" altLang="en-US" sz="1180" b="1" dirty="0" smtClean="0">
                <a:solidFill>
                  <a:schemeClr val="bg1"/>
                </a:solidFill>
                <a:latin typeface="Arial" charset="0"/>
              </a:rPr>
              <a:t>Tanzania</a:t>
            </a:r>
            <a:r>
              <a:rPr lang="en-US" altLang="en-US" sz="1180" b="1" dirty="0" smtClean="0">
                <a:solidFill>
                  <a:schemeClr val="bg1"/>
                </a:solidFill>
                <a:latin typeface="Arial" charset="0"/>
              </a:rPr>
              <a:t>, eastern Zambia, Malawi, northern Mozambique, and portions of South Africa and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www.cpc.ncep.noaa.gov/products/international/africa_arc/africa_arc_90day_ptts_Labe_Guine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462528"/>
            <a:ext cx="4010025" cy="2633472"/>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4"/>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flipV="1">
            <a:off x="3657600" y="1523999"/>
            <a:ext cx="1202654" cy="304799"/>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838200" y="1447800"/>
            <a:ext cx="609600" cy="2133600"/>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growing dryness over parts of Senegal (bottom left) and northeastern Ethiopia (top right). Moderate to local heavy rainfall sustained moisture surpluses over parts of Guinea (bottom right).</a:t>
            </a:r>
          </a:p>
        </p:txBody>
      </p:sp>
      <p:sp>
        <p:nvSpPr>
          <p:cNvPr id="18441" name="Line 169"/>
          <p:cNvSpPr>
            <a:spLocks noChangeShapeType="1"/>
          </p:cNvSpPr>
          <p:nvPr/>
        </p:nvSpPr>
        <p:spPr bwMode="auto">
          <a:xfrm flipH="1" flipV="1">
            <a:off x="1600200" y="1600200"/>
            <a:ext cx="2971800" cy="2057400"/>
          </a:xfrm>
          <a:prstGeom prst="line">
            <a:avLst/>
          </a:prstGeom>
          <a:noFill/>
          <a:ln w="50800">
            <a:solidFill>
              <a:srgbClr val="FF0000"/>
            </a:solidFill>
            <a:round/>
            <a:headEnd/>
            <a:tailEnd type="triangle" w="med" len="med"/>
          </a:ln>
        </p:spPr>
        <p:txBody>
          <a:bodyPr/>
          <a:lstStyle/>
          <a:p>
            <a:endParaRPr lang="en-US"/>
          </a:p>
        </p:txBody>
      </p:sp>
      <p:pic>
        <p:nvPicPr>
          <p:cNvPr id="3" name="Picture 2" descr="https://www.cpc.ncep.noaa.gov/products/international/africa_arc/africa_arc_90day_ptts_Linguere_Senega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462528"/>
            <a:ext cx="3836071" cy="26334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www.cpc.ncep.noaa.gov/products/international/africa_arc/africa_arc_90day_ptts_Gedaref_Sudan.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462528"/>
            <a:ext cx="40005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www.cpc.ncep.noaa.gov/products/international/africa_arc/africa_arc_90day_ptts_Korem_Ethiopia.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609600"/>
            <a:ext cx="4000500"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3400" y="5711952"/>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Strong lower-level westerly to southwesterly anomalies prevailed across eastern Gulf of Guinea, and over portions of Central and the Greater Horn of Africa (left).</a:t>
            </a:r>
            <a:endParaRPr lang="en-US" altLang="en-US" b="1" dirty="0">
              <a:solidFill>
                <a:schemeClr val="bg1"/>
              </a:solidFill>
            </a:endParaRPr>
          </a:p>
        </p:txBody>
      </p:sp>
      <p:sp>
        <p:nvSpPr>
          <p:cNvPr id="11" name="Oval 10"/>
          <p:cNvSpPr/>
          <p:nvPr/>
        </p:nvSpPr>
        <p:spPr>
          <a:xfrm rot="4487931">
            <a:off x="2177520" y="1886176"/>
            <a:ext cx="962326" cy="2175767"/>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161323</TotalTime>
  <Words>1383</Words>
  <Application>Microsoft Office PowerPoint</Application>
  <PresentationFormat>On-screen Show (4:3)</PresentationFormat>
  <Paragraphs>62</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8204</cp:revision>
  <cp:lastPrinted>2018-07-09T15:13:07Z</cp:lastPrinted>
  <dcterms:created xsi:type="dcterms:W3CDTF">2001-08-31T10:39:36Z</dcterms:created>
  <dcterms:modified xsi:type="dcterms:W3CDTF">2019-08-19T17:49:33Z</dcterms:modified>
</cp:coreProperties>
</file>