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847" autoAdjust="0"/>
  </p:normalViewPr>
  <p:slideViewPr>
    <p:cSldViewPr>
      <p:cViewPr>
        <p:scale>
          <a:sx n="66" d="100"/>
          <a:sy n="66" d="100"/>
        </p:scale>
        <p:origin x="864" y="22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8/12/2019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253" name="CorelPhotoPaint.Image.10" r:id="rId14" imgW="1625397" imgH="1625397" progId="CorelPhotoPaint.Image.10">
                  <p:embed/>
                </p:oleObj>
              </mc:Choice>
              <mc:Fallback>
                <p:oleObj name="CorelPhotoPaint.Image.10" r:id="rId14" imgW="1625397" imgH="1625397" progId="CorelPhotoPaint.Image.10">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12 </a:t>
            </a:r>
            <a:r>
              <a:rPr lang="en-US" altLang="en-US" sz="2800" b="1" dirty="0" smtClean="0">
                <a:solidFill>
                  <a:schemeClr val="bg1"/>
                </a:solidFill>
              </a:rPr>
              <a:t>August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86177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and week-2 (right panel), </a:t>
            </a:r>
            <a:r>
              <a:rPr lang="en-US" altLang="en-US" sz="1250" b="1" dirty="0" smtClean="0">
                <a:solidFill>
                  <a:schemeClr val="bg1"/>
                </a:solidFill>
              </a:rPr>
              <a:t>there </a:t>
            </a:r>
            <a:r>
              <a:rPr lang="en-US" altLang="en-US" sz="1250" b="1" dirty="0">
                <a:solidFill>
                  <a:schemeClr val="bg1"/>
                </a:solidFill>
              </a:rPr>
              <a:t>is an increased chance for weekly rainfall totals to exceed </a:t>
            </a:r>
            <a:r>
              <a:rPr lang="en-US" altLang="en-US" sz="1250" b="1" dirty="0" smtClean="0">
                <a:solidFill>
                  <a:schemeClr val="bg1"/>
                </a:solidFill>
              </a:rPr>
              <a:t>50mm </a:t>
            </a:r>
            <a:r>
              <a:rPr lang="en-US" altLang="en-US" sz="1250" b="1" dirty="0">
                <a:solidFill>
                  <a:schemeClr val="bg1"/>
                </a:solidFill>
              </a:rPr>
              <a:t>over </a:t>
            </a:r>
            <a:r>
              <a:rPr lang="en-US" altLang="en-US" sz="1250" b="1" dirty="0" smtClean="0">
                <a:solidFill>
                  <a:schemeClr val="bg1"/>
                </a:solidFill>
              </a:rPr>
              <a:t>much of Guinea, Sierra Leone, southern Mali, northern Cote d’Ivoire, much of Burkina Faso</a:t>
            </a:r>
            <a:r>
              <a:rPr lang="en-US" altLang="en-US" sz="1250" b="1" dirty="0" smtClean="0">
                <a:solidFill>
                  <a:schemeClr val="bg1"/>
                </a:solidFill>
              </a:rPr>
              <a:t>, </a:t>
            </a:r>
            <a:r>
              <a:rPr lang="en-US" altLang="en-US" sz="1250" b="1" dirty="0" smtClean="0">
                <a:solidFill>
                  <a:schemeClr val="bg1"/>
                </a:solidFill>
              </a:rPr>
              <a:t>northern </a:t>
            </a:r>
            <a:r>
              <a:rPr lang="en-US" altLang="en-US" sz="1250" b="1" dirty="0" smtClean="0">
                <a:solidFill>
                  <a:schemeClr val="bg1"/>
                </a:solidFill>
              </a:rPr>
              <a:t>Nigeria</a:t>
            </a:r>
            <a:r>
              <a:rPr lang="en-US" altLang="en-US" sz="1250" b="1" dirty="0" smtClean="0">
                <a:solidFill>
                  <a:schemeClr val="bg1"/>
                </a:solidFill>
              </a:rPr>
              <a:t>, northern Cameroon</a:t>
            </a:r>
            <a:r>
              <a:rPr lang="en-US" altLang="en-US" sz="1250" b="1" dirty="0" smtClean="0">
                <a:solidFill>
                  <a:schemeClr val="bg1"/>
                </a:solidFill>
              </a:rPr>
              <a:t>, central and southern </a:t>
            </a:r>
            <a:r>
              <a:rPr lang="en-US" altLang="en-US" sz="1250" b="1" dirty="0" smtClean="0">
                <a:solidFill>
                  <a:schemeClr val="bg1"/>
                </a:solidFill>
              </a:rPr>
              <a:t>Chad, northeastern DRC, portions of Sudan and South Sudan, Eritrea, western Ethiopia and western Kenya</a:t>
            </a:r>
            <a:r>
              <a:rPr lang="en-US" altLang="en-US" sz="1250" b="1" dirty="0" smtClean="0">
                <a:solidFill>
                  <a:schemeClr val="bg1"/>
                </a:solidFill>
              </a:rPr>
              <a:t>.</a:t>
            </a:r>
            <a:endParaRPr lang="en-US" altLang="en-US" sz="1250" b="1" dirty="0" smtClean="0">
              <a:solidFill>
                <a:schemeClr val="bg1"/>
              </a:solidFill>
            </a:endParaRPr>
          </a:p>
        </p:txBody>
      </p:sp>
      <p:sp>
        <p:nvSpPr>
          <p:cNvPr id="22534" name="TextBox 2"/>
          <p:cNvSpPr txBox="1">
            <a:spLocks noChangeArrowheads="1"/>
          </p:cNvSpPr>
          <p:nvPr/>
        </p:nvSpPr>
        <p:spPr bwMode="auto">
          <a:xfrm>
            <a:off x="377983" y="1524000"/>
            <a:ext cx="3573159" cy="584775"/>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a:t>
            </a:r>
            <a:r>
              <a:rPr lang="en-US" altLang="en-US" b="1" dirty="0">
                <a:solidFill>
                  <a:srgbClr val="FFFF00"/>
                </a:solidFill>
              </a:rPr>
              <a:t>Valid </a:t>
            </a:r>
            <a:r>
              <a:rPr lang="en-US" altLang="en-US" b="1" dirty="0">
                <a:solidFill>
                  <a:srgbClr val="FFFF00"/>
                </a:solidFill>
              </a:rPr>
              <a:t>13 – 19 August, </a:t>
            </a:r>
            <a:r>
              <a:rPr lang="en-US" altLang="en-US" b="1" dirty="0">
                <a:solidFill>
                  <a:srgbClr val="FFFF00"/>
                </a:solidFill>
              </a:rPr>
              <a:t>2019</a:t>
            </a:r>
          </a:p>
          <a:p>
            <a:pPr algn="ctr" eaLnBrk="1" hangingPunct="1"/>
            <a:endParaRPr lang="en-US" altLang="en-US" b="1" dirty="0">
              <a:solidFill>
                <a:srgbClr val="FFFF00"/>
              </a:solidFill>
            </a:endParaRPr>
          </a:p>
        </p:txBody>
      </p:sp>
      <p:sp>
        <p:nvSpPr>
          <p:cNvPr id="22535" name="TextBox 10"/>
          <p:cNvSpPr txBox="1">
            <a:spLocks noChangeArrowheads="1"/>
          </p:cNvSpPr>
          <p:nvPr/>
        </p:nvSpPr>
        <p:spPr bwMode="auto">
          <a:xfrm>
            <a:off x="4824250" y="1524000"/>
            <a:ext cx="3630866"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20 </a:t>
            </a:r>
            <a:r>
              <a:rPr lang="en-US" altLang="en-US" b="1" dirty="0" smtClean="0">
                <a:solidFill>
                  <a:srgbClr val="FFFF00"/>
                </a:solidFill>
              </a:rPr>
              <a:t>– </a:t>
            </a:r>
            <a:r>
              <a:rPr lang="en-US" altLang="en-US" b="1" dirty="0" smtClean="0">
                <a:solidFill>
                  <a:srgbClr val="FFFF00"/>
                </a:solidFill>
              </a:rPr>
              <a:t>26 </a:t>
            </a:r>
            <a:r>
              <a:rPr lang="en-US" altLang="en-US" b="1" dirty="0" smtClean="0">
                <a:solidFill>
                  <a:srgbClr val="FFFF00"/>
                </a:solidFill>
              </a:rPr>
              <a:t>August,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9314"/>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a:solidFill>
                  <a:srgbClr val="FFFF00"/>
                </a:solidFill>
              </a:rPr>
              <a:t>13 – 19 August, 2019</a:t>
            </a:r>
          </a:p>
        </p:txBody>
      </p:sp>
      <p:sp>
        <p:nvSpPr>
          <p:cNvPr id="8" name="Text Box 8"/>
          <p:cNvSpPr txBox="1">
            <a:spLocks noChangeArrowheads="1"/>
          </p:cNvSpPr>
          <p:nvPr/>
        </p:nvSpPr>
        <p:spPr bwMode="auto">
          <a:xfrm>
            <a:off x="3581400" y="1882676"/>
            <a:ext cx="5349875" cy="230832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much of Senegal, Gambia, Guinea-Bissau</a:t>
            </a:r>
            <a:r>
              <a:rPr lang="en-US" altLang="en-US" sz="1200" b="1" dirty="0" smtClean="0">
                <a:solidFill>
                  <a:srgbClr val="FFFF00"/>
                </a:solidFill>
                <a:latin typeface="Arial" charset="0"/>
              </a:rPr>
              <a:t>, </a:t>
            </a:r>
            <a:r>
              <a:rPr lang="en-US" altLang="en-US" sz="1200" b="1" dirty="0">
                <a:solidFill>
                  <a:srgbClr val="FFFF00"/>
                </a:solidFill>
                <a:latin typeface="Arial" charset="0"/>
              </a:rPr>
              <a:t>southern Mauritania and </a:t>
            </a:r>
            <a:r>
              <a:rPr lang="en-US" altLang="en-US" sz="1200" b="1" dirty="0" smtClean="0">
                <a:solidFill>
                  <a:srgbClr val="FFFF00"/>
                </a:solidFill>
                <a:latin typeface="Arial" charset="0"/>
              </a:rPr>
              <a:t>southwestern </a:t>
            </a:r>
            <a:r>
              <a:rPr lang="en-US" altLang="en-US" sz="1200" b="1" dirty="0">
                <a:solidFill>
                  <a:srgbClr val="FFFF00"/>
                </a:solidFill>
                <a:latin typeface="Arial" charset="0"/>
              </a:rPr>
              <a:t>Mali: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divergence and </a:t>
            </a:r>
            <a:r>
              <a:rPr lang="en-US" altLang="en-US" sz="1200" dirty="0">
                <a:solidFill>
                  <a:schemeClr val="bg1"/>
                </a:solidFill>
                <a:latin typeface="Arial" charset="0"/>
              </a:rPr>
              <a:t>upper-level convergence is expected to suppress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a:t>
            </a:r>
            <a:r>
              <a:rPr lang="en-US" altLang="en-US" sz="1200" b="1" dirty="0" smtClean="0">
                <a:solidFill>
                  <a:srgbClr val="FFFF00"/>
                </a:solidFill>
                <a:latin typeface="Arial" charset="0"/>
              </a:rPr>
              <a:t>Sierra Leone, Guinea, southern Mali, </a:t>
            </a:r>
            <a:r>
              <a:rPr lang="en-US" altLang="en-US" sz="1200" b="1" dirty="0" smtClean="0">
                <a:solidFill>
                  <a:srgbClr val="FFFF00"/>
                </a:solidFill>
                <a:latin typeface="Arial" charset="0"/>
              </a:rPr>
              <a:t>Burkina Faso, southern Niger, central Chad and western Sudan: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a:t>
            </a:r>
            <a:r>
              <a:rPr lang="en-US" altLang="en-US" sz="1200" dirty="0" smtClean="0">
                <a:solidFill>
                  <a:schemeClr val="bg1"/>
                </a:solidFill>
                <a:latin typeface="Arial" charset="0"/>
              </a:rPr>
              <a:t>lower-level convergence and </a:t>
            </a:r>
            <a:r>
              <a:rPr lang="en-US" altLang="en-US" sz="1200" dirty="0" smtClean="0">
                <a:solidFill>
                  <a:schemeClr val="bg1"/>
                </a:solidFill>
                <a:latin typeface="Arial" charset="0"/>
              </a:rPr>
              <a:t>upper-level divergence is 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marL="0" indent="0">
              <a:spcBef>
                <a:spcPct val="0"/>
              </a:spcBef>
              <a:buNone/>
              <a:defRPr/>
            </a:pPr>
            <a:endParaRPr lang="en-US" altLang="en-US" sz="1200" b="1" dirty="0" smtClean="0">
              <a:solidFill>
                <a:srgbClr val="FFFF00"/>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9314"/>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138"/>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20 </a:t>
            </a:r>
            <a:r>
              <a:rPr lang="en-US" altLang="en-US" b="1" dirty="0" smtClean="0">
                <a:solidFill>
                  <a:srgbClr val="FFFF00"/>
                </a:solidFill>
              </a:rPr>
              <a:t>– </a:t>
            </a:r>
            <a:r>
              <a:rPr lang="en-US" altLang="en-US" b="1" dirty="0" smtClean="0">
                <a:solidFill>
                  <a:srgbClr val="FFFF00"/>
                </a:solidFill>
              </a:rPr>
              <a:t>26 </a:t>
            </a:r>
            <a:r>
              <a:rPr lang="en-US" altLang="en-US" b="1" dirty="0" smtClean="0">
                <a:solidFill>
                  <a:srgbClr val="FFFF00"/>
                </a:solidFill>
              </a:rPr>
              <a:t>August, </a:t>
            </a:r>
            <a:r>
              <a:rPr lang="en-US" altLang="en-US" b="1" dirty="0">
                <a:solidFill>
                  <a:srgbClr val="FFFF00"/>
                </a:solidFill>
              </a:rPr>
              <a:t>2019</a:t>
            </a:r>
            <a:endParaRPr lang="nl-NL" altLang="en-US" b="1" dirty="0">
              <a:solidFill>
                <a:srgbClr val="FFFF00"/>
              </a:solidFill>
            </a:endParaRPr>
          </a:p>
        </p:txBody>
      </p:sp>
      <p:sp>
        <p:nvSpPr>
          <p:cNvPr id="13319" name="Text Box 8"/>
          <p:cNvSpPr txBox="1">
            <a:spLocks noChangeArrowheads="1"/>
          </p:cNvSpPr>
          <p:nvPr/>
        </p:nvSpPr>
        <p:spPr bwMode="auto">
          <a:xfrm>
            <a:off x="3581400" y="1792575"/>
            <a:ext cx="5349875" cy="216982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a:solidFill>
                  <a:srgbClr val="FFFF00"/>
                </a:solidFill>
                <a:latin typeface="Arial" charset="0"/>
              </a:rPr>
              <a:t>There is an increased chance for below-average rainfall over much of Senegal, Gambia, Guinea-Bissau, </a:t>
            </a:r>
            <a:r>
              <a:rPr lang="en-US" altLang="en-US" sz="1150" b="1" dirty="0" smtClean="0">
                <a:solidFill>
                  <a:srgbClr val="FFFF00"/>
                </a:solidFill>
                <a:latin typeface="Arial" charset="0"/>
              </a:rPr>
              <a:t>parts of </a:t>
            </a:r>
            <a:r>
              <a:rPr lang="en-US" altLang="en-US" sz="1150" b="1" dirty="0" smtClean="0">
                <a:solidFill>
                  <a:srgbClr val="FFFF00"/>
                </a:solidFill>
                <a:latin typeface="Arial" charset="0"/>
              </a:rPr>
              <a:t> southwestern Mali, </a:t>
            </a:r>
            <a:r>
              <a:rPr lang="en-US" altLang="en-US" sz="1150" b="1" dirty="0">
                <a:solidFill>
                  <a:srgbClr val="FFFF00"/>
                </a:solidFill>
                <a:latin typeface="Arial" charset="0"/>
              </a:rPr>
              <a:t>and </a:t>
            </a:r>
            <a:r>
              <a:rPr lang="en-US" altLang="en-US" sz="1150" b="1" dirty="0" smtClean="0">
                <a:solidFill>
                  <a:srgbClr val="FFFF00"/>
                </a:solidFill>
                <a:latin typeface="Arial" charset="0"/>
              </a:rPr>
              <a:t>southern </a:t>
            </a:r>
            <a:r>
              <a:rPr lang="en-US" altLang="en-US" sz="1150" b="1" dirty="0">
                <a:solidFill>
                  <a:srgbClr val="FFFF00"/>
                </a:solidFill>
                <a:latin typeface="Arial" charset="0"/>
              </a:rPr>
              <a:t>Mauritania: </a:t>
            </a:r>
            <a:r>
              <a:rPr lang="en-US" altLang="en-US" sz="1150" dirty="0">
                <a:solidFill>
                  <a:schemeClr val="bg1"/>
                </a:solidFill>
                <a:latin typeface="Arial" charset="0"/>
              </a:rPr>
              <a:t>An area of anomalous lower-level </a:t>
            </a:r>
            <a:r>
              <a:rPr lang="en-US" altLang="en-US" sz="1150" dirty="0" smtClean="0">
                <a:solidFill>
                  <a:schemeClr val="bg1"/>
                </a:solidFill>
                <a:latin typeface="Arial" charset="0"/>
              </a:rPr>
              <a:t>divergence and </a:t>
            </a:r>
            <a:r>
              <a:rPr lang="en-US" altLang="en-US" sz="1150" dirty="0">
                <a:solidFill>
                  <a:schemeClr val="bg1"/>
                </a:solidFill>
                <a:latin typeface="Arial" charset="0"/>
              </a:rPr>
              <a:t>upper-level convergence is expected to suppress 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is an increased chance for above-average rainfall across Guinea, Sierra Leone, southern Mal, Burkina Faso, southern Niger, central Chad, and western Sudan: </a:t>
            </a:r>
            <a:r>
              <a:rPr lang="en-US" altLang="en-US" sz="1100" dirty="0" smtClean="0">
                <a:solidFill>
                  <a:schemeClr val="bg1"/>
                </a:solidFill>
                <a:latin typeface="Arial" charset="0"/>
              </a:rPr>
              <a:t>A broad area of anomalous lower-level convergence  and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3693319"/>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rainfall was below-average over much Senegal, Gambia, Guinea-Bissau, parts of western Mali, Cote d’Ivoire, Ghana Togo, Benin, western Niger, portions of eastern Nigeria, Cameroon, parts of Chad, northern DRC, CAR, South Sudan and northern Ethiopia. </a:t>
            </a:r>
            <a:r>
              <a:rPr lang="en-US" altLang="en-US" sz="1200" b="1" dirty="0" smtClean="0">
                <a:solidFill>
                  <a:schemeClr val="bg1"/>
                </a:solidFill>
              </a:rPr>
              <a:t> Much </a:t>
            </a:r>
            <a:r>
              <a:rPr lang="en-US" altLang="en-US" sz="1200" b="1" dirty="0">
                <a:solidFill>
                  <a:schemeClr val="bg1"/>
                </a:solidFill>
              </a:rPr>
              <a:t>of Guinea, Sierra Leone, Liberia, northwestern Cote d’Ivoire, many parts of Mali, Burkina Faso, portions of Nigeria, local areas in Chad, portions of Sudan local areas in DRC, Eritrea and Ethiopia had above-average rainfall. Weekly rainfall surpluses exceeded 100m over portions of Guinea, Sierra Leone, northwestern Cote d’Ivoire, southeastern Nigeria and western Cameroon.</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southern Mauritania, Senegal, Gambia, Guinea-Bissau, parts of southern Cote d’Ivoire, western Ghana, portions of Nigeria, northern Cameroon, local areas in Niger and Chad, and portions of Ethiopia had below-average rainfall</a:t>
            </a:r>
            <a:r>
              <a:rPr lang="en-US" altLang="en-US" sz="1200" b="1" dirty="0" smtClean="0">
                <a:solidFill>
                  <a:schemeClr val="bg1"/>
                </a:solidFill>
              </a:rPr>
              <a:t>. Rainfall </a:t>
            </a:r>
            <a:r>
              <a:rPr lang="en-US" altLang="en-US" sz="1200" b="1" dirty="0">
                <a:solidFill>
                  <a:schemeClr val="bg1"/>
                </a:solidFill>
              </a:rPr>
              <a:t>was above-average over much of Guinea, Sierra Leone, Liberia, Mali, Burkina Faso, central and northern Cote d’Ivoire, many parts of Ghana, Togo, Benin, local areas in Niger, portions of Nigeria, Cameroon, many parts of Chad, CAR, Congo, DRC, Uganda, South Sudan, many parts of Sudan, and local areas in Ethiopia, Kenya and Somalia.</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much of Senegal, Mauritania, parts of northern Mali, local areas in Liberia, parts of Cote d’Ivoire and western Ghana, portions of Nigeria and Cameroon, Equatorial Guinea, Gabon, much of Congo, local areas in DRC, and parts of Ethiopia had below-average rainfall</a:t>
            </a:r>
            <a:r>
              <a:rPr lang="en-US" altLang="en-US" sz="1200" b="1" dirty="0" smtClean="0">
                <a:solidFill>
                  <a:schemeClr val="bg1"/>
                </a:solidFill>
              </a:rPr>
              <a:t>. Rainfall </a:t>
            </a:r>
            <a:r>
              <a:rPr lang="en-US" altLang="en-US" sz="1200" b="1" dirty="0">
                <a:solidFill>
                  <a:schemeClr val="bg1"/>
                </a:solidFill>
              </a:rPr>
              <a:t>was above-average over much Guinea, Sierra Leone, Liberia, Mali, parts of Cote d’Ivoire, Burkina Faso, Ghana, Togo Benin, Niger, parts of Nigeria, Chad, northern Cameroon, parts of CAR and DRC, South Sudan, Uganda, southern Sudan, portions of Ethiopia, southern Somalia, and parts of Kenya and Tanzania.</a:t>
            </a:r>
          </a:p>
          <a:p>
            <a:pPr marL="171450" indent="-171450" eaLnBrk="1" hangingPunct="1">
              <a:lnSpc>
                <a:spcPct val="90000"/>
              </a:lnSpc>
              <a:spcBef>
                <a:spcPct val="50000"/>
              </a:spcBef>
              <a:buFontTx/>
              <a:buChar char="•"/>
            </a:pPr>
            <a:r>
              <a:rPr lang="en-US" altLang="en-US" sz="1200" b="1" dirty="0">
                <a:solidFill>
                  <a:schemeClr val="bg1"/>
                </a:solidFill>
              </a:rPr>
              <a:t>Week-1 outlooks call for an increased chance for below-average rainfall over the far western West Africa. In contrast, there is an increased chance for above-average rainfall over many places in the Sahel region.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Weekly rainfall </a:t>
            </a:r>
            <a:r>
              <a:rPr lang="en-US" altLang="en-US" sz="1800" b="1" dirty="0" smtClean="0">
                <a:solidFill>
                  <a:schemeClr val="bg1"/>
                </a:solidFill>
              </a:rPr>
              <a:t>surpluses exceeded 100m over portions of Guinea, Sierra Leone, northwestern Cote d’Ivoire, southeastern Nigeria and western Cameroon.</a:t>
            </a:r>
            <a:endParaRPr lang="en-US" altLang="en-US" sz="1800" b="1" dirty="0" smtClean="0">
              <a:solidFill>
                <a:schemeClr val="bg1"/>
              </a:solidFill>
            </a:endParaRPr>
          </a:p>
          <a:p>
            <a:pPr marL="342900" indent="-342900" eaLnBrk="1" hangingPunct="1">
              <a:buFontTx/>
              <a:buChar char="•"/>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below-average </a:t>
            </a:r>
            <a:r>
              <a:rPr lang="en-US" altLang="en-US" sz="1800" b="1" dirty="0">
                <a:solidFill>
                  <a:schemeClr val="bg1"/>
                </a:solidFill>
              </a:rPr>
              <a:t>rainfall </a:t>
            </a:r>
            <a:r>
              <a:rPr lang="en-US" altLang="en-US" sz="1800" b="1" dirty="0" smtClean="0">
                <a:solidFill>
                  <a:schemeClr val="bg1"/>
                </a:solidFill>
              </a:rPr>
              <a:t>over </a:t>
            </a:r>
            <a:r>
              <a:rPr lang="en-US" altLang="en-US" sz="1800" b="1" dirty="0" smtClean="0">
                <a:solidFill>
                  <a:schemeClr val="bg1"/>
                </a:solidFill>
              </a:rPr>
              <a:t>the far western West Africa. </a:t>
            </a:r>
            <a:r>
              <a:rPr lang="en-US" altLang="en-US" sz="1800" b="1" dirty="0" smtClean="0">
                <a:solidFill>
                  <a:schemeClr val="bg1"/>
                </a:solidFill>
              </a:rPr>
              <a:t>In contrast, there is an increased </a:t>
            </a:r>
            <a:r>
              <a:rPr lang="en-US" altLang="en-US" sz="1800" b="1" dirty="0">
                <a:solidFill>
                  <a:schemeClr val="bg1"/>
                </a:solidFill>
              </a:rPr>
              <a:t>chance for above-average rainfall </a:t>
            </a:r>
            <a:r>
              <a:rPr lang="en-US" altLang="en-US" sz="1800" b="1" dirty="0" smtClean="0">
                <a:solidFill>
                  <a:schemeClr val="bg1"/>
                </a:solidFill>
              </a:rPr>
              <a:t>over </a:t>
            </a:r>
            <a:r>
              <a:rPr lang="en-US" altLang="en-US" sz="1800" b="1" dirty="0" smtClean="0">
                <a:solidFill>
                  <a:schemeClr val="bg1"/>
                </a:solidFill>
              </a:rPr>
              <a:t>many places in the Sahel region. </a:t>
            </a:r>
            <a:endParaRPr lang="en-US" alt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s://www.cpc.ncep.noaa.gov/products/international/africa_arc/africa_arc_7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cpc.ncep.noaa.gov/products/international/africa_arc/africa_arc_7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112806"/>
            <a:ext cx="8839200" cy="1606594"/>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a:t>
            </a:r>
            <a:r>
              <a:rPr lang="en-US" altLang="en-US" sz="1200" b="1" dirty="0">
                <a:solidFill>
                  <a:schemeClr val="bg1"/>
                </a:solidFill>
              </a:rPr>
              <a:t>7</a:t>
            </a:r>
            <a:r>
              <a:rPr lang="en-US" altLang="en-US" sz="1200" b="1" dirty="0" smtClean="0">
                <a:solidFill>
                  <a:schemeClr val="bg1"/>
                </a:solidFill>
              </a:rPr>
              <a:t> days</a:t>
            </a:r>
            <a:r>
              <a:rPr lang="en-US" altLang="en-US" sz="1200" b="1" dirty="0">
                <a:solidFill>
                  <a:schemeClr val="bg1"/>
                </a:solidFill>
              </a:rPr>
              <a:t>, </a:t>
            </a:r>
            <a:r>
              <a:rPr lang="en-US" altLang="en-US" sz="1200" b="1" dirty="0" smtClean="0">
                <a:solidFill>
                  <a:schemeClr val="bg1"/>
                </a:solidFill>
              </a:rPr>
              <a:t>r</a:t>
            </a:r>
            <a:r>
              <a:rPr lang="en-US" altLang="en-US" sz="1200" b="1" dirty="0" smtClean="0">
                <a:solidFill>
                  <a:schemeClr val="bg1"/>
                </a:solidFill>
              </a:rPr>
              <a:t>ainfall </a:t>
            </a:r>
            <a:r>
              <a:rPr lang="en-US" altLang="en-US" sz="1200" b="1" dirty="0" smtClean="0">
                <a:solidFill>
                  <a:schemeClr val="bg1"/>
                </a:solidFill>
              </a:rPr>
              <a:t>was below-average over </a:t>
            </a:r>
            <a:r>
              <a:rPr lang="en-US" altLang="en-US" sz="1200" b="1" dirty="0" smtClean="0">
                <a:solidFill>
                  <a:schemeClr val="bg1"/>
                </a:solidFill>
              </a:rPr>
              <a:t>much Senegal</a:t>
            </a:r>
            <a:r>
              <a:rPr lang="en-US" altLang="en-US" sz="1200" b="1" dirty="0" smtClean="0">
                <a:solidFill>
                  <a:schemeClr val="bg1"/>
                </a:solidFill>
              </a:rPr>
              <a:t>, Gambia, Guinea-Bissau, parts of </a:t>
            </a:r>
            <a:r>
              <a:rPr lang="en-US" altLang="en-US" sz="1200" b="1" dirty="0" smtClean="0">
                <a:solidFill>
                  <a:schemeClr val="bg1"/>
                </a:solidFill>
              </a:rPr>
              <a:t>western Mali, Cote d’Ivoire, Ghana Togo, Benin, western </a:t>
            </a:r>
            <a:r>
              <a:rPr lang="en-US" altLang="en-US" sz="1200" b="1" dirty="0" smtClean="0">
                <a:solidFill>
                  <a:schemeClr val="bg1"/>
                </a:solidFill>
              </a:rPr>
              <a:t>Niger, </a:t>
            </a:r>
            <a:r>
              <a:rPr lang="en-US" altLang="en-US" sz="1200" b="1" dirty="0" smtClean="0">
                <a:solidFill>
                  <a:schemeClr val="bg1"/>
                </a:solidFill>
              </a:rPr>
              <a:t>portions </a:t>
            </a:r>
            <a:r>
              <a:rPr lang="en-US" altLang="en-US" sz="1200" b="1" dirty="0" smtClean="0">
                <a:solidFill>
                  <a:schemeClr val="bg1"/>
                </a:solidFill>
              </a:rPr>
              <a:t>of </a:t>
            </a:r>
            <a:r>
              <a:rPr lang="en-US" altLang="en-US" sz="1200" b="1" dirty="0" smtClean="0">
                <a:solidFill>
                  <a:schemeClr val="bg1"/>
                </a:solidFill>
              </a:rPr>
              <a:t>eastern Nigeria</a:t>
            </a:r>
            <a:r>
              <a:rPr lang="en-US" altLang="en-US" sz="1200" b="1" dirty="0" smtClean="0">
                <a:solidFill>
                  <a:schemeClr val="bg1"/>
                </a:solidFill>
              </a:rPr>
              <a:t>, </a:t>
            </a:r>
            <a:r>
              <a:rPr lang="en-US" altLang="en-US" sz="1200" b="1" dirty="0" smtClean="0">
                <a:solidFill>
                  <a:schemeClr val="bg1"/>
                </a:solidFill>
              </a:rPr>
              <a:t>Cameroon</a:t>
            </a:r>
            <a:r>
              <a:rPr lang="en-US" altLang="en-US" sz="1200" b="1" dirty="0" smtClean="0">
                <a:solidFill>
                  <a:schemeClr val="bg1"/>
                </a:solidFill>
              </a:rPr>
              <a:t>, </a:t>
            </a:r>
            <a:r>
              <a:rPr lang="en-US" altLang="en-US" sz="1200" b="1" dirty="0" smtClean="0">
                <a:solidFill>
                  <a:schemeClr val="bg1"/>
                </a:solidFill>
              </a:rPr>
              <a:t>parts of Chad</a:t>
            </a:r>
            <a:r>
              <a:rPr lang="en-US" altLang="en-US" sz="1200" b="1" dirty="0" smtClean="0">
                <a:solidFill>
                  <a:schemeClr val="bg1"/>
                </a:solidFill>
              </a:rPr>
              <a:t>, </a:t>
            </a:r>
            <a:r>
              <a:rPr lang="en-US" altLang="en-US" sz="1200" b="1" dirty="0" smtClean="0">
                <a:solidFill>
                  <a:schemeClr val="bg1"/>
                </a:solidFill>
              </a:rPr>
              <a:t>northern </a:t>
            </a:r>
            <a:r>
              <a:rPr lang="en-US" altLang="en-US" sz="1200" b="1" dirty="0" smtClean="0">
                <a:solidFill>
                  <a:schemeClr val="bg1"/>
                </a:solidFill>
              </a:rPr>
              <a:t>DRC, </a:t>
            </a:r>
            <a:r>
              <a:rPr lang="en-US" altLang="en-US" sz="1200" b="1" dirty="0" smtClean="0">
                <a:solidFill>
                  <a:schemeClr val="bg1"/>
                </a:solidFill>
              </a:rPr>
              <a:t>CAR, South Sudan and northern Ethiopia</a:t>
            </a:r>
            <a:r>
              <a:rPr lang="en-US" altLang="en-US" sz="1200" b="1" dirty="0" smtClean="0">
                <a:solidFill>
                  <a:schemeClr val="bg1"/>
                </a:solidFill>
              </a:rPr>
              <a:t>. </a:t>
            </a:r>
            <a:endParaRPr lang="en-US" altLang="en-US" sz="1200" b="1" dirty="0" smtClean="0">
              <a:solidFill>
                <a:schemeClr val="bg1"/>
              </a:solidFill>
            </a:endParaRPr>
          </a:p>
          <a:p>
            <a:pPr algn="just" eaLnBrk="1" hangingPunct="1">
              <a:lnSpc>
                <a:spcPct val="90000"/>
              </a:lnSpc>
              <a:spcBef>
                <a:spcPct val="50000"/>
              </a:spcBef>
            </a:pPr>
            <a:r>
              <a:rPr lang="en-US" altLang="en-US" sz="1200" b="1" dirty="0" smtClean="0">
                <a:solidFill>
                  <a:schemeClr val="bg1"/>
                </a:solidFill>
              </a:rPr>
              <a:t>Much of Guinea, Sierra Leone, Liberia, </a:t>
            </a:r>
            <a:r>
              <a:rPr lang="en-US" altLang="en-US" sz="1200" b="1" dirty="0" smtClean="0">
                <a:solidFill>
                  <a:schemeClr val="bg1"/>
                </a:solidFill>
              </a:rPr>
              <a:t>northwestern Cote d’Ivoire, many parts of </a:t>
            </a:r>
            <a:r>
              <a:rPr lang="en-US" altLang="en-US" sz="1200" b="1" dirty="0" smtClean="0">
                <a:solidFill>
                  <a:schemeClr val="bg1"/>
                </a:solidFill>
              </a:rPr>
              <a:t>Mali, Burkina Faso, </a:t>
            </a:r>
            <a:r>
              <a:rPr lang="en-US" altLang="en-US" sz="1200" b="1" dirty="0" smtClean="0">
                <a:solidFill>
                  <a:schemeClr val="bg1"/>
                </a:solidFill>
              </a:rPr>
              <a:t>portions of </a:t>
            </a:r>
            <a:r>
              <a:rPr lang="en-US" altLang="en-US" sz="1200" b="1" dirty="0" smtClean="0">
                <a:solidFill>
                  <a:schemeClr val="bg1"/>
                </a:solidFill>
              </a:rPr>
              <a:t>Nigeria, </a:t>
            </a:r>
            <a:r>
              <a:rPr lang="en-US" altLang="en-US" sz="1200" b="1" dirty="0" smtClean="0">
                <a:solidFill>
                  <a:schemeClr val="bg1"/>
                </a:solidFill>
              </a:rPr>
              <a:t>local areas in </a:t>
            </a:r>
            <a:r>
              <a:rPr lang="en-US" altLang="en-US" sz="1200" b="1" dirty="0" smtClean="0">
                <a:solidFill>
                  <a:schemeClr val="bg1"/>
                </a:solidFill>
              </a:rPr>
              <a:t>Chad, </a:t>
            </a:r>
            <a:r>
              <a:rPr lang="en-US" altLang="en-US" sz="1200" b="1" dirty="0" smtClean="0">
                <a:solidFill>
                  <a:schemeClr val="bg1"/>
                </a:solidFill>
              </a:rPr>
              <a:t>portions </a:t>
            </a:r>
            <a:r>
              <a:rPr lang="en-US" altLang="en-US" sz="1200" b="1" dirty="0" smtClean="0">
                <a:solidFill>
                  <a:schemeClr val="bg1"/>
                </a:solidFill>
              </a:rPr>
              <a:t>of Sudan </a:t>
            </a:r>
            <a:r>
              <a:rPr lang="en-US" altLang="en-US" sz="1200" b="1" dirty="0" smtClean="0">
                <a:solidFill>
                  <a:schemeClr val="bg1"/>
                </a:solidFill>
              </a:rPr>
              <a:t>local areas in DRC, Eritrea and Ethiopia </a:t>
            </a:r>
            <a:r>
              <a:rPr lang="en-US" altLang="en-US" sz="1200" b="1" dirty="0" smtClean="0">
                <a:solidFill>
                  <a:schemeClr val="bg1"/>
                </a:solidFill>
              </a:rPr>
              <a:t>had above-average rainfall</a:t>
            </a:r>
            <a:r>
              <a:rPr lang="en-US" altLang="en-US" sz="1200" b="1" dirty="0">
                <a:solidFill>
                  <a:schemeClr val="bg1"/>
                </a:solidFill>
              </a:rPr>
              <a:t>. Weekly rainfall surpluses exceeded 100m over portions of Guinea, Sierra Leone, northwestern Cote d’Ivoire, southeastern Nigeria and western Cameroon.</a:t>
            </a:r>
          </a:p>
          <a:p>
            <a:pPr algn="just" eaLnBrk="1" hangingPunct="1">
              <a:lnSpc>
                <a:spcPct val="90000"/>
              </a:lnSpc>
              <a:spcBef>
                <a:spcPct val="50000"/>
              </a:spcBef>
            </a:pPr>
            <a:endParaRPr lang="en-US" altLang="en-US" sz="120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s://www.cpc.ncep.noaa.gov/products/international/africa_arc/africa_arc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cpc.ncep.noaa.gov/products/international/africa_arc/africa_arc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400383"/>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days, </a:t>
            </a:r>
            <a:r>
              <a:rPr lang="en-US" altLang="en-US" sz="1250" b="1" dirty="0" smtClean="0">
                <a:solidFill>
                  <a:schemeClr val="bg1"/>
                </a:solidFill>
              </a:rPr>
              <a:t>southern Mauritania, </a:t>
            </a:r>
            <a:r>
              <a:rPr lang="en-US" altLang="en-US" sz="1250" b="1" dirty="0" smtClean="0">
                <a:solidFill>
                  <a:schemeClr val="bg1"/>
                </a:solidFill>
              </a:rPr>
              <a:t>Senegal, Gambia, Guinea-Bissau, parts of southern </a:t>
            </a:r>
            <a:r>
              <a:rPr lang="en-US" altLang="en-US" sz="1250" b="1" dirty="0" smtClean="0">
                <a:solidFill>
                  <a:schemeClr val="bg1"/>
                </a:solidFill>
              </a:rPr>
              <a:t>Cote d’Ivoire, </a:t>
            </a:r>
            <a:r>
              <a:rPr lang="en-US" altLang="en-US" sz="1250" b="1" dirty="0" smtClean="0">
                <a:solidFill>
                  <a:schemeClr val="bg1"/>
                </a:solidFill>
              </a:rPr>
              <a:t>western Ghana</a:t>
            </a:r>
            <a:r>
              <a:rPr lang="en-US" altLang="en-US" sz="1250" b="1" dirty="0" smtClean="0">
                <a:solidFill>
                  <a:schemeClr val="bg1"/>
                </a:solidFill>
              </a:rPr>
              <a:t>, portions of Nigeria</a:t>
            </a:r>
            <a:r>
              <a:rPr lang="en-US" altLang="en-US" sz="1250" b="1" dirty="0" smtClean="0">
                <a:solidFill>
                  <a:schemeClr val="bg1"/>
                </a:solidFill>
              </a:rPr>
              <a:t>, northern Cameroon, </a:t>
            </a:r>
            <a:r>
              <a:rPr lang="en-US" altLang="en-US" sz="1250" b="1" dirty="0" smtClean="0">
                <a:solidFill>
                  <a:schemeClr val="bg1"/>
                </a:solidFill>
              </a:rPr>
              <a:t>local areas in Niger and Chad</a:t>
            </a:r>
            <a:r>
              <a:rPr lang="en-US" altLang="en-US" sz="1250" b="1" dirty="0" smtClean="0">
                <a:solidFill>
                  <a:schemeClr val="bg1"/>
                </a:solidFill>
              </a:rPr>
              <a:t>, and portions </a:t>
            </a:r>
            <a:r>
              <a:rPr lang="en-US" altLang="en-US" sz="1250" b="1" dirty="0" smtClean="0">
                <a:solidFill>
                  <a:schemeClr val="bg1"/>
                </a:solidFill>
              </a:rPr>
              <a:t>of Ethiopia had below-average rainfall.</a:t>
            </a:r>
            <a:endParaRPr lang="en-US" altLang="en-US" sz="1250" b="1" dirty="0">
              <a:solidFill>
                <a:schemeClr val="bg1"/>
              </a:solidFill>
            </a:endParaRPr>
          </a:p>
          <a:p>
            <a:pPr eaLnBrk="1" hangingPunct="1">
              <a:lnSpc>
                <a:spcPct val="90000"/>
              </a:lnSpc>
              <a:spcBef>
                <a:spcPct val="50000"/>
              </a:spcBef>
            </a:pPr>
            <a:r>
              <a:rPr lang="en-US" altLang="en-US" sz="1250" b="1" dirty="0">
                <a:solidFill>
                  <a:schemeClr val="bg1"/>
                </a:solidFill>
              </a:rPr>
              <a:t>R</a:t>
            </a:r>
            <a:r>
              <a:rPr lang="en-US" altLang="en-US" sz="1250" b="1" dirty="0" smtClean="0">
                <a:solidFill>
                  <a:schemeClr val="bg1"/>
                </a:solidFill>
              </a:rPr>
              <a:t>ainfall </a:t>
            </a:r>
            <a:r>
              <a:rPr lang="en-US" altLang="en-US" sz="1250" b="1" dirty="0">
                <a:solidFill>
                  <a:schemeClr val="bg1"/>
                </a:solidFill>
              </a:rPr>
              <a:t>was above-average </a:t>
            </a:r>
            <a:r>
              <a:rPr lang="en-US" altLang="en-US" sz="1250" b="1" dirty="0" smtClean="0">
                <a:solidFill>
                  <a:schemeClr val="bg1"/>
                </a:solidFill>
              </a:rPr>
              <a:t>over </a:t>
            </a:r>
            <a:r>
              <a:rPr lang="en-US" altLang="en-US" sz="1250" b="1" dirty="0" smtClean="0">
                <a:solidFill>
                  <a:schemeClr val="bg1"/>
                </a:solidFill>
              </a:rPr>
              <a:t>much </a:t>
            </a:r>
            <a:r>
              <a:rPr lang="en-US" altLang="en-US" sz="1250" b="1" dirty="0" smtClean="0">
                <a:solidFill>
                  <a:schemeClr val="bg1"/>
                </a:solidFill>
              </a:rPr>
              <a:t>of Guinea, Sierra Leone, Liberia, Mali, Burkina Faso, central and northern Cote d’Ivoire, many parts of Ghana, Togo, Benin, </a:t>
            </a:r>
            <a:r>
              <a:rPr lang="en-US" altLang="en-US" sz="1250" b="1" dirty="0" smtClean="0">
                <a:solidFill>
                  <a:schemeClr val="bg1"/>
                </a:solidFill>
              </a:rPr>
              <a:t>local areas in Niger, portions of </a:t>
            </a:r>
            <a:r>
              <a:rPr lang="en-US" altLang="en-US" sz="1250" b="1" dirty="0" smtClean="0">
                <a:solidFill>
                  <a:schemeClr val="bg1"/>
                </a:solidFill>
              </a:rPr>
              <a:t>Nigeria, Cameroon, many parts of Chad, </a:t>
            </a:r>
            <a:r>
              <a:rPr lang="en-US" altLang="en-US" sz="1250" b="1" dirty="0" smtClean="0">
                <a:solidFill>
                  <a:schemeClr val="bg1"/>
                </a:solidFill>
              </a:rPr>
              <a:t>CAR</a:t>
            </a:r>
            <a:r>
              <a:rPr lang="en-US" altLang="en-US" sz="1250" b="1" dirty="0" smtClean="0">
                <a:solidFill>
                  <a:schemeClr val="bg1"/>
                </a:solidFill>
              </a:rPr>
              <a:t>, Congo, </a:t>
            </a:r>
            <a:r>
              <a:rPr lang="en-US" altLang="en-US" sz="1250" b="1" dirty="0" smtClean="0">
                <a:solidFill>
                  <a:schemeClr val="bg1"/>
                </a:solidFill>
              </a:rPr>
              <a:t>DRC</a:t>
            </a:r>
            <a:r>
              <a:rPr lang="en-US" altLang="en-US" sz="1250" b="1" dirty="0" smtClean="0">
                <a:solidFill>
                  <a:schemeClr val="bg1"/>
                </a:solidFill>
              </a:rPr>
              <a:t>, Uganda, </a:t>
            </a:r>
            <a:r>
              <a:rPr lang="en-US" altLang="en-US" sz="1250" b="1" dirty="0" smtClean="0">
                <a:solidFill>
                  <a:schemeClr val="bg1"/>
                </a:solidFill>
              </a:rPr>
              <a:t>South </a:t>
            </a:r>
            <a:r>
              <a:rPr lang="en-US" altLang="en-US" sz="1250" b="1" dirty="0" smtClean="0">
                <a:solidFill>
                  <a:schemeClr val="bg1"/>
                </a:solidFill>
              </a:rPr>
              <a:t>Sudan, many parts of Sudan, and </a:t>
            </a:r>
            <a:r>
              <a:rPr lang="en-US" altLang="en-US" sz="1250" b="1" dirty="0" smtClean="0">
                <a:solidFill>
                  <a:schemeClr val="bg1"/>
                </a:solidFill>
              </a:rPr>
              <a:t>local areas in Ethiopia, Kenya and Somalia.</a:t>
            </a:r>
            <a:endParaRPr lang="en-US" altLang="en-US" sz="1250" b="1"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www.cpc.ncep.noaa.gov/products/international/africa_arc/africa_arc_9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cpc.ncep.noaa.gov/products/international/africa_arc/africa_arc_9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181862"/>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days, </a:t>
            </a:r>
            <a:r>
              <a:rPr lang="en-US" altLang="en-US" sz="1200" b="1" dirty="0" smtClean="0">
                <a:solidFill>
                  <a:schemeClr val="bg1"/>
                </a:solidFill>
              </a:rPr>
              <a:t>much of Senegal, Mauritania, </a:t>
            </a:r>
            <a:r>
              <a:rPr lang="en-US" altLang="en-US" sz="1200" b="1" dirty="0" smtClean="0">
                <a:solidFill>
                  <a:schemeClr val="bg1"/>
                </a:solidFill>
              </a:rPr>
              <a:t>parts of northern </a:t>
            </a:r>
            <a:r>
              <a:rPr lang="en-US" altLang="en-US" sz="1200" b="1" dirty="0" smtClean="0">
                <a:solidFill>
                  <a:schemeClr val="bg1"/>
                </a:solidFill>
              </a:rPr>
              <a:t>Mali, local areas in Liberia, parts of Cote d’Ivoire and western Ghana, portions of Nigeria and Cameroon, Equatorial Guinea, Gabon, much of Congo, </a:t>
            </a:r>
            <a:r>
              <a:rPr lang="en-US" altLang="en-US" sz="1200" b="1" dirty="0" smtClean="0">
                <a:solidFill>
                  <a:schemeClr val="bg1"/>
                </a:solidFill>
              </a:rPr>
              <a:t>local areas in </a:t>
            </a:r>
            <a:r>
              <a:rPr lang="en-US" altLang="en-US" sz="1200" b="1" dirty="0" smtClean="0">
                <a:solidFill>
                  <a:schemeClr val="bg1"/>
                </a:solidFill>
              </a:rPr>
              <a:t>DRC, and parts of Ethiopia had below-average rainfall.</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Rainfall was above-average over much Guinea, Sierra Leone, Liberia, Mali, parts of Cote d’Ivoire, Burkina Faso, Ghana, Togo Benin, Niger, parts of Nigeria, Chad, northern Cameroon, </a:t>
            </a:r>
            <a:r>
              <a:rPr lang="en-US" altLang="en-US" sz="1200" b="1" dirty="0" smtClean="0">
                <a:solidFill>
                  <a:schemeClr val="bg1"/>
                </a:solidFill>
              </a:rPr>
              <a:t>parts </a:t>
            </a:r>
            <a:r>
              <a:rPr lang="en-US" altLang="en-US" sz="1200" b="1" dirty="0" smtClean="0">
                <a:solidFill>
                  <a:schemeClr val="bg1"/>
                </a:solidFill>
              </a:rPr>
              <a:t>of </a:t>
            </a:r>
            <a:r>
              <a:rPr lang="en-US" altLang="en-US" sz="1200" b="1" dirty="0" smtClean="0">
                <a:solidFill>
                  <a:schemeClr val="bg1"/>
                </a:solidFill>
              </a:rPr>
              <a:t>CAR and DRC</a:t>
            </a:r>
            <a:r>
              <a:rPr lang="en-US" altLang="en-US" sz="1200" b="1" dirty="0" smtClean="0">
                <a:solidFill>
                  <a:schemeClr val="bg1"/>
                </a:solidFill>
              </a:rPr>
              <a:t>, South Sudan, Uganda, southern Sudan, portions of Ethiopia, southern Somalia, and parts of Kenya and Tanzania.</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www.cpc.ncep.noaa.gov/products/international/africa_arc/africa_arc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cpc.ncep.noaa.gov/products/international/africa_arc/africa_arc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490664"/>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much of Mauritania, Senegal, </a:t>
            </a:r>
            <a:r>
              <a:rPr lang="en-US" altLang="en-US" sz="1180" b="1" dirty="0" smtClean="0">
                <a:solidFill>
                  <a:schemeClr val="bg1"/>
                </a:solidFill>
                <a:latin typeface="Arial" charset="0"/>
              </a:rPr>
              <a:t>Guinea-Bissau</a:t>
            </a:r>
            <a:r>
              <a:rPr lang="en-US" altLang="en-US" sz="1180" b="1" dirty="0">
                <a:solidFill>
                  <a:schemeClr val="bg1"/>
                </a:solidFill>
                <a:latin typeface="Arial" charset="0"/>
              </a:rPr>
              <a:t>, </a:t>
            </a:r>
            <a:r>
              <a:rPr lang="en-US" altLang="en-US" sz="1180" b="1" dirty="0" smtClean="0">
                <a:solidFill>
                  <a:schemeClr val="bg1"/>
                </a:solidFill>
                <a:latin typeface="Arial" charset="0"/>
              </a:rPr>
              <a:t>parts of Liberia and Cote d’Ivoire, western Ghana, portions of Nigeria and Cameroon, Equatorial Guinea, Gabon, Congo, portions of DRC, Angola, Namibia, western South Africa, western and southern Zambia, parts of Botswana, Zimbabwe, southern Mozambique, parts of Madagascar, northern Tanzania, much of Kenya, portions of Ethiopia, and Somalia. </a:t>
            </a:r>
          </a:p>
          <a:p>
            <a:pPr algn="just" eaLnBrk="1" hangingPunct="1">
              <a:lnSpc>
                <a:spcPct val="90000"/>
              </a:lnSpc>
              <a:spcBef>
                <a:spcPct val="50000"/>
              </a:spcBef>
              <a:buNone/>
              <a:defRPr/>
            </a:pPr>
            <a:r>
              <a:rPr lang="en-US" altLang="en-US" sz="1180" b="1" dirty="0" smtClean="0">
                <a:solidFill>
                  <a:schemeClr val="bg1"/>
                </a:solidFill>
                <a:latin typeface="Arial" charset="0"/>
              </a:rPr>
              <a:t>Much of Guinea, Sierra Leone, Mali, parts of Liberia and Cote d’Ivoire, Burkina Faso, Ghana, Togo, Benin, parts of Nigeria, Niger, Chad, CAR, many parts of DRC, South Sudan, southern Sudan, parts of Uganda</a:t>
            </a:r>
            <a:r>
              <a:rPr lang="en-US" altLang="en-US" sz="1180" b="1" dirty="0">
                <a:solidFill>
                  <a:schemeClr val="bg1"/>
                </a:solidFill>
                <a:latin typeface="Arial" charset="0"/>
              </a:rPr>
              <a:t> </a:t>
            </a:r>
            <a:r>
              <a:rPr lang="en-US" altLang="en-US" sz="1180" b="1" dirty="0" smtClean="0">
                <a:solidFill>
                  <a:schemeClr val="bg1"/>
                </a:solidFill>
                <a:latin typeface="Arial" charset="0"/>
              </a:rPr>
              <a:t>and Ethiopia, many parts of Tanzania, eastern Zambia, Malawi, northern Mozambique, and portions of South Africa and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flipV="1">
            <a:off x="3657600" y="1523999"/>
            <a:ext cx="1202654" cy="304799"/>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838200" y="1447800"/>
            <a:ext cx="609600" cy="2133600"/>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growing dryness over parts of Senegal (bottom left) and northeastern Ethiopia (top right). Moderate to local heavy rainfall sustained moisture surpluses over parts of </a:t>
            </a:r>
            <a:r>
              <a:rPr lang="en-US" altLang="en-US" sz="1250" b="1" dirty="0" smtClean="0">
                <a:solidFill>
                  <a:schemeClr val="bg1"/>
                </a:solidFill>
                <a:latin typeface="Arial" charset="0"/>
                <a:cs typeface="+mn-cs"/>
              </a:rPr>
              <a:t>Guinea </a:t>
            </a:r>
            <a:r>
              <a:rPr lang="en-US" altLang="en-US" sz="1250" b="1" dirty="0" smtClean="0">
                <a:solidFill>
                  <a:schemeClr val="bg1"/>
                </a:solidFill>
                <a:latin typeface="Arial" charset="0"/>
                <a:cs typeface="+mn-cs"/>
              </a:rPr>
              <a:t>(bottom </a:t>
            </a:r>
            <a:r>
              <a:rPr lang="en-US" altLang="en-US" sz="1250" b="1" dirty="0" smtClean="0">
                <a:solidFill>
                  <a:schemeClr val="bg1"/>
                </a:solidFill>
                <a:latin typeface="Arial" charset="0"/>
                <a:cs typeface="+mn-cs"/>
              </a:rPr>
              <a:t>right).</a:t>
            </a:r>
          </a:p>
        </p:txBody>
      </p:sp>
      <p:sp>
        <p:nvSpPr>
          <p:cNvPr id="18441" name="Line 169"/>
          <p:cNvSpPr>
            <a:spLocks noChangeShapeType="1"/>
          </p:cNvSpPr>
          <p:nvPr/>
        </p:nvSpPr>
        <p:spPr bwMode="auto">
          <a:xfrm flipH="1" flipV="1">
            <a:off x="1600200" y="1600200"/>
            <a:ext cx="2835946" cy="2252472"/>
          </a:xfrm>
          <a:prstGeom prst="line">
            <a:avLst/>
          </a:prstGeom>
          <a:noFill/>
          <a:ln w="50800">
            <a:solidFill>
              <a:srgbClr val="FF0000"/>
            </a:solidFill>
            <a:round/>
            <a:headEnd/>
            <a:tailEnd type="triangle" w="med" len="med"/>
          </a:ln>
        </p:spPr>
        <p:txBody>
          <a:bodyPr/>
          <a:lstStyle/>
          <a:p>
            <a:endParaRPr lang="en-US"/>
          </a:p>
        </p:txBody>
      </p:sp>
      <p:pic>
        <p:nvPicPr>
          <p:cNvPr id="4" name="Picture 4" descr="https://www.cpc.ncep.noaa.gov/products/international/africa_arc/africa_arc_90day_ptts_Gedaref_Suda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462528"/>
            <a:ext cx="40005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cpc.ncep.noaa.gov/products/international/africa_arc/africa_arc_90day_ptts_Louga_Senega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462528"/>
            <a:ext cx="3836071"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cpc.ncep.noaa.gov/products/international/africa_arc/africa_arc_90day_ptts_Korem_Ethiopi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609600"/>
            <a:ext cx="40005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cpc.ncep.noaa.gov/products/international/africa_arc/africa_arc_90day_ptts_Labe_Guine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3462528"/>
            <a:ext cx="4010025"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www.cpc.ncep.noaa.gov/products/international/gfs/gfs_week1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www.cpc.ncep.noaa.gov/products/international/gfs/gfs_week1_af_85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smtClean="0">
                <a:solidFill>
                  <a:srgbClr val="FFFF00"/>
                </a:solidFill>
                <a:latin typeface="Arial" charset="0"/>
              </a:rPr>
              <a:t>Atmospheric Circulation:</a:t>
            </a:r>
            <a:br>
              <a:rPr lang="en-US" altLang="en-US" sz="4000" b="1" smtClean="0">
                <a:solidFill>
                  <a:srgbClr val="FFFF00"/>
                </a:solidFill>
                <a:latin typeface="Arial" charset="0"/>
              </a:rPr>
            </a:br>
            <a:r>
              <a:rPr lang="en-US" altLang="en-US" sz="4000" b="1" smtClean="0">
                <a:solidFill>
                  <a:srgbClr val="FFFF00"/>
                </a:solidFill>
                <a:latin typeface="Arial" charset="0"/>
              </a:rPr>
              <a:t>Last 7 Days</a:t>
            </a:r>
          </a:p>
        </p:txBody>
      </p:sp>
      <p:sp>
        <p:nvSpPr>
          <p:cNvPr id="20485" name="Text Box 3"/>
          <p:cNvSpPr txBox="1">
            <a:spLocks noChangeArrowheads="1"/>
          </p:cNvSpPr>
          <p:nvPr/>
        </p:nvSpPr>
        <p:spPr bwMode="auto">
          <a:xfrm>
            <a:off x="533400" y="5711952"/>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 area of anomalous lower-level </a:t>
            </a:r>
            <a:r>
              <a:rPr lang="en-US" altLang="en-US" b="1" dirty="0" smtClean="0">
                <a:solidFill>
                  <a:schemeClr val="bg1"/>
                </a:solidFill>
              </a:rPr>
              <a:t>westerly anomaly was observed across the Sahel region </a:t>
            </a:r>
            <a:r>
              <a:rPr lang="en-US" altLang="en-US" b="1" dirty="0" smtClean="0">
                <a:solidFill>
                  <a:schemeClr val="bg1"/>
                </a:solidFill>
              </a:rPr>
              <a:t>(left panel).</a:t>
            </a:r>
            <a:endParaRPr lang="en-US" altLang="en-US" b="1" dirty="0">
              <a:solidFill>
                <a:schemeClr val="bg1"/>
              </a:solidFill>
            </a:endParaRPr>
          </a:p>
        </p:txBody>
      </p:sp>
      <p:sp>
        <p:nvSpPr>
          <p:cNvPr id="11" name="Oval 10"/>
          <p:cNvSpPr/>
          <p:nvPr/>
        </p:nvSpPr>
        <p:spPr>
          <a:xfrm rot="4934987">
            <a:off x="1571557" y="1699295"/>
            <a:ext cx="532627" cy="2144937"/>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160950</TotalTime>
  <Words>1450</Words>
  <Application>Microsoft Office PowerPoint</Application>
  <PresentationFormat>On-screen Show (4:3)</PresentationFormat>
  <Paragraphs>62</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8184</cp:revision>
  <cp:lastPrinted>2018-07-09T15:13:07Z</cp:lastPrinted>
  <dcterms:created xsi:type="dcterms:W3CDTF">2001-08-31T10:39:36Z</dcterms:created>
  <dcterms:modified xsi:type="dcterms:W3CDTF">2019-08-12T16:02:29Z</dcterms:modified>
</cp:coreProperties>
</file>