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96" d="100"/>
          <a:sy n="96" d="100"/>
        </p:scale>
        <p:origin x="84" y="4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8/5/2019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234"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05 August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892826"/>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much of Guinea, Sierra Leone, southern Mali, northern Cote d’Ivoire, much of Burkina Faso, northern Benin, northern and southeastern Nigeria, northern Cameroon, southern Chad, northeastern DRC, portions of Sudan and South Sudan, Eritrea, western Ethiopia and western Kenya.</a:t>
            </a:r>
            <a:endParaRPr lang="en-US" altLang="en-US" sz="1250" b="1" dirty="0" smtClean="0">
              <a:solidFill>
                <a:schemeClr val="bg1"/>
              </a:solidFill>
            </a:endParaRPr>
          </a:p>
          <a:p>
            <a:pPr eaLnBrk="1" hangingPunct="1"/>
            <a:endParaRPr lang="en-US" altLang="en-US" sz="1250" b="1" dirty="0">
              <a:solidFill>
                <a:schemeClr val="bg1"/>
              </a:solidFill>
            </a:endParaRPr>
          </a:p>
          <a:p>
            <a:pPr eaLnBrk="1" hangingPunct="1"/>
            <a:r>
              <a:rPr lang="en-US" altLang="en-US" sz="1250" b="1" dirty="0">
                <a:solidFill>
                  <a:schemeClr val="bg1"/>
                </a:solidFill>
              </a:rPr>
              <a:t>For </a:t>
            </a:r>
            <a:r>
              <a:rPr lang="en-US" altLang="en-US" sz="1250" b="1" dirty="0" smtClean="0">
                <a:solidFill>
                  <a:schemeClr val="bg1"/>
                </a:solidFill>
              </a:rPr>
              <a:t>week-2 (right </a:t>
            </a:r>
            <a:r>
              <a:rPr lang="en-US" altLang="en-US" sz="1250" b="1" dirty="0">
                <a:solidFill>
                  <a:schemeClr val="bg1"/>
                </a:solidFill>
              </a:rPr>
              <a:t>panel), there 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local areas in Guinea, Sierra Leone and Cote d’Ivoire, parts of southern Mali, northern Cote d’Ivoire, southern Niger, northern Nigeria, parts of Cameroon, Chad, northern DRC, portions of Sudan and South Sudan, western Ethiopia, and western Kenya. </a:t>
            </a:r>
            <a:endParaRPr lang="en-US" altLang="en-US" sz="1250" b="1" dirty="0">
              <a:solidFill>
                <a:schemeClr val="bg1"/>
              </a:solidFill>
            </a:endParaRPr>
          </a:p>
        </p:txBody>
      </p:sp>
      <p:sp>
        <p:nvSpPr>
          <p:cNvPr id="22534" name="TextBox 2"/>
          <p:cNvSpPr txBox="1">
            <a:spLocks noChangeArrowheads="1"/>
          </p:cNvSpPr>
          <p:nvPr/>
        </p:nvSpPr>
        <p:spPr bwMode="auto">
          <a:xfrm>
            <a:off x="434890" y="1524000"/>
            <a:ext cx="3459344"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a:solidFill>
                  <a:srgbClr val="FFFF00"/>
                </a:solidFill>
              </a:rPr>
              <a:t>6 – 12 August, 2019</a:t>
            </a:r>
          </a:p>
          <a:p>
            <a:pPr algn="ctr" eaLnBrk="1" hangingPunct="1"/>
            <a:endParaRPr lang="en-US" altLang="en-US" b="1" dirty="0">
              <a:solidFill>
                <a:srgbClr val="FFFF00"/>
              </a:solidFill>
            </a:endParaRPr>
          </a:p>
        </p:txBody>
      </p:sp>
      <p:sp>
        <p:nvSpPr>
          <p:cNvPr id="22535" name="TextBox 10"/>
          <p:cNvSpPr txBox="1">
            <a:spLocks noChangeArrowheads="1"/>
          </p:cNvSpPr>
          <p:nvPr/>
        </p:nvSpPr>
        <p:spPr bwMode="auto">
          <a:xfrm>
            <a:off x="4824250" y="1524000"/>
            <a:ext cx="363086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13 </a:t>
            </a:r>
            <a:r>
              <a:rPr lang="en-US" altLang="en-US" b="1" dirty="0" smtClean="0">
                <a:solidFill>
                  <a:srgbClr val="FFFF00"/>
                </a:solidFill>
              </a:rPr>
              <a:t>– </a:t>
            </a:r>
            <a:r>
              <a:rPr lang="en-US" altLang="en-US" b="1" dirty="0" smtClean="0">
                <a:solidFill>
                  <a:srgbClr val="FFFF00"/>
                </a:solidFill>
              </a:rPr>
              <a:t>19 </a:t>
            </a:r>
            <a:r>
              <a:rPr lang="en-US" altLang="en-US" b="1" dirty="0" smtClean="0">
                <a:solidFill>
                  <a:srgbClr val="FFFF00"/>
                </a:solidFill>
              </a:rPr>
              <a:t>August,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6 – 12 </a:t>
            </a:r>
            <a:r>
              <a:rPr lang="en-US" altLang="en-US" b="1" dirty="0" smtClean="0">
                <a:solidFill>
                  <a:srgbClr val="FFFF00"/>
                </a:solidFill>
              </a:rPr>
              <a:t>August, 2019</a:t>
            </a:r>
            <a:endParaRPr lang="en-US" altLang="en-US" b="1" dirty="0">
              <a:solidFill>
                <a:srgbClr val="FFFF00"/>
              </a:solidFill>
            </a:endParaRPr>
          </a:p>
        </p:txBody>
      </p:sp>
      <p:sp>
        <p:nvSpPr>
          <p:cNvPr id="8" name="Text Box 8"/>
          <p:cNvSpPr txBox="1">
            <a:spLocks noChangeArrowheads="1"/>
          </p:cNvSpPr>
          <p:nvPr/>
        </p:nvSpPr>
        <p:spPr bwMode="auto">
          <a:xfrm>
            <a:off x="3581400" y="1752600"/>
            <a:ext cx="5349875" cy="433965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much of Senegal, Gambia, Guinea-Bissau</a:t>
            </a:r>
            <a:r>
              <a:rPr lang="en-US" altLang="en-US" sz="1200" b="1" dirty="0" smtClean="0">
                <a:solidFill>
                  <a:srgbClr val="FFFF00"/>
                </a:solidFill>
                <a:latin typeface="Arial" charset="0"/>
              </a:rPr>
              <a:t>, </a:t>
            </a:r>
            <a:r>
              <a:rPr lang="en-US" altLang="en-US" sz="1200" b="1" dirty="0">
                <a:solidFill>
                  <a:srgbClr val="FFFF00"/>
                </a:solidFill>
                <a:latin typeface="Arial" charset="0"/>
              </a:rPr>
              <a:t>southern Mauritania and southwestern Mali: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and </a:t>
            </a:r>
            <a:r>
              <a:rPr lang="en-US" altLang="en-US" sz="1200" dirty="0">
                <a:solidFill>
                  <a:schemeClr val="bg1"/>
                </a:solidFill>
                <a:latin typeface="Arial" charset="0"/>
              </a:rPr>
              <a:t>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a:t>
            </a:r>
            <a:r>
              <a:rPr lang="en-US" altLang="en-US" sz="1200" b="1" dirty="0" smtClean="0">
                <a:solidFill>
                  <a:srgbClr val="FFFF00"/>
                </a:solidFill>
                <a:latin typeface="Arial" charset="0"/>
              </a:rPr>
              <a:t>Sierra Leone, Guinea, southern Mali, and parts of northern Burkina Faso: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westerly flow from the Atlantic Ocean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across </a:t>
            </a:r>
            <a:r>
              <a:rPr lang="en-US" altLang="en-US" sz="1200" b="1" dirty="0" smtClean="0">
                <a:solidFill>
                  <a:srgbClr val="FFFF00"/>
                </a:solidFill>
                <a:latin typeface="Arial" charset="0"/>
              </a:rPr>
              <a:t>parts of eastern Nigeria, Cameroon, southern Chad, northern CAR and southern Sudan: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lower-level convergence </a:t>
            </a:r>
            <a:r>
              <a:rPr lang="en-US" altLang="en-US" sz="1200" dirty="0">
                <a:solidFill>
                  <a:schemeClr val="bg1"/>
                </a:solidFill>
                <a:latin typeface="Arial" charset="0"/>
              </a:rPr>
              <a:t>and upper-level divergence is expected to enhance rainfall in the region. </a:t>
            </a:r>
            <a:r>
              <a:rPr lang="en-US" altLang="en-US" sz="1200" b="1" dirty="0">
                <a:solidFill>
                  <a:srgbClr val="FFFF00"/>
                </a:solidFill>
                <a:latin typeface="Arial" charset="0"/>
              </a:rPr>
              <a:t>Confidence: 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a:t>
            </a:r>
            <a:r>
              <a:rPr lang="en-US" altLang="en-US" sz="1200" b="1" dirty="0" smtClean="0">
                <a:solidFill>
                  <a:srgbClr val="FFFF00"/>
                </a:solidFill>
                <a:latin typeface="Arial" charset="0"/>
              </a:rPr>
              <a:t>over northeastern DRC: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p>
          <a:p>
            <a:pPr>
              <a:spcBef>
                <a:spcPct val="0"/>
              </a:spcBef>
              <a:buFontTx/>
              <a:buAutoNum type="arabicPeriod"/>
              <a:defRPr/>
            </a:pP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13 </a:t>
            </a:r>
            <a:r>
              <a:rPr lang="en-US" altLang="en-US" b="1" dirty="0" smtClean="0">
                <a:solidFill>
                  <a:srgbClr val="FFFF00"/>
                </a:solidFill>
              </a:rPr>
              <a:t>– </a:t>
            </a:r>
            <a:r>
              <a:rPr lang="en-US" altLang="en-US" b="1" dirty="0" smtClean="0">
                <a:solidFill>
                  <a:srgbClr val="FFFF00"/>
                </a:solidFill>
              </a:rPr>
              <a:t>19 </a:t>
            </a:r>
            <a:r>
              <a:rPr lang="en-US" altLang="en-US" b="1" dirty="0" smtClean="0">
                <a:solidFill>
                  <a:srgbClr val="FFFF00"/>
                </a:solidFill>
              </a:rPr>
              <a:t>August,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752600"/>
            <a:ext cx="5349875" cy="216982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a:solidFill>
                  <a:srgbClr val="FFFF00"/>
                </a:solidFill>
                <a:latin typeface="Arial" charset="0"/>
              </a:rPr>
              <a:t>There is an increased chance for below-average rainfall over much of Senegal, Gambia, Guinea-Bissau, </a:t>
            </a:r>
            <a:r>
              <a:rPr lang="en-US" altLang="en-US" sz="1150" b="1" dirty="0" smtClean="0">
                <a:solidFill>
                  <a:srgbClr val="FFFF00"/>
                </a:solidFill>
                <a:latin typeface="Arial" charset="0"/>
              </a:rPr>
              <a:t>parts of northwestern </a:t>
            </a:r>
            <a:r>
              <a:rPr lang="en-US" altLang="en-US" sz="1150" b="1" dirty="0">
                <a:solidFill>
                  <a:srgbClr val="FFFF00"/>
                </a:solidFill>
                <a:latin typeface="Arial" charset="0"/>
              </a:rPr>
              <a:t>Guinea, and </a:t>
            </a:r>
            <a:r>
              <a:rPr lang="en-US" altLang="en-US" sz="1150" b="1" dirty="0" smtClean="0">
                <a:solidFill>
                  <a:srgbClr val="FFFF00"/>
                </a:solidFill>
                <a:latin typeface="Arial" charset="0"/>
              </a:rPr>
              <a:t>southern </a:t>
            </a:r>
            <a:r>
              <a:rPr lang="en-US" altLang="en-US" sz="1150" b="1" dirty="0">
                <a:solidFill>
                  <a:srgbClr val="FFFF00"/>
                </a:solidFill>
                <a:latin typeface="Arial" charset="0"/>
              </a:rPr>
              <a:t>Mauritania: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divergence and </a:t>
            </a:r>
            <a:r>
              <a:rPr lang="en-US" altLang="en-US" sz="1150" dirty="0">
                <a:solidFill>
                  <a:schemeClr val="bg1"/>
                </a:solidFill>
                <a:latin typeface="Arial" charset="0"/>
              </a:rPr>
              <a:t>upper-level convergence is expected to suppress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above-average rainfall across </a:t>
            </a:r>
            <a:r>
              <a:rPr lang="en-US" altLang="en-US" sz="1100" b="1" dirty="0" smtClean="0">
                <a:solidFill>
                  <a:srgbClr val="FFFF00"/>
                </a:solidFill>
                <a:latin typeface="Arial" charset="0"/>
              </a:rPr>
              <a:t>northern Burkina Faso, southern Niger, northern Nigeria, central Chad and western Sudan: </a:t>
            </a:r>
            <a:r>
              <a:rPr lang="en-US" altLang="en-US" sz="1100" dirty="0">
                <a:solidFill>
                  <a:schemeClr val="bg1"/>
                </a:solidFill>
                <a:latin typeface="Arial" charset="0"/>
              </a:rPr>
              <a:t>A broad area of anomalous lower-level cyclonic circulation and upper-level 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284250"/>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30 days, weekly rainfall totals exceeded 100mm over portions of Guinea and Sierra Leone. Heavy rainfall was also observed over local areas in Nigeria, southwestern Cameroon, Chad and CAR</a:t>
            </a:r>
            <a:r>
              <a:rPr lang="en-US" altLang="en-US" sz="1200" b="1" dirty="0" smtClean="0">
                <a:solidFill>
                  <a:schemeClr val="bg1"/>
                </a:solidFill>
              </a:rPr>
              <a:t>. Rainfall </a:t>
            </a:r>
            <a:r>
              <a:rPr lang="en-US" altLang="en-US" sz="1200" b="1" dirty="0">
                <a:solidFill>
                  <a:schemeClr val="bg1"/>
                </a:solidFill>
              </a:rPr>
              <a:t>was below-average over southern Mauritania, Senegal, Gambia, Guinea-Bissau, parts of Mali, western Niger, Benin, portions of Nigeria, northern Cameroon, western Chad, central DRC, local areas in South Sudan, and northern Ethiopia and parts of Eritrea</a:t>
            </a:r>
            <a:r>
              <a:rPr lang="en-US" altLang="en-US" sz="1200" b="1" dirty="0" smtClean="0">
                <a:solidFill>
                  <a:schemeClr val="bg1"/>
                </a:solidFill>
              </a:rPr>
              <a:t>. Much </a:t>
            </a:r>
            <a:r>
              <a:rPr lang="en-US" altLang="en-US" sz="1200" b="1" dirty="0">
                <a:solidFill>
                  <a:schemeClr val="bg1"/>
                </a:solidFill>
              </a:rPr>
              <a:t>of Guinea, Sierra Leone, Liberia, portions of Cote d’Ivoire and Mali, Burkina Faso, Ghana, Togo, local areas in Nigeria, portions of Cameroon, central and eastern Chad, many parts of CAR, portions of Sudan and South Sudan, northern and eastern DRC, and local areas in Tanzania and Kenya had above-average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southern Mauritania, western and central Senegal, southern Cote d’Ivoire, parts of western and southern Ghana, portions of Nigeria, local areas in Niger and Chad, and portions of Ethiopia had below-average rainfall</a:t>
            </a:r>
            <a:r>
              <a:rPr lang="en-US" altLang="en-US" sz="1200" b="1" dirty="0" smtClean="0">
                <a:solidFill>
                  <a:schemeClr val="bg1"/>
                </a:solidFill>
              </a:rPr>
              <a:t>. Rainfall </a:t>
            </a:r>
            <a:r>
              <a:rPr lang="en-US" altLang="en-US" sz="1200" b="1" dirty="0">
                <a:solidFill>
                  <a:schemeClr val="bg1"/>
                </a:solidFill>
              </a:rPr>
              <a:t>was above-average over parts of southern Senegal, Guinea-Bissau, much of Guinea, Sierra Leone, Liberia, Mali, Burkina Faso, central and northern Cote d’Ivoire, many parts of Ghana, Togo, Benin, portions of Niger and Nigeria, Cameroon, many parts of Chad, CAR, Congo, northern DRC, Uganda, South Sudan, many parts of Sudan, and parts of western and southwestern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much of Senegal, Mauritania, northern Mali, local areas in Liberia, parts of Cote d’Ivoire and western Ghana, portions of Nigeria and Cameroon, Equatorial Guinea, Gabon, much of Congo, local areas in Angola and DRC, and parts of Ethiopia had below-average rainfall</a:t>
            </a:r>
            <a:r>
              <a:rPr lang="en-US" altLang="en-US" sz="1200" b="1" dirty="0" smtClean="0">
                <a:solidFill>
                  <a:schemeClr val="bg1"/>
                </a:solidFill>
              </a:rPr>
              <a:t>. Rainfall </a:t>
            </a:r>
            <a:r>
              <a:rPr lang="en-US" altLang="en-US" sz="1200" b="1" dirty="0">
                <a:solidFill>
                  <a:schemeClr val="bg1"/>
                </a:solidFill>
              </a:rPr>
              <a:t>was above-average over much Guinea, Sierra Leone, Liberia, Mali, parts of Cote d’Ivoire, Burkina Faso, Ghana, Togo Benin, Niger, parts of Nigeria, Chad, northern Cameroon, many parts of CAR, DRC, South Sudan, Uganda, southern Sudan, portions of Ethiopia, southern Somalia, and parts of Kenya and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below-average rainfall over much of Senegal, Gambia, Guinea-Bissau, southern Mauritania and southwestern Mali. In contrast, there is an increased chance for above-average rainfall over much of Guinea, Sierra Leone, western Liberia, southwestern Mali, southeastern Nigeria, Cameroon, southern Chad, northern CAR, central and southern Sudan, northern South Sudan and northeastern DRC.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totals exceeded 100mm over portions of Guinea and Sierra Leone. Heavy rainfall was also observed over local areas in Nigeria, southwestern Cameroon, Chad and CAR.</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Below-average rainfall was observed over portions of the far western West Africa. Rainfall was also below-average over many parts of Eritrea and Ethiopia.</a:t>
            </a: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a:solidFill>
                  <a:schemeClr val="bg1"/>
                </a:solidFill>
              </a:rPr>
              <a:t>Week-1 outlooks call for an increased chance for </a:t>
            </a:r>
            <a:r>
              <a:rPr lang="en-US" altLang="en-US" sz="1800" b="1" dirty="0" smtClean="0">
                <a:solidFill>
                  <a:schemeClr val="bg1"/>
                </a:solidFill>
              </a:rPr>
              <a:t>below-average </a:t>
            </a:r>
            <a:r>
              <a:rPr lang="en-US" altLang="en-US" sz="1800" b="1" dirty="0">
                <a:solidFill>
                  <a:schemeClr val="bg1"/>
                </a:solidFill>
              </a:rPr>
              <a:t>rainfall </a:t>
            </a:r>
            <a:r>
              <a:rPr lang="en-US" altLang="en-US" sz="1800" b="1" dirty="0" smtClean="0">
                <a:solidFill>
                  <a:schemeClr val="bg1"/>
                </a:solidFill>
              </a:rPr>
              <a:t>over </a:t>
            </a:r>
            <a:r>
              <a:rPr lang="en-US" altLang="en-US" sz="1800" b="1" dirty="0" smtClean="0">
                <a:solidFill>
                  <a:schemeClr val="bg1"/>
                </a:solidFill>
              </a:rPr>
              <a:t>much </a:t>
            </a:r>
            <a:r>
              <a:rPr lang="en-US" altLang="en-US" sz="1800" b="1" dirty="0">
                <a:solidFill>
                  <a:schemeClr val="bg1"/>
                </a:solidFill>
              </a:rPr>
              <a:t>of Senegal, Gambia, Guinea-Bissau</a:t>
            </a:r>
            <a:r>
              <a:rPr lang="en-US" altLang="en-US" sz="1800" b="1" dirty="0" smtClean="0">
                <a:solidFill>
                  <a:schemeClr val="bg1"/>
                </a:solidFill>
              </a:rPr>
              <a:t>, </a:t>
            </a:r>
            <a:r>
              <a:rPr lang="en-US" altLang="en-US" sz="1800" b="1" dirty="0">
                <a:solidFill>
                  <a:schemeClr val="bg1"/>
                </a:solidFill>
              </a:rPr>
              <a:t>southern Mauritania and southwestern Mali. </a:t>
            </a:r>
            <a:r>
              <a:rPr lang="en-US" altLang="en-US" sz="1800" b="1" dirty="0" smtClean="0">
                <a:solidFill>
                  <a:schemeClr val="bg1"/>
                </a:solidFill>
              </a:rPr>
              <a:t>In contrast, there is an increased </a:t>
            </a:r>
            <a:r>
              <a:rPr lang="en-US" altLang="en-US" sz="1800" b="1" dirty="0">
                <a:solidFill>
                  <a:schemeClr val="bg1"/>
                </a:solidFill>
              </a:rPr>
              <a:t>chance for above-average rainfall </a:t>
            </a:r>
            <a:r>
              <a:rPr lang="en-US" altLang="en-US" sz="1800" b="1" dirty="0" smtClean="0">
                <a:solidFill>
                  <a:schemeClr val="bg1"/>
                </a:solidFill>
              </a:rPr>
              <a:t>over much of Guinea, Sierra Leone, western Liberia, southwestern Mali, southeastern Nigeria, Cameroon, southern Chad, northern CAR, </a:t>
            </a:r>
            <a:r>
              <a:rPr lang="en-US" altLang="en-US" sz="1800" b="1" dirty="0" smtClean="0">
                <a:solidFill>
                  <a:schemeClr val="bg1"/>
                </a:solidFill>
              </a:rPr>
              <a:t>central and southern </a:t>
            </a:r>
            <a:r>
              <a:rPr lang="en-US" altLang="en-US" sz="1800" b="1" dirty="0" smtClean="0">
                <a:solidFill>
                  <a:schemeClr val="bg1"/>
                </a:solidFill>
              </a:rPr>
              <a:t>Sudan, northern South Sudan and northeastern DRC. </a:t>
            </a:r>
            <a:endParaRPr lang="en-US" alt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66538"/>
            <a:ext cx="8839200" cy="160659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30 </a:t>
            </a:r>
            <a:r>
              <a:rPr lang="en-US" altLang="en-US" sz="1200" b="1" dirty="0" smtClean="0">
                <a:solidFill>
                  <a:schemeClr val="bg1"/>
                </a:solidFill>
              </a:rPr>
              <a:t>days</a:t>
            </a:r>
            <a:r>
              <a:rPr lang="en-US" altLang="en-US" sz="1200" b="1" dirty="0">
                <a:solidFill>
                  <a:schemeClr val="bg1"/>
                </a:solidFill>
              </a:rPr>
              <a:t>, </a:t>
            </a:r>
            <a:r>
              <a:rPr lang="en-US" altLang="en-US" sz="1200" b="1" dirty="0" smtClean="0">
                <a:solidFill>
                  <a:schemeClr val="bg1"/>
                </a:solidFill>
              </a:rPr>
              <a:t>weekly </a:t>
            </a:r>
            <a:r>
              <a:rPr lang="en-US" altLang="en-US" sz="1200" b="1" dirty="0">
                <a:solidFill>
                  <a:schemeClr val="bg1"/>
                </a:solidFill>
              </a:rPr>
              <a:t>rainfall totals exceeded 100mm over portions of Guinea and Sierra Leone. Heavy rainfall was also observed over local areas in Nigeria, southwestern Cameroon, Chad and CAR.</a:t>
            </a:r>
          </a:p>
          <a:p>
            <a:pPr algn="just" eaLnBrk="1" hangingPunct="1">
              <a:lnSpc>
                <a:spcPct val="90000"/>
              </a:lnSpc>
              <a:spcBef>
                <a:spcPct val="50000"/>
              </a:spcBef>
            </a:pPr>
            <a:r>
              <a:rPr lang="en-US" altLang="en-US" sz="1200" b="1" dirty="0" smtClean="0">
                <a:solidFill>
                  <a:schemeClr val="bg1"/>
                </a:solidFill>
              </a:rPr>
              <a:t>Rainfall </a:t>
            </a:r>
            <a:r>
              <a:rPr lang="en-US" altLang="en-US" sz="1200" b="1" dirty="0" smtClean="0">
                <a:solidFill>
                  <a:schemeClr val="bg1"/>
                </a:solidFill>
              </a:rPr>
              <a:t>was </a:t>
            </a:r>
            <a:r>
              <a:rPr lang="en-US" altLang="en-US" sz="1200" b="1" dirty="0" smtClean="0">
                <a:solidFill>
                  <a:schemeClr val="bg1"/>
                </a:solidFill>
              </a:rPr>
              <a:t>below-average over southern Mauritania, Senegal, Gambia, Guinea-Bissau, parts of Mali, western Niger, Benin, portions of Nigeria, northern Cameroon, western Chad, central DRC, local areas in South Sudan, and northern Ethiopia and parts of Eritrea.</a:t>
            </a:r>
            <a:endParaRPr lang="en-US" altLang="en-US" sz="1200" b="1" dirty="0" smtClean="0">
              <a:solidFill>
                <a:schemeClr val="bg1"/>
              </a:solidFill>
            </a:endParaRPr>
          </a:p>
          <a:p>
            <a:pPr algn="just" eaLnBrk="1" hangingPunct="1">
              <a:lnSpc>
                <a:spcPct val="90000"/>
              </a:lnSpc>
              <a:spcBef>
                <a:spcPct val="50000"/>
              </a:spcBef>
            </a:pPr>
            <a:r>
              <a:rPr lang="en-US" altLang="en-US" sz="1200" b="1" dirty="0" smtClean="0">
                <a:solidFill>
                  <a:schemeClr val="bg1"/>
                </a:solidFill>
              </a:rPr>
              <a:t>Much of Guinea, Sierra Leone, Liberia, portions of Cote d’Ivoire and Mali, Burkina Faso, Ghana, Togo, local areas in Nigeria, portions of Cameroon, central and eastern Chad, many parts of CAR, portions of Sudan and South Sudan, northern and eastern DRC, and local areas in Tanzania and Kenya had above-average rainfall.</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994775" cy="1400383"/>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southern Mauritania, western and central Senegal</a:t>
            </a:r>
            <a:r>
              <a:rPr lang="en-US" altLang="en-US" sz="1250" b="1" dirty="0" smtClean="0">
                <a:solidFill>
                  <a:schemeClr val="bg1"/>
                </a:solidFill>
              </a:rPr>
              <a:t>, </a:t>
            </a:r>
            <a:r>
              <a:rPr lang="en-US" altLang="en-US" sz="1250" b="1" dirty="0" smtClean="0">
                <a:solidFill>
                  <a:schemeClr val="bg1"/>
                </a:solidFill>
              </a:rPr>
              <a:t>southern Cote d’Ivoire, parts of western and southern Ghana, portions </a:t>
            </a:r>
            <a:r>
              <a:rPr lang="en-US" altLang="en-US" sz="1250" b="1" dirty="0" smtClean="0">
                <a:solidFill>
                  <a:schemeClr val="bg1"/>
                </a:solidFill>
              </a:rPr>
              <a:t>of Nigeria, local areas in </a:t>
            </a:r>
            <a:r>
              <a:rPr lang="en-US" altLang="en-US" sz="1250" b="1" dirty="0" smtClean="0">
                <a:solidFill>
                  <a:schemeClr val="bg1"/>
                </a:solidFill>
              </a:rPr>
              <a:t>Niger and Chad</a:t>
            </a:r>
            <a:r>
              <a:rPr lang="en-US" altLang="en-US" sz="1250" b="1" dirty="0" smtClean="0">
                <a:solidFill>
                  <a:schemeClr val="bg1"/>
                </a:solidFill>
              </a:rPr>
              <a:t>, </a:t>
            </a:r>
            <a:r>
              <a:rPr lang="en-US" altLang="en-US" sz="1250" b="1" dirty="0" smtClean="0">
                <a:solidFill>
                  <a:schemeClr val="bg1"/>
                </a:solidFill>
              </a:rPr>
              <a:t>and </a:t>
            </a:r>
            <a:r>
              <a:rPr lang="en-US" altLang="en-US" sz="1250" b="1" dirty="0" smtClean="0">
                <a:solidFill>
                  <a:schemeClr val="bg1"/>
                </a:solidFill>
              </a:rPr>
              <a:t>portions of Ethiopia had below-average rainfall.</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parts of southern </a:t>
            </a:r>
            <a:r>
              <a:rPr lang="en-US" altLang="en-US" sz="1250" b="1" dirty="0" smtClean="0">
                <a:solidFill>
                  <a:schemeClr val="bg1"/>
                </a:solidFill>
              </a:rPr>
              <a:t>Senegal, </a:t>
            </a:r>
            <a:r>
              <a:rPr lang="en-US" altLang="en-US" sz="1250" b="1" dirty="0" smtClean="0">
                <a:solidFill>
                  <a:schemeClr val="bg1"/>
                </a:solidFill>
              </a:rPr>
              <a:t>Guinea-Bissau, much of Guinea</a:t>
            </a:r>
            <a:r>
              <a:rPr lang="en-US" altLang="en-US" sz="1250" b="1" dirty="0" smtClean="0">
                <a:solidFill>
                  <a:schemeClr val="bg1"/>
                </a:solidFill>
              </a:rPr>
              <a:t>, Sierra Leone, Liberia, Mali, Burkina Faso, </a:t>
            </a:r>
            <a:r>
              <a:rPr lang="en-US" altLang="en-US" sz="1250" b="1" dirty="0" smtClean="0">
                <a:solidFill>
                  <a:schemeClr val="bg1"/>
                </a:solidFill>
              </a:rPr>
              <a:t>central and northern Cote </a:t>
            </a:r>
            <a:r>
              <a:rPr lang="en-US" altLang="en-US" sz="1250" b="1" dirty="0" smtClean="0">
                <a:solidFill>
                  <a:schemeClr val="bg1"/>
                </a:solidFill>
              </a:rPr>
              <a:t>d’Ivoire, </a:t>
            </a:r>
            <a:r>
              <a:rPr lang="en-US" altLang="en-US" sz="1250" b="1" dirty="0" smtClean="0">
                <a:solidFill>
                  <a:schemeClr val="bg1"/>
                </a:solidFill>
              </a:rPr>
              <a:t>many parts of Ghana</a:t>
            </a:r>
            <a:r>
              <a:rPr lang="en-US" altLang="en-US" sz="1250" b="1" dirty="0" smtClean="0">
                <a:solidFill>
                  <a:schemeClr val="bg1"/>
                </a:solidFill>
              </a:rPr>
              <a:t>, Togo, Benin, portions of </a:t>
            </a:r>
            <a:r>
              <a:rPr lang="en-US" altLang="en-US" sz="1250" b="1" dirty="0" smtClean="0">
                <a:solidFill>
                  <a:schemeClr val="bg1"/>
                </a:solidFill>
              </a:rPr>
              <a:t>Niger and Nigeria</a:t>
            </a:r>
            <a:r>
              <a:rPr lang="en-US" altLang="en-US" sz="1250" b="1" dirty="0" smtClean="0">
                <a:solidFill>
                  <a:schemeClr val="bg1"/>
                </a:solidFill>
              </a:rPr>
              <a:t>, Cameroon, many parts of Chad, CAR, Congo, northern DRC, Uganda, South </a:t>
            </a:r>
            <a:r>
              <a:rPr lang="en-US" altLang="en-US" sz="1250" b="1" dirty="0" smtClean="0">
                <a:solidFill>
                  <a:schemeClr val="bg1"/>
                </a:solidFill>
              </a:rPr>
              <a:t>Sudan, many parts of Sudan, and </a:t>
            </a:r>
            <a:r>
              <a:rPr lang="en-US" altLang="en-US" sz="1250" b="1" dirty="0" smtClean="0">
                <a:solidFill>
                  <a:schemeClr val="bg1"/>
                </a:solidFill>
              </a:rPr>
              <a:t>parts of </a:t>
            </a:r>
            <a:r>
              <a:rPr lang="en-US" altLang="en-US" sz="1250" b="1" dirty="0" smtClean="0">
                <a:solidFill>
                  <a:schemeClr val="bg1"/>
                </a:solidFill>
              </a:rPr>
              <a:t>western </a:t>
            </a:r>
            <a:r>
              <a:rPr lang="en-US" altLang="en-US" sz="1250" b="1" dirty="0" smtClean="0">
                <a:solidFill>
                  <a:schemeClr val="bg1"/>
                </a:solidFill>
              </a:rPr>
              <a:t>and southwestern Ethiopia.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1818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much of Senegal, Mauritania, </a:t>
            </a:r>
            <a:r>
              <a:rPr lang="en-US" altLang="en-US" sz="1200" b="1" dirty="0" smtClean="0">
                <a:solidFill>
                  <a:schemeClr val="bg1"/>
                </a:solidFill>
              </a:rPr>
              <a:t>northern Mali, local areas in Liberia, parts </a:t>
            </a:r>
            <a:r>
              <a:rPr lang="en-US" altLang="en-US" sz="1200" b="1" dirty="0" smtClean="0">
                <a:solidFill>
                  <a:schemeClr val="bg1"/>
                </a:solidFill>
              </a:rPr>
              <a:t>of Cote </a:t>
            </a:r>
            <a:r>
              <a:rPr lang="en-US" altLang="en-US" sz="1200" b="1" dirty="0" smtClean="0">
                <a:solidFill>
                  <a:schemeClr val="bg1"/>
                </a:solidFill>
              </a:rPr>
              <a:t>d’Ivoire and western Ghana, </a:t>
            </a:r>
            <a:r>
              <a:rPr lang="en-US" altLang="en-US" sz="1200" b="1" dirty="0" smtClean="0">
                <a:solidFill>
                  <a:schemeClr val="bg1"/>
                </a:solidFill>
              </a:rPr>
              <a:t>portions of </a:t>
            </a:r>
            <a:r>
              <a:rPr lang="en-US" altLang="en-US" sz="1200" b="1" dirty="0" smtClean="0">
                <a:solidFill>
                  <a:schemeClr val="bg1"/>
                </a:solidFill>
              </a:rPr>
              <a:t>Nigeria and </a:t>
            </a:r>
            <a:r>
              <a:rPr lang="en-US" altLang="en-US" sz="1200" b="1" dirty="0" smtClean="0">
                <a:solidFill>
                  <a:schemeClr val="bg1"/>
                </a:solidFill>
              </a:rPr>
              <a:t>Cameroon, Equatorial Guinea, Gabon, much of Congo, local areas in </a:t>
            </a:r>
            <a:r>
              <a:rPr lang="en-US" altLang="en-US" sz="1200" b="1" dirty="0" smtClean="0">
                <a:solidFill>
                  <a:schemeClr val="bg1"/>
                </a:solidFill>
              </a:rPr>
              <a:t>Angola and DRC, </a:t>
            </a:r>
            <a:r>
              <a:rPr lang="en-US" altLang="en-US" sz="1200" b="1" dirty="0" smtClean="0">
                <a:solidFill>
                  <a:schemeClr val="bg1"/>
                </a:solidFill>
              </a:rPr>
              <a:t>and parts of Ethiopia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much Guinea, Sierra Leone, Liberia, Mali, parts of Cote d’Ivoire, Burkina Faso, Ghana, Togo Benin, Niger, parts of Nigeria, Chad, northern Cameroon, many parts of CAR, DRC, South Sudan, Uganda, southern Sudan, portions of Ethiopia, southern Somalia, and parts of Kenya and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much of Mauritania, Senegal, </a:t>
            </a:r>
            <a:r>
              <a:rPr lang="en-US" altLang="en-US" sz="1180" b="1" dirty="0" smtClean="0">
                <a:solidFill>
                  <a:schemeClr val="bg1"/>
                </a:solidFill>
                <a:latin typeface="Arial" charset="0"/>
              </a:rPr>
              <a:t>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parts of Liberia and Cote d’Ivoire, </a:t>
            </a:r>
            <a:r>
              <a:rPr lang="en-US" altLang="en-US" sz="1180" b="1" dirty="0" smtClean="0">
                <a:solidFill>
                  <a:schemeClr val="bg1"/>
                </a:solidFill>
                <a:latin typeface="Arial" charset="0"/>
              </a:rPr>
              <a:t>western Ghana, portions </a:t>
            </a:r>
            <a:r>
              <a:rPr lang="en-US" altLang="en-US" sz="1180" b="1" dirty="0" smtClean="0">
                <a:solidFill>
                  <a:schemeClr val="bg1"/>
                </a:solidFill>
                <a:latin typeface="Arial" charset="0"/>
              </a:rPr>
              <a:t>of Nigeria and Cameroon, Equatorial Guinea, Gabon, Congo, </a:t>
            </a:r>
            <a:r>
              <a:rPr lang="en-US" altLang="en-US" sz="1180" b="1" dirty="0" smtClean="0">
                <a:solidFill>
                  <a:schemeClr val="bg1"/>
                </a:solidFill>
                <a:latin typeface="Arial" charset="0"/>
              </a:rPr>
              <a:t>portions of </a:t>
            </a:r>
            <a:r>
              <a:rPr lang="en-US" altLang="en-US" sz="1180" b="1" dirty="0" smtClean="0">
                <a:solidFill>
                  <a:schemeClr val="bg1"/>
                </a:solidFill>
                <a:latin typeface="Arial" charset="0"/>
              </a:rPr>
              <a:t>DRC, Angola, Namibia, western South Africa, western and southern Zambia, parts of Botswana, Zimbabwe, southern Mozambique, parts of Madagascar, northern Tanzania, much of 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Much of Guinea, Sierra Leone, Mali, parts of Liberia and Cote d’Ivoire, Burkina Faso, Ghana, Togo, Benin, parts of Nigeria, Niger, Chad, CAR, many parts of DRC, South Sudan, southern Sudan, parts of Uganda</a:t>
            </a:r>
            <a:r>
              <a:rPr lang="en-US" altLang="en-US" sz="1180" b="1" dirty="0">
                <a:solidFill>
                  <a:schemeClr val="bg1"/>
                </a:solidFill>
                <a:latin typeface="Arial" charset="0"/>
              </a:rPr>
              <a:t> </a:t>
            </a:r>
            <a:r>
              <a:rPr lang="en-US" altLang="en-US" sz="1180" b="1" dirty="0" smtClean="0">
                <a:solidFill>
                  <a:schemeClr val="bg1"/>
                </a:solidFill>
                <a:latin typeface="Arial" charset="0"/>
              </a:rPr>
              <a:t>and Ethiopia, many parts of Tanzania, eastern Zambia,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447800"/>
            <a:ext cx="609600" cy="2133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a:t>
            </a:r>
            <a:r>
              <a:rPr lang="en-US" altLang="en-US" sz="1250" b="1" dirty="0" smtClean="0">
                <a:solidFill>
                  <a:schemeClr val="bg1"/>
                </a:solidFill>
                <a:latin typeface="Arial" charset="0"/>
                <a:cs typeface="+mn-cs"/>
              </a:rPr>
              <a:t>shows growing dryness over parts of Senegal (bottom left) and northeastern Ethiopia (top </a:t>
            </a:r>
            <a:r>
              <a:rPr lang="en-US" altLang="en-US" sz="1250" b="1" dirty="0" smtClean="0">
                <a:solidFill>
                  <a:schemeClr val="bg1"/>
                </a:solidFill>
                <a:latin typeface="Arial" charset="0"/>
                <a:cs typeface="+mn-cs"/>
              </a:rPr>
              <a:t>right). </a:t>
            </a:r>
            <a:r>
              <a:rPr lang="en-US" altLang="en-US" sz="1250" b="1" dirty="0" smtClean="0">
                <a:solidFill>
                  <a:schemeClr val="bg1"/>
                </a:solidFill>
                <a:latin typeface="Arial" charset="0"/>
                <a:cs typeface="+mn-cs"/>
              </a:rPr>
              <a:t>Moderate to local heavy rainfall sustained moisture surpluses over parts of eastern Sudan (bottom </a:t>
            </a:r>
            <a:r>
              <a:rPr lang="en-US" altLang="en-US" sz="1250" b="1" dirty="0" smtClean="0">
                <a:solidFill>
                  <a:schemeClr val="bg1"/>
                </a:solidFill>
                <a:latin typeface="Arial" charset="0"/>
                <a:cs typeface="+mn-cs"/>
              </a:rPr>
              <a:t>right).</a:t>
            </a:r>
          </a:p>
        </p:txBody>
      </p:sp>
      <p:sp>
        <p:nvSpPr>
          <p:cNvPr id="18441" name="Line 169"/>
          <p:cNvSpPr>
            <a:spLocks noChangeShapeType="1"/>
          </p:cNvSpPr>
          <p:nvPr/>
        </p:nvSpPr>
        <p:spPr bwMode="auto">
          <a:xfrm flipH="1" flipV="1">
            <a:off x="3429000" y="1447800"/>
            <a:ext cx="1007146" cy="2404872"/>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Louga_Seneg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382654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Gedaref_Suda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62528"/>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cpc.ncep.noaa.gov/products/international/africa_arc/africa_arc_90day_ptts_Korem_Ethiop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97872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t>
            </a:r>
            <a:r>
              <a:rPr lang="en-US" altLang="en-US" b="1" dirty="0" smtClean="0">
                <a:solidFill>
                  <a:schemeClr val="bg1"/>
                </a:solidFill>
              </a:rPr>
              <a:t>anti-cyclonic flow may have contributed to the observed drier than average condition over the far western West Africa. In contrast, lower-level anomalies were cyclonic across the gulf of Guinea and the neighboring areas (left panel).</a:t>
            </a:r>
            <a:endParaRPr lang="en-US" altLang="en-US" b="1" dirty="0">
              <a:solidFill>
                <a:schemeClr val="bg1"/>
              </a:solidFill>
            </a:endParaRPr>
          </a:p>
        </p:txBody>
      </p:sp>
      <p:sp>
        <p:nvSpPr>
          <p:cNvPr id="11" name="Oval 10"/>
          <p:cNvSpPr/>
          <p:nvPr/>
        </p:nvSpPr>
        <p:spPr>
          <a:xfrm rot="4934987">
            <a:off x="1553792" y="2255482"/>
            <a:ext cx="635819" cy="1691913"/>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4455025">
            <a:off x="1129216" y="2062827"/>
            <a:ext cx="472431" cy="120250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160678</TotalTime>
  <Words>1784</Words>
  <Application>Microsoft Office PowerPoint</Application>
  <PresentationFormat>On-screen Show (4:3)</PresentationFormat>
  <Paragraphs>71</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8161</cp:revision>
  <cp:lastPrinted>2018-07-09T15:13:07Z</cp:lastPrinted>
  <dcterms:created xsi:type="dcterms:W3CDTF">2001-08-31T10:39:36Z</dcterms:created>
  <dcterms:modified xsi:type="dcterms:W3CDTF">2019-08-05T17:33:20Z</dcterms:modified>
</cp:coreProperties>
</file>