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325" r:id="rId2"/>
    <p:sldId id="326" r:id="rId3"/>
    <p:sldId id="485" r:id="rId4"/>
    <p:sldId id="477" r:id="rId5"/>
    <p:sldId id="501" r:id="rId6"/>
    <p:sldId id="502" r:id="rId7"/>
    <p:sldId id="503" r:id="rId8"/>
    <p:sldId id="509" r:id="rId9"/>
    <p:sldId id="482" r:id="rId10"/>
    <p:sldId id="506" r:id="rId11"/>
    <p:sldId id="507" r:id="rId12"/>
    <p:sldId id="508" r:id="rId13"/>
    <p:sldId id="505" r:id="rId14"/>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00FF"/>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88" autoAdjust="0"/>
    <p:restoredTop sz="96847" autoAdjust="0"/>
  </p:normalViewPr>
  <p:slideViewPr>
    <p:cSldViewPr>
      <p:cViewPr varScale="1">
        <p:scale>
          <a:sx n="111" d="100"/>
          <a:sy n="111" d="100"/>
        </p:scale>
        <p:origin x="516" y="16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7/28/2019</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smtClean="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12</a:t>
            </a:fld>
            <a:endParaRPr lang="en-US" altLang="en-US" sz="120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9700"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B043D7D3-5D1F-4DD0-BD34-C241F08E1840}" type="slidenum">
              <a:rPr lang="en-US" altLang="en-US" sz="1200">
                <a:latin typeface="Times New Roman" pitchFamily="18" charset="0"/>
              </a:rPr>
              <a:pPr algn="r" eaLnBrk="1" hangingPunct="1"/>
              <a:t>13</a:t>
            </a:fld>
            <a:endParaRPr lang="en-US" altLang="en-US" sz="12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6</a:t>
            </a:fld>
            <a:endParaRPr lang="en-US" altLang="en-US" sz="12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41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3FE8A4AE-9F53-4CF2-9CAD-FE2A197B4F96}" type="slidenum">
              <a:rPr lang="en-US" altLang="en-US" sz="1200">
                <a:latin typeface="Times New Roman" pitchFamily="18" charset="0"/>
              </a:rPr>
              <a:pPr algn="r" eaLnBrk="1" hangingPunct="1"/>
              <a:t>7</a:t>
            </a:fld>
            <a:endParaRPr lang="en-US" altLang="en-US" sz="12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1218" name="CorelPhotoPaint.Image.10" r:id="rId14" imgW="1625397" imgH="1625397" progId="CorelPhotoPaint.Image.10">
                  <p:embed/>
                </p:oleObj>
              </mc:Choice>
              <mc:Fallback>
                <p:oleObj name="CorelPhotoPaint.Image.10" r:id="rId14" imgW="1625397" imgH="1625397" progId="CorelPhotoPaint.Image.10">
                  <p:embed/>
                  <p:pic>
                    <p:nvPicPr>
                      <p:cNvPr id="0" name="Object 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gif"/></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smtClean="0">
                <a:solidFill>
                  <a:srgbClr val="FFFF00"/>
                </a:solidFill>
                <a:latin typeface="Arial" charset="0"/>
              </a:rPr>
              <a:t>The African Monsoon Recent Evolution and Current Status</a:t>
            </a:r>
            <a:br>
              <a:rPr lang="en-US" altLang="en-US" b="1" dirty="0" smtClean="0">
                <a:solidFill>
                  <a:srgbClr val="FFFF00"/>
                </a:solidFill>
                <a:latin typeface="Arial" charset="0"/>
              </a:rPr>
            </a:br>
            <a:r>
              <a:rPr lang="en-US" altLang="en-US" b="1" dirty="0" smtClean="0">
                <a:solidFill>
                  <a:srgbClr val="FFFF00"/>
                </a:solidFill>
                <a:latin typeface="Arial" charset="0"/>
              </a:rPr>
              <a:t/>
            </a:r>
            <a:br>
              <a:rPr lang="en-US" altLang="en-US" b="1" dirty="0" smtClean="0">
                <a:solidFill>
                  <a:srgbClr val="FFFF00"/>
                </a:solidFill>
                <a:latin typeface="Arial" charset="0"/>
              </a:rPr>
            </a:br>
            <a:r>
              <a:rPr lang="en-US" altLang="en-US" b="1" dirty="0" smtClean="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124460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a:solidFill>
                  <a:schemeClr val="bg1"/>
                </a:solidFill>
              </a:rPr>
              <a:t>Climate Prediction Center / NCEP</a:t>
            </a:r>
          </a:p>
          <a:p>
            <a:pPr algn="ctr" eaLnBrk="1" hangingPunct="1">
              <a:lnSpc>
                <a:spcPct val="90000"/>
              </a:lnSpc>
            </a:pPr>
            <a:r>
              <a:rPr lang="en-US" altLang="en-US" sz="2800" b="1" dirty="0" smtClean="0">
                <a:solidFill>
                  <a:schemeClr val="bg1"/>
                </a:solidFill>
              </a:rPr>
              <a:t>29 July </a:t>
            </a:r>
            <a:r>
              <a:rPr lang="en-US" altLang="en-US" sz="2800" b="1" dirty="0" smtClean="0">
                <a:solidFill>
                  <a:schemeClr val="bg1"/>
                </a:solidFill>
              </a:rPr>
              <a:t>2019</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a:solidFill>
                  <a:schemeClr val="bg1"/>
                </a:solidFill>
              </a:rPr>
              <a:t>For more information, visit:</a:t>
            </a:r>
          </a:p>
          <a:p>
            <a:pPr eaLnBrk="1" hangingPunct="1"/>
            <a:r>
              <a:rPr lang="en-US" altLang="en-US" sz="1400" b="1">
                <a:solidFill>
                  <a:schemeClr val="bg1"/>
                </a:solidFill>
                <a:hlinkClick r:id="rId3"/>
              </a:rPr>
              <a:t>http://www.cpc.ncep.noaa.gov/products/Global_Monsoons/African_Monsoons/precip_monitoring.shtml</a:t>
            </a:r>
            <a:r>
              <a:rPr lang="en-US" altLang="en-US" sz="1400" b="1">
                <a:solidFill>
                  <a:schemeClr val="bg1"/>
                </a:solidFill>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0" name="Picture 8" descr="GEFS Prec Prob: wk2 prec &gt; 50m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1828800"/>
            <a:ext cx="4267199" cy="32004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GEFS Prec Prob: wk1 prec &gt; 50m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6" y="1828800"/>
            <a:ext cx="4267199" cy="3200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NCEP GEFS Model Forecasts</a:t>
            </a:r>
            <a:r>
              <a:rPr lang="en-US" altLang="en-US" sz="1200" b="1" kern="0" dirty="0" smtClean="0">
                <a:solidFill>
                  <a:srgbClr val="FFFF00"/>
                </a:solidFill>
                <a:latin typeface="Arial" charset="0"/>
              </a:rPr>
              <a:t/>
            </a:r>
            <a:br>
              <a:rPr lang="en-US" altLang="en-US" sz="1200" b="1" kern="0" dirty="0" smtClean="0">
                <a:solidFill>
                  <a:srgbClr val="FFFF00"/>
                </a:solidFill>
                <a:latin typeface="Arial" charset="0"/>
              </a:rPr>
            </a:br>
            <a:r>
              <a:rPr lang="en-US" altLang="en-US" sz="2000" b="1" kern="0" dirty="0" smtClean="0">
                <a:solidFill>
                  <a:srgbClr val="FFFF00"/>
                </a:solidFill>
                <a:latin typeface="Arial" charset="0"/>
              </a:rPr>
              <a:t>Non-Bias Corrected Probability of </a:t>
            </a:r>
            <a:br>
              <a:rPr lang="en-US" altLang="en-US" sz="2000" b="1" kern="0" dirty="0" smtClean="0">
                <a:solidFill>
                  <a:srgbClr val="FFFF00"/>
                </a:solidFill>
                <a:latin typeface="Arial" charset="0"/>
              </a:rPr>
            </a:br>
            <a:r>
              <a:rPr lang="en-US" altLang="en-US" sz="2000" b="1" kern="0" dirty="0" smtClean="0">
                <a:solidFill>
                  <a:srgbClr val="FFFF00"/>
                </a:solidFill>
                <a:latin typeface="Arial" charset="0"/>
              </a:rPr>
              <a:t>precipitation exceedance </a:t>
            </a:r>
          </a:p>
        </p:txBody>
      </p:sp>
      <p:sp>
        <p:nvSpPr>
          <p:cNvPr id="22533" name="Text Box 3"/>
          <p:cNvSpPr txBox="1">
            <a:spLocks noChangeArrowheads="1"/>
          </p:cNvSpPr>
          <p:nvPr/>
        </p:nvSpPr>
        <p:spPr bwMode="auto">
          <a:xfrm>
            <a:off x="114300" y="5029200"/>
            <a:ext cx="8839200" cy="1492716"/>
          </a:xfrm>
          <a:prstGeom prst="rect">
            <a:avLst/>
          </a:prstGeom>
          <a:noFill/>
          <a:ln w="9525">
            <a:noFill/>
            <a:miter lim="800000"/>
            <a:headEnd/>
            <a:tailEnd/>
          </a:ln>
        </p:spPr>
        <p:txBody>
          <a:bodyPr>
            <a:spAutoFit/>
          </a:bodyPr>
          <a:lstStyle/>
          <a:p>
            <a:pPr eaLnBrk="1" hangingPunct="1"/>
            <a:r>
              <a:rPr lang="en-US" altLang="en-US" sz="1300" b="1" dirty="0">
                <a:solidFill>
                  <a:schemeClr val="bg1"/>
                </a:solidFill>
              </a:rPr>
              <a:t>For week-1 (left panel</a:t>
            </a:r>
            <a:r>
              <a:rPr lang="en-US" altLang="en-US" sz="1300" b="1" dirty="0" smtClean="0">
                <a:solidFill>
                  <a:schemeClr val="bg1"/>
                </a:solidFill>
              </a:rPr>
              <a:t>), there </a:t>
            </a:r>
            <a:r>
              <a:rPr lang="en-US" altLang="en-US" sz="1300" b="1" dirty="0">
                <a:solidFill>
                  <a:schemeClr val="bg1"/>
                </a:solidFill>
              </a:rPr>
              <a:t>is an increased chance for weekly rainfall totals to exceed </a:t>
            </a:r>
            <a:r>
              <a:rPr lang="en-US" altLang="en-US" sz="1300" b="1" dirty="0" smtClean="0">
                <a:solidFill>
                  <a:schemeClr val="bg1"/>
                </a:solidFill>
              </a:rPr>
              <a:t>50mm </a:t>
            </a:r>
            <a:r>
              <a:rPr lang="en-US" altLang="en-US" sz="1300" b="1" dirty="0">
                <a:solidFill>
                  <a:schemeClr val="bg1"/>
                </a:solidFill>
              </a:rPr>
              <a:t>over </a:t>
            </a:r>
            <a:r>
              <a:rPr lang="en-US" altLang="en-US" sz="1300" b="1" dirty="0" smtClean="0">
                <a:solidFill>
                  <a:schemeClr val="bg1"/>
                </a:solidFill>
              </a:rPr>
              <a:t>western Guinea, Sierra Leone, southern Mali, Burkina Faso, northern Ghana, Togo, Benin, Nigeria, Cameroon, southern Chad, northern CAR, northeastern DRC, parts of Sudan and South Sudan, Eritrea, and Ethiopia. </a:t>
            </a:r>
            <a:endParaRPr lang="en-US" altLang="en-US" sz="1300" b="1" dirty="0" smtClean="0">
              <a:solidFill>
                <a:schemeClr val="bg1"/>
              </a:solidFill>
            </a:endParaRPr>
          </a:p>
          <a:p>
            <a:pPr eaLnBrk="1" hangingPunct="1"/>
            <a:endParaRPr lang="en-US" altLang="en-US" sz="1300" b="1" dirty="0">
              <a:solidFill>
                <a:schemeClr val="bg1"/>
              </a:solidFill>
            </a:endParaRPr>
          </a:p>
          <a:p>
            <a:pPr eaLnBrk="1" hangingPunct="1"/>
            <a:r>
              <a:rPr lang="en-US" altLang="en-US" sz="1300" b="1" dirty="0">
                <a:solidFill>
                  <a:schemeClr val="bg1"/>
                </a:solidFill>
              </a:rPr>
              <a:t>For </a:t>
            </a:r>
            <a:r>
              <a:rPr lang="en-US" altLang="en-US" sz="1300" b="1" dirty="0" smtClean="0">
                <a:solidFill>
                  <a:schemeClr val="bg1"/>
                </a:solidFill>
              </a:rPr>
              <a:t>week-2 (right </a:t>
            </a:r>
            <a:r>
              <a:rPr lang="en-US" altLang="en-US" sz="1300" b="1" dirty="0">
                <a:solidFill>
                  <a:schemeClr val="bg1"/>
                </a:solidFill>
              </a:rPr>
              <a:t>panel), there is an increased chance for weekly rainfall totals to exceed </a:t>
            </a:r>
            <a:r>
              <a:rPr lang="en-US" altLang="en-US" sz="1300" b="1" dirty="0" smtClean="0">
                <a:solidFill>
                  <a:schemeClr val="bg1"/>
                </a:solidFill>
              </a:rPr>
              <a:t>50mm over </a:t>
            </a:r>
            <a:r>
              <a:rPr lang="en-US" altLang="en-US" sz="1300" b="1" dirty="0" smtClean="0">
                <a:solidFill>
                  <a:schemeClr val="bg1"/>
                </a:solidFill>
              </a:rPr>
              <a:t>parts of Guinea and Sierra Leone, southern Mali, Burkina Faso, southern Niger, northern Nigeria, southern Chad, southern Sudan, northeastern DRC, Eritrea, Ethiopia and western Kenya.</a:t>
            </a:r>
            <a:endParaRPr lang="en-US" altLang="en-US" sz="1300" b="1" dirty="0">
              <a:solidFill>
                <a:schemeClr val="bg1"/>
              </a:solidFill>
            </a:endParaRPr>
          </a:p>
        </p:txBody>
      </p:sp>
      <p:sp>
        <p:nvSpPr>
          <p:cNvPr id="22534" name="TextBox 2"/>
          <p:cNvSpPr txBox="1">
            <a:spLocks noChangeArrowheads="1"/>
          </p:cNvSpPr>
          <p:nvPr/>
        </p:nvSpPr>
        <p:spPr bwMode="auto">
          <a:xfrm>
            <a:off x="200852" y="1524000"/>
            <a:ext cx="3927421"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Week-1: </a:t>
            </a:r>
            <a:r>
              <a:rPr lang="en-US" altLang="en-US" b="1" dirty="0">
                <a:solidFill>
                  <a:srgbClr val="FFFF00"/>
                </a:solidFill>
              </a:rPr>
              <a:t>Valid </a:t>
            </a:r>
            <a:r>
              <a:rPr lang="en-US" altLang="en-US" b="1" dirty="0" smtClean="0">
                <a:solidFill>
                  <a:srgbClr val="FFFF00"/>
                </a:solidFill>
              </a:rPr>
              <a:t>30 July – 5 August, </a:t>
            </a:r>
            <a:r>
              <a:rPr lang="en-US" altLang="en-US" b="1" dirty="0" smtClean="0">
                <a:solidFill>
                  <a:srgbClr val="FFFF00"/>
                </a:solidFill>
              </a:rPr>
              <a:t>2019</a:t>
            </a:r>
            <a:endParaRPr lang="en-US" altLang="en-US" b="1" dirty="0">
              <a:solidFill>
                <a:srgbClr val="FFFF00"/>
              </a:solidFill>
            </a:endParaRPr>
          </a:p>
        </p:txBody>
      </p:sp>
      <p:sp>
        <p:nvSpPr>
          <p:cNvPr id="22535" name="TextBox 10"/>
          <p:cNvSpPr txBox="1">
            <a:spLocks noChangeArrowheads="1"/>
          </p:cNvSpPr>
          <p:nvPr/>
        </p:nvSpPr>
        <p:spPr bwMode="auto">
          <a:xfrm>
            <a:off x="4886831" y="1524000"/>
            <a:ext cx="3505703"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Week-2: Valid </a:t>
            </a:r>
            <a:r>
              <a:rPr lang="en-US" altLang="en-US" b="1" dirty="0" smtClean="0">
                <a:solidFill>
                  <a:srgbClr val="FFFF00"/>
                </a:solidFill>
              </a:rPr>
              <a:t> </a:t>
            </a:r>
            <a:r>
              <a:rPr lang="en-US" altLang="en-US" b="1" dirty="0" smtClean="0">
                <a:solidFill>
                  <a:srgbClr val="FFFF00"/>
                </a:solidFill>
              </a:rPr>
              <a:t>6 – 12 August, </a:t>
            </a:r>
            <a:r>
              <a:rPr lang="en-US" altLang="en-US" b="1" dirty="0">
                <a:solidFill>
                  <a:srgbClr val="FFFF00"/>
                </a:solidFill>
              </a:rPr>
              <a:t>2019</a:t>
            </a:r>
            <a:endParaRPr lang="en-US"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9314"/>
            <a:ext cx="2981324" cy="3858184"/>
          </a:xfrm>
          <a:prstGeom prst="rect">
            <a:avLst/>
          </a:prstGeom>
          <a:noFill/>
          <a:ln w="9525">
            <a:noFill/>
            <a:miter lim="800000"/>
            <a:headEnd/>
            <a:tailEnd/>
          </a:ln>
        </p:spPr>
      </p:pic>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231775" y="1447800"/>
            <a:ext cx="3197225" cy="338554"/>
          </a:xfrm>
          <a:prstGeom prst="rect">
            <a:avLst/>
          </a:prstGeom>
          <a:noFill/>
          <a:ln w="50800" algn="ctr">
            <a:noFill/>
            <a:miter lim="800000"/>
            <a:headEnd/>
            <a:tailEnd/>
          </a:ln>
        </p:spPr>
        <p:txBody>
          <a:bodyPr>
            <a:spAutoFit/>
          </a:bodyPr>
          <a:lstStyle/>
          <a:p>
            <a:pPr marL="457200" indent="-457200" algn="ctr" eaLnBrk="1" hangingPunct="1"/>
            <a:r>
              <a:rPr lang="en-US" altLang="en-US" b="1" dirty="0" smtClean="0">
                <a:solidFill>
                  <a:srgbClr val="FFFF00"/>
                </a:solidFill>
              </a:rPr>
              <a:t>30 July – 5 August, </a:t>
            </a:r>
            <a:r>
              <a:rPr lang="en-US" altLang="en-US" b="1" dirty="0" smtClean="0">
                <a:solidFill>
                  <a:srgbClr val="FFFF00"/>
                </a:solidFill>
              </a:rPr>
              <a:t>2019</a:t>
            </a:r>
            <a:endParaRPr lang="en-US" altLang="en-US" b="1" dirty="0">
              <a:solidFill>
                <a:srgbClr val="FFFF00"/>
              </a:solidFill>
            </a:endParaRPr>
          </a:p>
        </p:txBody>
      </p:sp>
      <p:sp>
        <p:nvSpPr>
          <p:cNvPr id="8" name="Text Box 8"/>
          <p:cNvSpPr txBox="1">
            <a:spLocks noChangeArrowheads="1"/>
          </p:cNvSpPr>
          <p:nvPr/>
        </p:nvSpPr>
        <p:spPr bwMode="auto">
          <a:xfrm>
            <a:off x="3581400" y="1752600"/>
            <a:ext cx="5349875" cy="2308324"/>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below-average rainfall over much of Senegal, Gambia, Guinea-Bissau, northern Guinea, southern Mauritania and southwestern Mali: </a:t>
            </a:r>
            <a:r>
              <a:rPr lang="en-US" altLang="en-US" sz="1200" dirty="0">
                <a:solidFill>
                  <a:schemeClr val="bg1"/>
                </a:solidFill>
                <a:latin typeface="Arial" charset="0"/>
              </a:rPr>
              <a:t>An area of anomalous lower-level dry northerly flow and upper-level convergence is expected to suppress rainfall in the region. </a:t>
            </a:r>
            <a:r>
              <a:rPr lang="en-US" altLang="en-US" sz="1200" b="1" dirty="0" smtClean="0">
                <a:solidFill>
                  <a:srgbClr val="FFFF00"/>
                </a:solidFill>
                <a:latin typeface="Arial" charset="0"/>
              </a:rPr>
              <a:t>Confidence</a:t>
            </a:r>
            <a:r>
              <a:rPr lang="en-US" altLang="en-US" sz="1200" b="1" dirty="0">
                <a:solidFill>
                  <a:srgbClr val="FFFF00"/>
                </a:solidFill>
                <a:latin typeface="Arial" charset="0"/>
              </a:rPr>
              <a:t>: </a:t>
            </a:r>
            <a:r>
              <a:rPr lang="en-US" altLang="en-US" sz="1200" b="1" dirty="0" smtClean="0">
                <a:solidFill>
                  <a:srgbClr val="FFFF00"/>
                </a:solidFill>
                <a:latin typeface="Arial" charset="0"/>
              </a:rPr>
              <a:t>Moderate</a:t>
            </a:r>
            <a:r>
              <a:rPr lang="en-US" altLang="en-US" sz="1200" dirty="0" smtClean="0">
                <a:solidFill>
                  <a:schemeClr val="bg1"/>
                </a:solidFill>
                <a:latin typeface="Arial" charset="0"/>
              </a:rPr>
              <a:t> </a:t>
            </a:r>
            <a:endParaRPr lang="en-US" altLang="en-US" sz="1200" b="1" dirty="0">
              <a:solidFill>
                <a:srgbClr val="FFFF00"/>
              </a:solidFill>
              <a:latin typeface="Arial" charset="0"/>
            </a:endParaRPr>
          </a:p>
          <a:p>
            <a:pPr>
              <a:spcBef>
                <a:spcPct val="0"/>
              </a:spcBef>
              <a:buFontTx/>
              <a:buAutoNum type="arabicPeriod"/>
              <a:defRPr/>
            </a:pPr>
            <a:endParaRPr lang="en-US" altLang="en-US" sz="1200" b="1" dirty="0" smtClean="0">
              <a:solidFill>
                <a:srgbClr val="FFFF00"/>
              </a:solidFill>
              <a:latin typeface="Arial" charset="0"/>
            </a:endParaRPr>
          </a:p>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above-average rainfall across eastern Burkina Faso, northern Togo, northern Benin, southwestern Niger, central and northern Nigeria, northern Cameroon</a:t>
            </a:r>
            <a:r>
              <a:rPr lang="en-US" altLang="en-US" sz="1200" b="1" dirty="0" smtClean="0">
                <a:solidFill>
                  <a:srgbClr val="FFFF00"/>
                </a:solidFill>
                <a:latin typeface="Arial" charset="0"/>
              </a:rPr>
              <a:t>, </a:t>
            </a:r>
            <a:r>
              <a:rPr lang="en-US" altLang="en-US" sz="1200" b="1" dirty="0">
                <a:solidFill>
                  <a:srgbClr val="FFFF00"/>
                </a:solidFill>
                <a:latin typeface="Arial" charset="0"/>
              </a:rPr>
              <a:t>northern CAR, and western Sudan: </a:t>
            </a:r>
            <a:r>
              <a:rPr lang="en-US" altLang="en-US" sz="1200" dirty="0">
                <a:solidFill>
                  <a:schemeClr val="bg1"/>
                </a:solidFill>
                <a:latin typeface="Arial" charset="0"/>
              </a:rPr>
              <a:t>An area of anomalous cyclonic flow and upper-level divergence is expected to enhance rainfall in the region. </a:t>
            </a:r>
            <a:r>
              <a:rPr lang="en-US" altLang="en-US" sz="1200" b="1" dirty="0" smtClean="0">
                <a:solidFill>
                  <a:srgbClr val="FFFF00"/>
                </a:solidFill>
                <a:latin typeface="Arial" charset="0"/>
              </a:rPr>
              <a:t>Confidence</a:t>
            </a:r>
            <a:r>
              <a:rPr lang="en-US" altLang="en-US" sz="1200" b="1" dirty="0">
                <a:solidFill>
                  <a:srgbClr val="FFFF00"/>
                </a:solidFill>
                <a:latin typeface="Arial" charset="0"/>
              </a:rPr>
              <a:t>: </a:t>
            </a:r>
            <a:r>
              <a:rPr lang="en-US" altLang="en-US" sz="1200" b="1" dirty="0" smtClean="0">
                <a:solidFill>
                  <a:srgbClr val="FFFF00"/>
                </a:solidFill>
                <a:latin typeface="Arial" charset="0"/>
              </a:rPr>
              <a:t>Moderate</a:t>
            </a:r>
            <a:endParaRPr lang="en-US" altLang="en-US" sz="1200" b="1" dirty="0" smtClean="0">
              <a:solidFill>
                <a:srgbClr val="FFFF00"/>
              </a:solidFill>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9314"/>
            <a:ext cx="2981324" cy="3858184"/>
          </a:xfrm>
          <a:prstGeom prst="rect">
            <a:avLst/>
          </a:prstGeom>
          <a:noFill/>
          <a:ln w="9525">
            <a:noFill/>
            <a:miter lim="800000"/>
            <a:headEnd/>
            <a:tailEnd/>
          </a:ln>
        </p:spPr>
      </p:pic>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a:solidFill>
                  <a:srgbClr val="FFFF00"/>
                </a:solidFill>
              </a:rPr>
              <a:t>Week-2 Precipitation Outlooks</a:t>
            </a:r>
            <a:br>
              <a:rPr lang="en-US" altLang="en-US" sz="2400" b="1">
                <a:solidFill>
                  <a:srgbClr val="FFFF00"/>
                </a:solidFill>
              </a:rPr>
            </a:br>
            <a:endParaRPr lang="en-US" altLang="en-US" sz="2400" b="1">
              <a:solidFill>
                <a:srgbClr val="FFFF00"/>
              </a:solidFill>
            </a:endParaRPr>
          </a:p>
        </p:txBody>
      </p:sp>
      <p:sp>
        <p:nvSpPr>
          <p:cNvPr id="26630" name="Text Box 7"/>
          <p:cNvSpPr txBox="1">
            <a:spLocks noChangeArrowheads="1"/>
          </p:cNvSpPr>
          <p:nvPr/>
        </p:nvSpPr>
        <p:spPr bwMode="auto">
          <a:xfrm>
            <a:off x="307975" y="1447800"/>
            <a:ext cx="3197225" cy="338138"/>
          </a:xfrm>
          <a:prstGeom prst="rect">
            <a:avLst/>
          </a:prstGeom>
          <a:noFill/>
          <a:ln w="50800" algn="ctr">
            <a:noFill/>
            <a:miter lim="800000"/>
            <a:headEnd/>
            <a:tailEnd/>
          </a:ln>
        </p:spPr>
        <p:txBody>
          <a:bodyPr>
            <a:spAutoFit/>
          </a:bodyPr>
          <a:lstStyle/>
          <a:p>
            <a:pPr marL="457200" indent="-457200" algn="ctr" eaLnBrk="1" hangingPunct="1"/>
            <a:r>
              <a:rPr lang="en-US" altLang="en-US" b="1" dirty="0" smtClean="0">
                <a:solidFill>
                  <a:srgbClr val="FFFF00"/>
                </a:solidFill>
              </a:rPr>
              <a:t>6 – 12 August, </a:t>
            </a:r>
            <a:r>
              <a:rPr lang="en-US" altLang="en-US" b="1" dirty="0">
                <a:solidFill>
                  <a:srgbClr val="FFFF00"/>
                </a:solidFill>
              </a:rPr>
              <a:t>2019</a:t>
            </a:r>
            <a:endParaRPr lang="nl-NL" altLang="en-US" b="1" dirty="0">
              <a:solidFill>
                <a:srgbClr val="FFFF00"/>
              </a:solidFill>
            </a:endParaRPr>
          </a:p>
        </p:txBody>
      </p:sp>
      <p:sp>
        <p:nvSpPr>
          <p:cNvPr id="13319" name="Text Box 8"/>
          <p:cNvSpPr txBox="1">
            <a:spLocks noChangeArrowheads="1"/>
          </p:cNvSpPr>
          <p:nvPr/>
        </p:nvSpPr>
        <p:spPr bwMode="auto">
          <a:xfrm>
            <a:off x="3581400" y="1752600"/>
            <a:ext cx="5349875" cy="2339102"/>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AutoNum type="arabicPeriod"/>
              <a:defRPr/>
            </a:pPr>
            <a:r>
              <a:rPr lang="en-US" altLang="en-US" sz="1150" b="1" dirty="0">
                <a:solidFill>
                  <a:srgbClr val="FFFF00"/>
                </a:solidFill>
                <a:latin typeface="Arial" charset="0"/>
              </a:rPr>
              <a:t>There is an increased chance for below-average rainfall over much of Senegal, Gambia, Guinea-Bissau, northwestern Guinea, and southwestern Mauritania: </a:t>
            </a:r>
            <a:r>
              <a:rPr lang="en-US" altLang="en-US" sz="1150" dirty="0">
                <a:solidFill>
                  <a:schemeClr val="bg1"/>
                </a:solidFill>
                <a:latin typeface="Arial" charset="0"/>
              </a:rPr>
              <a:t>An area of anomalous lower-level dry northerly flow and upper-level convergence is expected to suppress rainfall in the region. </a:t>
            </a:r>
            <a:r>
              <a:rPr lang="en-US" altLang="en-US" sz="1150" b="1" dirty="0" smtClean="0">
                <a:solidFill>
                  <a:srgbClr val="FFFF00"/>
                </a:solidFill>
                <a:latin typeface="Arial" charset="0"/>
              </a:rPr>
              <a:t>Confidence</a:t>
            </a:r>
            <a:r>
              <a:rPr lang="en-US" altLang="en-US" sz="1150" b="1" dirty="0">
                <a:solidFill>
                  <a:srgbClr val="FFFF00"/>
                </a:solidFill>
                <a:latin typeface="Arial" charset="0"/>
              </a:rPr>
              <a:t>: </a:t>
            </a:r>
            <a:r>
              <a:rPr lang="en-US" altLang="en-US" sz="1150" b="1" dirty="0" smtClean="0">
                <a:solidFill>
                  <a:srgbClr val="FFFF00"/>
                </a:solidFill>
                <a:latin typeface="Arial" charset="0"/>
              </a:rPr>
              <a:t>Moderate</a:t>
            </a:r>
            <a:r>
              <a:rPr lang="en-US" altLang="en-US" sz="1150" dirty="0" smtClean="0">
                <a:solidFill>
                  <a:schemeClr val="bg1"/>
                </a:solidFill>
                <a:latin typeface="Arial" charset="0"/>
              </a:rPr>
              <a:t> </a:t>
            </a:r>
          </a:p>
          <a:p>
            <a:pPr>
              <a:spcBef>
                <a:spcPct val="0"/>
              </a:spcBef>
              <a:buFontTx/>
              <a:buAutoNum type="arabicPeriod"/>
              <a:defRPr/>
            </a:pPr>
            <a:endParaRPr lang="en-US" altLang="en-US" sz="1150" dirty="0">
              <a:solidFill>
                <a:schemeClr val="bg1"/>
              </a:solidFill>
              <a:latin typeface="Arial" charset="0"/>
            </a:endParaRPr>
          </a:p>
          <a:p>
            <a:pPr>
              <a:spcBef>
                <a:spcPct val="0"/>
              </a:spcBef>
              <a:buFontTx/>
              <a:buAutoNum type="arabicPeriod"/>
              <a:defRPr/>
            </a:pPr>
            <a:r>
              <a:rPr lang="en-US" altLang="en-US" sz="1100" b="1" dirty="0">
                <a:solidFill>
                  <a:srgbClr val="FFFF00"/>
                </a:solidFill>
                <a:latin typeface="Arial" charset="0"/>
              </a:rPr>
              <a:t>There is an increased chance for above-average rainfall across eastern Guinea, southern Mali, northern Cote d'Ivoire, Burkina Faso, southern Niger, northern Togo, northern Benin, northern Nigeria, Chad and western Sudan: </a:t>
            </a:r>
            <a:r>
              <a:rPr lang="en-US" altLang="en-US" sz="1100" dirty="0">
                <a:solidFill>
                  <a:schemeClr val="bg1"/>
                </a:solidFill>
                <a:latin typeface="Arial" charset="0"/>
              </a:rPr>
              <a:t>A broad area of anomalous lower-level cyclonic circulation and upper-level divergence is expected to enhance rainfall in the region</a:t>
            </a:r>
            <a:r>
              <a:rPr lang="en-US" altLang="en-US" sz="1100" dirty="0" smtClean="0">
                <a:solidFill>
                  <a:schemeClr val="bg1"/>
                </a:solidFill>
                <a:latin typeface="Arial" charset="0"/>
              </a:rPr>
              <a:t>.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endParaRPr lang="en-US" altLang="en-US" sz="1100" dirty="0" smtClean="0">
              <a:solidFill>
                <a:schemeClr val="bg1"/>
              </a:solidFill>
              <a:latin typeface="Arial" charset="0"/>
            </a:endParaRPr>
          </a:p>
          <a:p>
            <a:pPr>
              <a:spcBef>
                <a:spcPct val="0"/>
              </a:spcBef>
              <a:buFontTx/>
              <a:buAutoNum type="arabicPeriod"/>
              <a:defRPr/>
            </a:pPr>
            <a:endParaRPr lang="en-US" altLang="en-US" sz="1100" b="1"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smtClean="0">
                <a:solidFill>
                  <a:srgbClr val="FFFF00"/>
                </a:solidFill>
                <a:latin typeface="Arial" charset="0"/>
              </a:rPr>
              <a:t>Summary</a:t>
            </a:r>
          </a:p>
        </p:txBody>
      </p:sp>
      <p:sp>
        <p:nvSpPr>
          <p:cNvPr id="28675" name="Text Box 8"/>
          <p:cNvSpPr txBox="1">
            <a:spLocks noChangeArrowheads="1"/>
          </p:cNvSpPr>
          <p:nvPr/>
        </p:nvSpPr>
        <p:spPr bwMode="auto">
          <a:xfrm>
            <a:off x="152400" y="1244600"/>
            <a:ext cx="8839200" cy="3693319"/>
          </a:xfrm>
          <a:prstGeom prst="rect">
            <a:avLst/>
          </a:prstGeom>
          <a:noFill/>
          <a:ln w="9525">
            <a:noFill/>
            <a:miter lim="800000"/>
            <a:headEnd/>
            <a:tailEnd/>
          </a:ln>
        </p:spPr>
        <p:txBody>
          <a:bodyPr>
            <a:spAutoFit/>
          </a:bodyPr>
          <a:lstStyle/>
          <a:p>
            <a:pPr marL="171450" indent="-171450" algn="just" eaLnBrk="1" hangingPunct="1">
              <a:lnSpc>
                <a:spcPct val="90000"/>
              </a:lnSpc>
              <a:spcBef>
                <a:spcPct val="50000"/>
              </a:spcBef>
              <a:buFontTx/>
              <a:buChar char="•"/>
            </a:pPr>
            <a:r>
              <a:rPr lang="en-US" altLang="en-US" sz="1200" b="1" dirty="0">
                <a:solidFill>
                  <a:schemeClr val="bg1"/>
                </a:solidFill>
              </a:rPr>
              <a:t>During the past 30 days, rainfall was above-average over southern Mauritania, Senegal, much of Guinea, parts of Mali, Sierra Leone, Liberia, parts of Cote d’Ivoire and Burkina Faso, Ghana, Togo and Benin, parts of Niger, southern Nigeria, central and southern Cameroon, portions of Chad and CAR, central and northern DRC, much of South Sudan, parts of Uganda, southern Sudan, southwestern Ethiopia, and, western Kenya</a:t>
            </a:r>
            <a:r>
              <a:rPr lang="en-US" altLang="en-US" sz="1200" b="1" dirty="0" smtClean="0">
                <a:solidFill>
                  <a:schemeClr val="bg1"/>
                </a:solidFill>
              </a:rPr>
              <a:t>. Parts </a:t>
            </a:r>
            <a:r>
              <a:rPr lang="en-US" altLang="en-US" sz="1200" b="1" dirty="0">
                <a:solidFill>
                  <a:schemeClr val="bg1"/>
                </a:solidFill>
              </a:rPr>
              <a:t>of eastern Senegal, southwestern Mali, local areas in Cote d’Ivoire and Burkina Faso, parts of Niger, northern Nigeria, northern Cameroon, southern Chad, local areas in CAR, central Sudan and many parts of Ethiopia had below-average rainfall.</a:t>
            </a:r>
          </a:p>
          <a:p>
            <a:pPr marL="171450" indent="-171450" algn="just" eaLnBrk="1" hangingPunct="1">
              <a:lnSpc>
                <a:spcPct val="90000"/>
              </a:lnSpc>
              <a:spcBef>
                <a:spcPct val="50000"/>
              </a:spcBef>
              <a:buFontTx/>
              <a:buChar char="•"/>
            </a:pPr>
            <a:r>
              <a:rPr lang="en-US" altLang="en-US" sz="1200" b="1" dirty="0">
                <a:solidFill>
                  <a:schemeClr val="bg1"/>
                </a:solidFill>
              </a:rPr>
              <a:t>During the past 30 days, western Senegal, portions of Nigeria, local areas in Chad, CAR and South Sudan, parts of central DRC, and portions of Ethiopia had below-average rainfall</a:t>
            </a:r>
            <a:r>
              <a:rPr lang="en-US" altLang="en-US" sz="1200" b="1" dirty="0" smtClean="0">
                <a:solidFill>
                  <a:schemeClr val="bg1"/>
                </a:solidFill>
              </a:rPr>
              <a:t>. Rainfall </a:t>
            </a:r>
            <a:r>
              <a:rPr lang="en-US" altLang="en-US" sz="1200" b="1" dirty="0">
                <a:solidFill>
                  <a:schemeClr val="bg1"/>
                </a:solidFill>
              </a:rPr>
              <a:t>was above-average over eastern Senegal, Guinea, Sierra Leone, Liberia, Mali, Burkina Faso, Cote d’Ivoire, Ghana, Togo, Benin, portions of Niger, southern Nigeria, Cameroon, many parts of Chad, CAR, Congo, northern DRC, Uganda, South Sudan, southern Sudan, parts of Ethiopia and southwestern Ethiopia.</a:t>
            </a:r>
          </a:p>
          <a:p>
            <a:pPr marL="171450" indent="-171450" algn="just" eaLnBrk="1" hangingPunct="1">
              <a:lnSpc>
                <a:spcPct val="90000"/>
              </a:lnSpc>
              <a:spcBef>
                <a:spcPct val="50000"/>
              </a:spcBef>
              <a:buFontTx/>
              <a:buChar char="•"/>
            </a:pPr>
            <a:r>
              <a:rPr lang="en-US" altLang="en-US" sz="1200" b="1" dirty="0">
                <a:solidFill>
                  <a:schemeClr val="bg1"/>
                </a:solidFill>
              </a:rPr>
              <a:t>During the past 90 days, much of Senegal, Mauritania, parts of Cote d’Ivoire, portions of Nigeria, southern Cameroon, Equatorial Guinea, Gabon, much of Congo, local areas in Angola, and parts of Ethiopia had below-average rainfall</a:t>
            </a:r>
            <a:r>
              <a:rPr lang="en-US" altLang="en-US" sz="1200" b="1" dirty="0" smtClean="0">
                <a:solidFill>
                  <a:schemeClr val="bg1"/>
                </a:solidFill>
              </a:rPr>
              <a:t>. Rainfall </a:t>
            </a:r>
            <a:r>
              <a:rPr lang="en-US" altLang="en-US" sz="1200" b="1" dirty="0">
                <a:solidFill>
                  <a:schemeClr val="bg1"/>
                </a:solidFill>
              </a:rPr>
              <a:t>was above-average over much Guinea, Sierra Leone, Liberia, Mali, parts of Cote d’Ivoire, Burkina Faso, Ghana, Togo Benin, Niger, parts of Nigeria, Chad, northern Cameroon, many parts of CAR, DRC, South Sudan, Uganda, southern Sudan, portions of Ethiopia, southern Somalia, and parts of Kenya and Tanzania.</a:t>
            </a:r>
          </a:p>
          <a:p>
            <a:pPr marL="171450" indent="-171450" eaLnBrk="1" hangingPunct="1">
              <a:lnSpc>
                <a:spcPct val="90000"/>
              </a:lnSpc>
              <a:spcBef>
                <a:spcPct val="50000"/>
              </a:spcBef>
              <a:buFontTx/>
              <a:buChar char="•"/>
            </a:pPr>
            <a:r>
              <a:rPr lang="en-US" altLang="en-US" sz="1200" b="1" dirty="0">
                <a:solidFill>
                  <a:schemeClr val="bg1"/>
                </a:solidFill>
              </a:rPr>
              <a:t>Week-1 outlooks call for an increased chance for below-average rainfall over much of Senegal, Gambia, Guinea-Bissau, northern Guinea, southern Mauritania and southwestern Mali. In contrast, there is an increased chance for above-average rainfall across eastern Burkina Faso, northern Togo, northern Benin, southwestern Niger, central and northern Nigeria, northern Cameroon, northern CAR, and western Sudan.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smtClean="0">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smtClean="0">
                <a:solidFill>
                  <a:srgbClr val="FFFF00"/>
                </a:solidFill>
                <a:latin typeface="Arial" charset="0"/>
              </a:rPr>
              <a:t>Highlights:</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8195" name="Rectangle 5"/>
          <p:cNvSpPr>
            <a:spLocks noChangeArrowheads="1"/>
          </p:cNvSpPr>
          <p:nvPr/>
        </p:nvSpPr>
        <p:spPr bwMode="auto">
          <a:xfrm>
            <a:off x="266700" y="2209800"/>
            <a:ext cx="8458200" cy="4267200"/>
          </a:xfrm>
          <a:prstGeom prst="rect">
            <a:avLst/>
          </a:prstGeom>
          <a:noFill/>
          <a:ln w="9525">
            <a:noFill/>
            <a:miter lim="800000"/>
            <a:headEnd/>
            <a:tailEnd/>
          </a:ln>
        </p:spPr>
        <p:txBody>
          <a:bodyPr/>
          <a:lstStyle/>
          <a:p>
            <a:pPr marL="342900" indent="-342900" eaLnBrk="1" hangingPunct="1">
              <a:buFontTx/>
              <a:buChar char="•"/>
              <a:tabLst>
                <a:tab pos="1885950" algn="l"/>
              </a:tabLst>
            </a:pPr>
            <a:r>
              <a:rPr lang="en-US" altLang="en-US" sz="1800" b="1" dirty="0" smtClean="0">
                <a:solidFill>
                  <a:schemeClr val="bg1"/>
                </a:solidFill>
              </a:rPr>
              <a:t>Above-average rainfall was observed over many places in the Gulf of Guinea and Central Africa countries. </a:t>
            </a:r>
            <a:endParaRPr lang="en-US" altLang="en-US" sz="1800" b="1" dirty="0" smtClean="0">
              <a:solidFill>
                <a:schemeClr val="bg1"/>
              </a:solidFill>
            </a:endParaRPr>
          </a:p>
          <a:p>
            <a:pPr marL="342900" indent="-342900" eaLnBrk="1" hangingPunct="1">
              <a:buFontTx/>
              <a:buChar char="•"/>
              <a:tabLst>
                <a:tab pos="1885950" algn="l"/>
              </a:tabLst>
            </a:pPr>
            <a:endParaRPr lang="en-US" altLang="en-US" sz="1800" b="1" dirty="0">
              <a:solidFill>
                <a:schemeClr val="bg1"/>
              </a:solidFill>
            </a:endParaRPr>
          </a:p>
          <a:p>
            <a:pPr marL="342900" indent="-342900" eaLnBrk="1" hangingPunct="1">
              <a:lnSpc>
                <a:spcPct val="90000"/>
              </a:lnSpc>
              <a:spcBef>
                <a:spcPct val="50000"/>
              </a:spcBef>
              <a:buFontTx/>
              <a:buChar char="•"/>
              <a:tabLst>
                <a:tab pos="1885950" algn="l"/>
              </a:tabLst>
            </a:pPr>
            <a:r>
              <a:rPr lang="en-US" altLang="en-US" sz="1800" b="1" dirty="0">
                <a:solidFill>
                  <a:schemeClr val="bg1"/>
                </a:solidFill>
              </a:rPr>
              <a:t>Week-1 outlooks call for an increased chance for </a:t>
            </a:r>
            <a:r>
              <a:rPr lang="en-US" altLang="en-US" sz="1800" b="1" dirty="0" smtClean="0">
                <a:solidFill>
                  <a:schemeClr val="bg1"/>
                </a:solidFill>
              </a:rPr>
              <a:t>below-average </a:t>
            </a:r>
            <a:r>
              <a:rPr lang="en-US" altLang="en-US" sz="1800" b="1" dirty="0">
                <a:solidFill>
                  <a:schemeClr val="bg1"/>
                </a:solidFill>
              </a:rPr>
              <a:t>rainfall </a:t>
            </a:r>
            <a:r>
              <a:rPr lang="en-US" altLang="en-US" sz="1800" b="1" dirty="0" smtClean="0">
                <a:solidFill>
                  <a:schemeClr val="bg1"/>
                </a:solidFill>
              </a:rPr>
              <a:t>over </a:t>
            </a:r>
            <a:r>
              <a:rPr lang="en-US" altLang="en-US" sz="1800" b="1" dirty="0" smtClean="0">
                <a:solidFill>
                  <a:schemeClr val="bg1"/>
                </a:solidFill>
              </a:rPr>
              <a:t>much </a:t>
            </a:r>
            <a:r>
              <a:rPr lang="en-US" altLang="en-US" sz="1800" b="1" dirty="0">
                <a:solidFill>
                  <a:schemeClr val="bg1"/>
                </a:solidFill>
              </a:rPr>
              <a:t>of Senegal, Gambia, Guinea-Bissau, northern Guinea, southern Mauritania and southwestern Mali. </a:t>
            </a:r>
            <a:r>
              <a:rPr lang="en-US" altLang="en-US" sz="1800" b="1" dirty="0" smtClean="0">
                <a:solidFill>
                  <a:schemeClr val="bg1"/>
                </a:solidFill>
              </a:rPr>
              <a:t>In contrast, there is an </a:t>
            </a:r>
            <a:r>
              <a:rPr lang="en-US" altLang="en-US" sz="1800" b="1" dirty="0" smtClean="0">
                <a:solidFill>
                  <a:schemeClr val="bg1"/>
                </a:solidFill>
              </a:rPr>
              <a:t>increased </a:t>
            </a:r>
            <a:r>
              <a:rPr lang="en-US" altLang="en-US" sz="1800" b="1" dirty="0">
                <a:solidFill>
                  <a:schemeClr val="bg1"/>
                </a:solidFill>
              </a:rPr>
              <a:t>chance for above-average rainfall across eastern Burkina Faso, northern Togo, northern Benin, southwestern Niger, central and northern Nigeria, northern Cameroon</a:t>
            </a:r>
            <a:r>
              <a:rPr lang="en-US" altLang="en-US" sz="1800" b="1" dirty="0" smtClean="0">
                <a:solidFill>
                  <a:schemeClr val="bg1"/>
                </a:solidFill>
              </a:rPr>
              <a:t>, </a:t>
            </a:r>
            <a:r>
              <a:rPr lang="en-US" altLang="en-US" sz="1800" b="1" dirty="0">
                <a:solidFill>
                  <a:schemeClr val="bg1"/>
                </a:solidFill>
              </a:rPr>
              <a:t>northern CAR, and western </a:t>
            </a:r>
            <a:r>
              <a:rPr lang="en-US" altLang="en-US" sz="1800" b="1" dirty="0" smtClean="0">
                <a:solidFill>
                  <a:schemeClr val="bg1"/>
                </a:solidFill>
              </a:rPr>
              <a:t>Sudan.</a:t>
            </a:r>
            <a:endParaRPr lang="en-US" altLang="en-US" sz="1800" b="1" dirty="0" smtClean="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s://www.cpc.ncep.noaa.gov/products/international/africa_arc/africa_arc_7day_af_ob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www.cpc.ncep.noaa.gov/products/international/africa_arc/africa_arc_7day_af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7 Days</a:t>
            </a:r>
          </a:p>
        </p:txBody>
      </p:sp>
      <p:sp>
        <p:nvSpPr>
          <p:cNvPr id="10245" name="Text Box 8"/>
          <p:cNvSpPr txBox="1">
            <a:spLocks noChangeArrowheads="1"/>
          </p:cNvSpPr>
          <p:nvPr/>
        </p:nvSpPr>
        <p:spPr bwMode="auto">
          <a:xfrm>
            <a:off x="114300" y="5066538"/>
            <a:ext cx="8839200" cy="1348061"/>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200" b="1" dirty="0">
                <a:solidFill>
                  <a:schemeClr val="bg1"/>
                </a:solidFill>
              </a:rPr>
              <a:t>During the past 30 </a:t>
            </a:r>
            <a:r>
              <a:rPr lang="en-US" altLang="en-US" sz="1200" b="1" dirty="0" smtClean="0">
                <a:solidFill>
                  <a:schemeClr val="bg1"/>
                </a:solidFill>
              </a:rPr>
              <a:t>days, rainfall </a:t>
            </a:r>
            <a:r>
              <a:rPr lang="en-US" altLang="en-US" sz="1200" b="1" dirty="0" smtClean="0">
                <a:solidFill>
                  <a:schemeClr val="bg1"/>
                </a:solidFill>
              </a:rPr>
              <a:t>was above-average over </a:t>
            </a:r>
            <a:r>
              <a:rPr lang="en-US" altLang="en-US" sz="1200" b="1" dirty="0" smtClean="0">
                <a:solidFill>
                  <a:schemeClr val="bg1"/>
                </a:solidFill>
              </a:rPr>
              <a:t>southern Mauritania, Senegal, much of Guinea, parts of Mali, Sierra Leone, Liberia, parts of Cote d’Ivoire and Burkina Faso, Ghana, Togo and Benin, parts of Niger, southern Nigeria, central and southern Cameroon, portions of Chad and CAR, central and northern DRC, much of South Sudan, parts of Uganda, southern Sudan, southwestern Ethiopia, and, western Kenya.</a:t>
            </a:r>
            <a:endParaRPr lang="en-US" altLang="en-US" sz="1200" b="1" dirty="0" smtClean="0">
              <a:solidFill>
                <a:schemeClr val="bg1"/>
              </a:solidFill>
            </a:endParaRPr>
          </a:p>
          <a:p>
            <a:pPr algn="just" eaLnBrk="1" hangingPunct="1">
              <a:lnSpc>
                <a:spcPct val="90000"/>
              </a:lnSpc>
              <a:spcBef>
                <a:spcPct val="50000"/>
              </a:spcBef>
            </a:pPr>
            <a:r>
              <a:rPr lang="en-US" altLang="en-US" sz="1200" b="1" dirty="0" smtClean="0">
                <a:solidFill>
                  <a:schemeClr val="bg1"/>
                </a:solidFill>
              </a:rPr>
              <a:t>Parts of eastern Senegal, southwestern Mali, local areas in Cote d’Ivoire and Burkina Faso, parts of Niger, northern Nigeria, northern Cameroon, southern Chad, local areas in CAR, central Sudan and many parts of Ethiopia had below-average rainfall.</a:t>
            </a:r>
            <a:endParaRPr lang="en-US" altLang="en-US" sz="1200" b="1" dirty="0">
              <a:solidFill>
                <a:schemeClr val="bg1"/>
              </a:solidFill>
            </a:endParaRP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https://www.cpc.ncep.noaa.gov/products/international/africa_arc/africa_arc_30day_af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www.cpc.ncep.noaa.gov/products/international/africa_arc/africa_arc_30day_af_obs.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30 Days</a:t>
            </a:r>
          </a:p>
        </p:txBody>
      </p:sp>
      <p:sp>
        <p:nvSpPr>
          <p:cNvPr id="12293" name="Text Box 8"/>
          <p:cNvSpPr txBox="1">
            <a:spLocks noChangeArrowheads="1"/>
          </p:cNvSpPr>
          <p:nvPr/>
        </p:nvSpPr>
        <p:spPr bwMode="auto">
          <a:xfrm>
            <a:off x="149225" y="5097341"/>
            <a:ext cx="8994775" cy="1054135"/>
          </a:xfrm>
          <a:prstGeom prst="rect">
            <a:avLst/>
          </a:prstGeom>
          <a:noFill/>
          <a:ln w="9525">
            <a:noFill/>
            <a:miter lim="800000"/>
            <a:headEnd/>
            <a:tailEnd/>
          </a:ln>
        </p:spPr>
        <p:txBody>
          <a:bodyPr>
            <a:spAutoFit/>
          </a:bodyPr>
          <a:lstStyle/>
          <a:p>
            <a:pPr eaLnBrk="1" hangingPunct="1">
              <a:lnSpc>
                <a:spcPct val="90000"/>
              </a:lnSpc>
              <a:spcBef>
                <a:spcPct val="50000"/>
              </a:spcBef>
            </a:pPr>
            <a:r>
              <a:rPr lang="en-US" altLang="en-US" sz="1250" b="1" dirty="0">
                <a:solidFill>
                  <a:schemeClr val="bg1"/>
                </a:solidFill>
              </a:rPr>
              <a:t>During the past 30 days, </a:t>
            </a:r>
            <a:r>
              <a:rPr lang="en-US" altLang="en-US" sz="1250" b="1" dirty="0" smtClean="0">
                <a:solidFill>
                  <a:schemeClr val="bg1"/>
                </a:solidFill>
              </a:rPr>
              <a:t>western Senegal, portions of Nigeria, local areas in Chad, CAR and South Sudan, parts of central DRC, and portions of Ethiopia had below-average rainfall.</a:t>
            </a:r>
            <a:endParaRPr lang="en-US" altLang="en-US" sz="1250" b="1" dirty="0">
              <a:solidFill>
                <a:schemeClr val="bg1"/>
              </a:solidFill>
            </a:endParaRPr>
          </a:p>
          <a:p>
            <a:pPr eaLnBrk="1" hangingPunct="1">
              <a:lnSpc>
                <a:spcPct val="90000"/>
              </a:lnSpc>
              <a:spcBef>
                <a:spcPct val="50000"/>
              </a:spcBef>
            </a:pPr>
            <a:r>
              <a:rPr lang="en-US" altLang="en-US" sz="1250" b="1" dirty="0">
                <a:solidFill>
                  <a:schemeClr val="bg1"/>
                </a:solidFill>
              </a:rPr>
              <a:t>R</a:t>
            </a:r>
            <a:r>
              <a:rPr lang="en-US" altLang="en-US" sz="1250" b="1" dirty="0" smtClean="0">
                <a:solidFill>
                  <a:schemeClr val="bg1"/>
                </a:solidFill>
              </a:rPr>
              <a:t>ainfall </a:t>
            </a:r>
            <a:r>
              <a:rPr lang="en-US" altLang="en-US" sz="1250" b="1" dirty="0">
                <a:solidFill>
                  <a:schemeClr val="bg1"/>
                </a:solidFill>
              </a:rPr>
              <a:t>was above-average </a:t>
            </a:r>
            <a:r>
              <a:rPr lang="en-US" altLang="en-US" sz="1250" b="1" dirty="0" smtClean="0">
                <a:solidFill>
                  <a:schemeClr val="bg1"/>
                </a:solidFill>
              </a:rPr>
              <a:t>over </a:t>
            </a:r>
            <a:r>
              <a:rPr lang="en-US" altLang="en-US" sz="1250" b="1" dirty="0" smtClean="0">
                <a:solidFill>
                  <a:schemeClr val="bg1"/>
                </a:solidFill>
              </a:rPr>
              <a:t>eastern Senegal, Guinea, Sierra Leone, Liberia, Mali, Burkina Faso, Cote d’Ivoire, Ghana, Togo, Benin, portions of Niger, southern Nigeria, Cameroon, many parts of Chad, CAR, Congo, northern DRC, Uganda, South Sudan, southern Sudan, parts of Ethiopia and southwestern Ethiopia.</a:t>
            </a:r>
            <a:endParaRPr lang="en-US" altLang="en-US" sz="1250" b="1" dirty="0" smtClean="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https://www.cpc.ncep.noaa.gov/products/international/africa_arc/africa_arc_90day_af_ob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www.cpc.ncep.noaa.gov/products/international/africa_arc/africa_arc_90day_af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90 Days</a:t>
            </a:r>
          </a:p>
        </p:txBody>
      </p:sp>
      <p:sp>
        <p:nvSpPr>
          <p:cNvPr id="14341" name="Text Box 8"/>
          <p:cNvSpPr txBox="1">
            <a:spLocks noChangeArrowheads="1"/>
          </p:cNvSpPr>
          <p:nvPr/>
        </p:nvSpPr>
        <p:spPr bwMode="auto">
          <a:xfrm>
            <a:off x="76200" y="5072063"/>
            <a:ext cx="8915400" cy="1015663"/>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200" b="1" dirty="0">
                <a:solidFill>
                  <a:schemeClr val="bg1"/>
                </a:solidFill>
              </a:rPr>
              <a:t>During the past 90 days, </a:t>
            </a:r>
            <a:r>
              <a:rPr lang="en-US" altLang="en-US" sz="1200" b="1" dirty="0" smtClean="0">
                <a:solidFill>
                  <a:schemeClr val="bg1"/>
                </a:solidFill>
              </a:rPr>
              <a:t>much of Senegal, Mauritania, parts of Cote d’Ivoire, portions of Nigeria, southern Cameroon, Equatorial Guinea, Gabon, much of Congo, local areas in Angola, and parts of Ethiopia had below-average rainfall.</a:t>
            </a:r>
            <a:endParaRPr lang="en-US" altLang="en-US" sz="1200" b="1" dirty="0">
              <a:solidFill>
                <a:schemeClr val="bg1"/>
              </a:solidFill>
            </a:endParaRPr>
          </a:p>
          <a:p>
            <a:pPr algn="just" eaLnBrk="1" hangingPunct="1">
              <a:lnSpc>
                <a:spcPct val="90000"/>
              </a:lnSpc>
              <a:spcBef>
                <a:spcPct val="50000"/>
              </a:spcBef>
            </a:pPr>
            <a:r>
              <a:rPr lang="en-US" altLang="en-US" sz="1200" b="1" dirty="0" smtClean="0">
                <a:solidFill>
                  <a:schemeClr val="bg1"/>
                </a:solidFill>
              </a:rPr>
              <a:t>Rainfall </a:t>
            </a:r>
            <a:r>
              <a:rPr lang="en-US" altLang="en-US" sz="1200" b="1" dirty="0" smtClean="0">
                <a:solidFill>
                  <a:schemeClr val="bg1"/>
                </a:solidFill>
              </a:rPr>
              <a:t>was above-average over </a:t>
            </a:r>
            <a:r>
              <a:rPr lang="en-US" altLang="en-US" sz="1200" b="1" dirty="0" smtClean="0">
                <a:solidFill>
                  <a:schemeClr val="bg1"/>
                </a:solidFill>
              </a:rPr>
              <a:t>much Guinea, Sierra Leone, Liberia, Mali, parts of Cote d’Ivoire, Burkina Faso, Ghana, Togo Benin, Niger, parts of Nigeria, Chad, northern Cameroon, many parts of CAR, DRC, South Sudan, Uganda, southern Sudan, portions of Ethiopia, southern Somalia, and parts of Kenya and Tanzania.</a:t>
            </a:r>
            <a:endParaRPr lang="en-US" altLang="en-US" sz="1200"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descr="https://www.cpc.ncep.noaa.gov/products/international/africa_arc/africa_arc_180day_af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www.cpc.ncep.noaa.gov/products/international/africa_arc/africa_arc_180day_af_obs.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6388" name="Rectangle 2"/>
          <p:cNvSpPr>
            <a:spLocks noGrp="1" noChangeArrowheads="1"/>
          </p:cNvSpPr>
          <p:nvPr>
            <p:ph type="title" idx="4294967295"/>
          </p:nvPr>
        </p:nvSpPr>
        <p:spPr>
          <a:xfrm>
            <a:off x="1066800" y="152400"/>
            <a:ext cx="7543800" cy="685800"/>
          </a:xfrm>
        </p:spPr>
        <p:txBody>
          <a:bodyPr/>
          <a:lstStyle/>
          <a:p>
            <a:pPr eaLnBrk="1" hangingPunct="1"/>
            <a:r>
              <a:rPr lang="en-US" altLang="en-US" sz="3600" b="1" smtClean="0">
                <a:solidFill>
                  <a:srgbClr val="FFFF00"/>
                </a:solidFill>
                <a:latin typeface="Arial" charset="0"/>
              </a:rPr>
              <a:t>Rainfall Patterns: Last 180 Days</a:t>
            </a:r>
          </a:p>
        </p:txBody>
      </p:sp>
      <p:sp>
        <p:nvSpPr>
          <p:cNvPr id="8" name="Text Box 8"/>
          <p:cNvSpPr txBox="1">
            <a:spLocks noChangeArrowheads="1"/>
          </p:cNvSpPr>
          <p:nvPr/>
        </p:nvSpPr>
        <p:spPr bwMode="auto">
          <a:xfrm>
            <a:off x="76200" y="5029200"/>
            <a:ext cx="8915400" cy="1490664"/>
          </a:xfrm>
          <a:prstGeom prst="rect">
            <a:avLst/>
          </a:prstGeom>
          <a:noFill/>
          <a:ln>
            <a:noFill/>
          </a:ln>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180" b="1" dirty="0">
                <a:solidFill>
                  <a:schemeClr val="bg1"/>
                </a:solidFill>
                <a:latin typeface="Arial" charset="0"/>
              </a:rPr>
              <a:t>During the past 180 days, </a:t>
            </a:r>
            <a:r>
              <a:rPr lang="en-US" altLang="en-US" sz="1180" b="1" dirty="0" smtClean="0">
                <a:solidFill>
                  <a:schemeClr val="bg1"/>
                </a:solidFill>
                <a:latin typeface="Arial" charset="0"/>
              </a:rPr>
              <a:t>b</a:t>
            </a:r>
            <a:r>
              <a:rPr lang="en-US" altLang="en-US" sz="1180" b="1" dirty="0" smtClean="0">
                <a:solidFill>
                  <a:schemeClr val="bg1"/>
                </a:solidFill>
                <a:latin typeface="Arial" charset="0"/>
              </a:rPr>
              <a:t>elow-average </a:t>
            </a:r>
            <a:r>
              <a:rPr lang="en-US" altLang="en-US" sz="1180" b="1" dirty="0">
                <a:solidFill>
                  <a:schemeClr val="bg1"/>
                </a:solidFill>
                <a:latin typeface="Arial" charset="0"/>
              </a:rPr>
              <a:t>rainfall was observed over much of Mauritania, Senegal, </a:t>
            </a:r>
            <a:r>
              <a:rPr lang="en-US" altLang="en-US" sz="1180" b="1" dirty="0" smtClean="0">
                <a:solidFill>
                  <a:schemeClr val="bg1"/>
                </a:solidFill>
                <a:latin typeface="Arial" charset="0"/>
              </a:rPr>
              <a:t>Guinea-Bissau</a:t>
            </a:r>
            <a:r>
              <a:rPr lang="en-US" altLang="en-US" sz="1180" b="1" dirty="0">
                <a:solidFill>
                  <a:schemeClr val="bg1"/>
                </a:solidFill>
                <a:latin typeface="Arial" charset="0"/>
              </a:rPr>
              <a:t>, </a:t>
            </a:r>
            <a:r>
              <a:rPr lang="en-US" altLang="en-US" sz="1180" b="1" dirty="0" smtClean="0">
                <a:solidFill>
                  <a:schemeClr val="bg1"/>
                </a:solidFill>
                <a:latin typeface="Arial" charset="0"/>
              </a:rPr>
              <a:t>parts of Liberia and Cote d’Ivoire, portions of Nigeria and Cameroon, Equatorial Guinea, Gabon, Congo, western DRC, Angola, Namibia, western South Africa, western and southern Zambia, parts of Botswana, Zimbabwe, southern Mozambique, parts of Madagascar, northern Tanzania, much of Kenya, portions of Ethiopia, and Somalia. </a:t>
            </a:r>
          </a:p>
          <a:p>
            <a:pPr algn="just" eaLnBrk="1" hangingPunct="1">
              <a:lnSpc>
                <a:spcPct val="90000"/>
              </a:lnSpc>
              <a:spcBef>
                <a:spcPct val="50000"/>
              </a:spcBef>
              <a:buNone/>
              <a:defRPr/>
            </a:pPr>
            <a:r>
              <a:rPr lang="en-US" altLang="en-US" sz="1180" b="1" dirty="0" smtClean="0">
                <a:solidFill>
                  <a:schemeClr val="bg1"/>
                </a:solidFill>
                <a:latin typeface="Arial" charset="0"/>
              </a:rPr>
              <a:t>Much of Guinea, Sierra Leone, Mali, parts of Liberia and Cote d’Ivoire, Burkina Faso, Ghana, Togo, Benin, parts of Nigeria, Niger, Chad, CAR, many parts of DRC, South Sudan, southern Sudan, parts of Uganda</a:t>
            </a:r>
            <a:r>
              <a:rPr lang="en-US" altLang="en-US" sz="1180" b="1" dirty="0">
                <a:solidFill>
                  <a:schemeClr val="bg1"/>
                </a:solidFill>
                <a:latin typeface="Arial" charset="0"/>
              </a:rPr>
              <a:t> </a:t>
            </a:r>
            <a:r>
              <a:rPr lang="en-US" altLang="en-US" sz="1180" b="1" dirty="0" smtClean="0">
                <a:solidFill>
                  <a:schemeClr val="bg1"/>
                </a:solidFill>
                <a:latin typeface="Arial" charset="0"/>
              </a:rPr>
              <a:t>and</a:t>
            </a:r>
            <a:r>
              <a:rPr lang="en-US" altLang="en-US" sz="1180" b="1" dirty="0" smtClean="0">
                <a:solidFill>
                  <a:schemeClr val="bg1"/>
                </a:solidFill>
                <a:latin typeface="Arial" charset="0"/>
              </a:rPr>
              <a:t> Ethiopia, many parts of Tanzania, eastern Zambia, Malawi, northern Mozambique, and portions of South Africa and Madagascar had above-average rainfall.</a:t>
            </a:r>
            <a:endParaRPr lang="en-US" altLang="en-US" sz="1180" b="1" dirty="0" smtClean="0">
              <a:solidFill>
                <a:schemeClr val="bg1"/>
              </a:solidFill>
              <a:latin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11"/>
          <p:cNvSpPr>
            <a:spLocks noChangeArrowheads="1"/>
          </p:cNvSpPr>
          <p:nvPr/>
        </p:nvSpPr>
        <p:spPr bwMode="auto">
          <a:xfrm>
            <a:off x="1752600" y="0"/>
            <a:ext cx="6019800" cy="609600"/>
          </a:xfrm>
          <a:prstGeom prst="rect">
            <a:avLst/>
          </a:prstGeom>
          <a:noFill/>
          <a:ln w="9525">
            <a:noFill/>
            <a:miter lim="800000"/>
            <a:headEnd/>
            <a:tailEnd/>
          </a:ln>
        </p:spPr>
        <p:txBody>
          <a:bodyPr anchor="ctr"/>
          <a:lstStyle/>
          <a:p>
            <a:pPr algn="ctr" eaLnBrk="1" hangingPunct="1"/>
            <a:r>
              <a:rPr lang="en-US" altLang="en-US" sz="2800" b="1">
                <a:solidFill>
                  <a:srgbClr val="FFFF00"/>
                </a:solidFill>
              </a:rPr>
              <a:t>Recent Rainfall Evolution</a:t>
            </a:r>
          </a:p>
        </p:txBody>
      </p:sp>
      <p:sp>
        <p:nvSpPr>
          <p:cNvPr id="18436" name="Line 48"/>
          <p:cNvSpPr>
            <a:spLocks noChangeShapeType="1"/>
          </p:cNvSpPr>
          <p:nvPr/>
        </p:nvSpPr>
        <p:spPr bwMode="auto">
          <a:xfrm>
            <a:off x="3352800" y="2057400"/>
            <a:ext cx="0" cy="0"/>
          </a:xfrm>
          <a:prstGeom prst="line">
            <a:avLst/>
          </a:prstGeom>
          <a:noFill/>
          <a:ln w="50800">
            <a:solidFill>
              <a:srgbClr val="FF0000"/>
            </a:solidFill>
            <a:round/>
            <a:headEnd/>
            <a:tailEnd type="triangle" w="med" len="med"/>
          </a:ln>
        </p:spPr>
        <p:txBody>
          <a:bodyPr/>
          <a:lstStyle/>
          <a:p>
            <a:endParaRPr lang="en-US"/>
          </a:p>
        </p:txBody>
      </p:sp>
      <p:pic>
        <p:nvPicPr>
          <p:cNvPr id="18437" name="Picture 13" descr="Clickable Image"/>
          <p:cNvPicPr>
            <a:picLocks noChangeAspect="1" noChangeArrowheads="1"/>
          </p:cNvPicPr>
          <p:nvPr/>
        </p:nvPicPr>
        <p:blipFill>
          <a:blip r:embed="rId3"/>
          <a:srcRect/>
          <a:stretch>
            <a:fillRect/>
          </a:stretch>
        </p:blipFill>
        <p:spPr bwMode="auto">
          <a:xfrm>
            <a:off x="1371600" y="620713"/>
            <a:ext cx="2743200" cy="2628900"/>
          </a:xfrm>
          <a:prstGeom prst="rect">
            <a:avLst/>
          </a:prstGeom>
          <a:noFill/>
          <a:ln w="38100">
            <a:solidFill>
              <a:srgbClr val="FFFF00"/>
            </a:solidFill>
            <a:miter lim="800000"/>
            <a:headEnd/>
            <a:tailEnd/>
          </a:ln>
        </p:spPr>
      </p:pic>
      <p:sp>
        <p:nvSpPr>
          <p:cNvPr id="18438" name="Line 169"/>
          <p:cNvSpPr>
            <a:spLocks noChangeShapeType="1"/>
          </p:cNvSpPr>
          <p:nvPr/>
        </p:nvSpPr>
        <p:spPr bwMode="auto">
          <a:xfrm flipH="1" flipV="1">
            <a:off x="3657600" y="1523999"/>
            <a:ext cx="1202654" cy="304799"/>
          </a:xfrm>
          <a:prstGeom prst="line">
            <a:avLst/>
          </a:prstGeom>
          <a:noFill/>
          <a:ln w="50800">
            <a:solidFill>
              <a:srgbClr val="FF0000"/>
            </a:solidFill>
            <a:round/>
            <a:headEnd/>
            <a:tailEnd type="triangle" w="med" len="med"/>
          </a:ln>
        </p:spPr>
        <p:txBody>
          <a:bodyPr/>
          <a:lstStyle/>
          <a:p>
            <a:endParaRPr lang="en-US"/>
          </a:p>
        </p:txBody>
      </p:sp>
      <p:sp>
        <p:nvSpPr>
          <p:cNvPr id="18439" name="Line 169"/>
          <p:cNvSpPr>
            <a:spLocks noChangeShapeType="1"/>
          </p:cNvSpPr>
          <p:nvPr/>
        </p:nvSpPr>
        <p:spPr bwMode="auto">
          <a:xfrm flipH="1" flipV="1">
            <a:off x="1600200" y="1600200"/>
            <a:ext cx="152400" cy="1981200"/>
          </a:xfrm>
          <a:prstGeom prst="line">
            <a:avLst/>
          </a:prstGeom>
          <a:noFill/>
          <a:ln w="50800">
            <a:solidFill>
              <a:srgbClr val="FF0000"/>
            </a:solidFill>
            <a:round/>
            <a:headEnd/>
            <a:tailEnd type="triangle" w="med" len="med"/>
          </a:ln>
        </p:spPr>
        <p:txBody>
          <a:bodyPr/>
          <a:lstStyle/>
          <a:p>
            <a:endParaRPr lang="en-US"/>
          </a:p>
        </p:txBody>
      </p:sp>
      <p:sp>
        <p:nvSpPr>
          <p:cNvPr id="2" name="Text Box 8"/>
          <p:cNvSpPr txBox="1">
            <a:spLocks noChangeArrowheads="1"/>
          </p:cNvSpPr>
          <p:nvPr/>
        </p:nvSpPr>
        <p:spPr bwMode="auto">
          <a:xfrm>
            <a:off x="85725" y="6094413"/>
            <a:ext cx="8924925" cy="611706"/>
          </a:xfrm>
          <a:prstGeom prst="rect">
            <a:avLst/>
          </a:prstGeom>
          <a:noFill/>
          <a:ln>
            <a:noFill/>
          </a:ln>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50000"/>
              </a:spcBef>
              <a:buFontTx/>
              <a:buNone/>
              <a:defRPr/>
            </a:pPr>
            <a:r>
              <a:rPr lang="en-US" altLang="en-US" sz="1250" b="1" dirty="0" smtClean="0">
                <a:solidFill>
                  <a:schemeClr val="bg1"/>
                </a:solidFill>
                <a:latin typeface="Arial" charset="0"/>
                <a:cs typeface="+mn-cs"/>
              </a:rPr>
              <a:t>Daily evolution of rainfall over the last 90 days at selected locations shows that seasonal total rainfall remained </a:t>
            </a:r>
            <a:r>
              <a:rPr lang="en-US" altLang="en-US" sz="1250" b="1" dirty="0" smtClean="0">
                <a:solidFill>
                  <a:schemeClr val="bg1"/>
                </a:solidFill>
                <a:latin typeface="Arial" charset="0"/>
                <a:cs typeface="+mn-cs"/>
              </a:rPr>
              <a:t>above-average </a:t>
            </a:r>
            <a:r>
              <a:rPr lang="en-US" altLang="en-US" sz="1250" b="1" dirty="0" smtClean="0">
                <a:solidFill>
                  <a:schemeClr val="bg1"/>
                </a:solidFill>
                <a:latin typeface="Arial" charset="0"/>
                <a:cs typeface="+mn-cs"/>
              </a:rPr>
              <a:t>over much of </a:t>
            </a:r>
            <a:r>
              <a:rPr lang="en-US" altLang="en-US" sz="1250" b="1" dirty="0">
                <a:solidFill>
                  <a:schemeClr val="bg1"/>
                </a:solidFill>
                <a:latin typeface="Arial" charset="0"/>
                <a:cs typeface="+mn-cs"/>
              </a:rPr>
              <a:t>G</a:t>
            </a:r>
            <a:r>
              <a:rPr lang="en-US" altLang="en-US" sz="1250" b="1" dirty="0" smtClean="0">
                <a:solidFill>
                  <a:schemeClr val="bg1"/>
                </a:solidFill>
                <a:latin typeface="Arial" charset="0"/>
                <a:cs typeface="+mn-cs"/>
              </a:rPr>
              <a:t>uinea (bottom </a:t>
            </a:r>
            <a:r>
              <a:rPr lang="en-US" altLang="en-US" sz="1250" b="1" dirty="0" smtClean="0">
                <a:solidFill>
                  <a:schemeClr val="bg1"/>
                </a:solidFill>
                <a:latin typeface="Arial" charset="0"/>
                <a:cs typeface="+mn-cs"/>
              </a:rPr>
              <a:t>left</a:t>
            </a:r>
            <a:r>
              <a:rPr lang="en-US" altLang="en-US" sz="1250" b="1" dirty="0" smtClean="0">
                <a:solidFill>
                  <a:schemeClr val="bg1"/>
                </a:solidFill>
                <a:latin typeface="Arial" charset="0"/>
                <a:cs typeface="+mn-cs"/>
              </a:rPr>
              <a:t>) and South Sudan (bottom right). </a:t>
            </a:r>
            <a:r>
              <a:rPr lang="en-US" altLang="en-US" sz="1250" b="1" dirty="0" smtClean="0">
                <a:solidFill>
                  <a:schemeClr val="bg1"/>
                </a:solidFill>
                <a:latin typeface="Arial" charset="0"/>
                <a:cs typeface="+mn-cs"/>
              </a:rPr>
              <a:t>Seasonal total rainfall remained below-average over northeastern Ethiopia </a:t>
            </a:r>
            <a:r>
              <a:rPr lang="en-US" altLang="en-US" sz="1250" b="1" dirty="0" smtClean="0">
                <a:solidFill>
                  <a:schemeClr val="bg1"/>
                </a:solidFill>
                <a:latin typeface="Arial" charset="0"/>
                <a:cs typeface="+mn-cs"/>
              </a:rPr>
              <a:t>(top </a:t>
            </a:r>
            <a:r>
              <a:rPr lang="en-US" altLang="en-US" sz="1250" b="1" dirty="0" smtClean="0">
                <a:solidFill>
                  <a:schemeClr val="bg1"/>
                </a:solidFill>
                <a:latin typeface="Arial" charset="0"/>
                <a:cs typeface="+mn-cs"/>
              </a:rPr>
              <a:t>right).</a:t>
            </a:r>
          </a:p>
        </p:txBody>
      </p:sp>
      <p:sp>
        <p:nvSpPr>
          <p:cNvPr id="18441" name="Line 169"/>
          <p:cNvSpPr>
            <a:spLocks noChangeShapeType="1"/>
          </p:cNvSpPr>
          <p:nvPr/>
        </p:nvSpPr>
        <p:spPr bwMode="auto">
          <a:xfrm flipH="1" flipV="1">
            <a:off x="3200400" y="1676399"/>
            <a:ext cx="1295400" cy="2133599"/>
          </a:xfrm>
          <a:prstGeom prst="line">
            <a:avLst/>
          </a:prstGeom>
          <a:noFill/>
          <a:ln w="50800">
            <a:solidFill>
              <a:srgbClr val="FF0000"/>
            </a:solidFill>
            <a:round/>
            <a:headEnd/>
            <a:tailEnd type="triangle" w="med" len="med"/>
          </a:ln>
        </p:spPr>
        <p:txBody>
          <a:bodyPr/>
          <a:lstStyle/>
          <a:p>
            <a:endParaRPr lang="en-US"/>
          </a:p>
        </p:txBody>
      </p:sp>
      <p:pic>
        <p:nvPicPr>
          <p:cNvPr id="6146" name="Picture 2" descr="https://www.cpc.ncep.noaa.gov/products/international/africa_arc/africa_arc_90day_ptts_Kissidougou_Guinea.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3462528"/>
            <a:ext cx="3826546" cy="263347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www.cpc.ncep.noaa.gov/products/international/africa_arc/africa_arc_90day_ptts_Waat_SouthSudan.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3462528"/>
            <a:ext cx="4000500" cy="263347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www.cpc.ncep.noaa.gov/products/international/africa_arc/africa_arc_90day_ptts_Weldiya_Ethiopia.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609600"/>
            <a:ext cx="4000500" cy="26334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6" name="Picture 8" descr="https://www.cpc.ncep.noaa.gov/products/international/cdas/cdas_7day_af_200wind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7552"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www.cpc.ncep.noaa.gov/products/international/cdas/cdas_7day_af_700wind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552"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smtClean="0">
                <a:solidFill>
                  <a:srgbClr val="FFFF00"/>
                </a:solidFill>
                <a:latin typeface="Arial" charset="0"/>
              </a:rPr>
              <a:t>Atmospheric Circulation:</a:t>
            </a:r>
            <a:br>
              <a:rPr lang="en-US" altLang="en-US" sz="4000" b="1" smtClean="0">
                <a:solidFill>
                  <a:srgbClr val="FFFF00"/>
                </a:solidFill>
                <a:latin typeface="Arial" charset="0"/>
              </a:rPr>
            </a:br>
            <a:r>
              <a:rPr lang="en-US" altLang="en-US" sz="4000" b="1" smtClean="0">
                <a:solidFill>
                  <a:srgbClr val="FFFF00"/>
                </a:solidFill>
                <a:latin typeface="Arial" charset="0"/>
              </a:rPr>
              <a:t>Last 7 Days</a:t>
            </a:r>
          </a:p>
        </p:txBody>
      </p:sp>
      <p:sp>
        <p:nvSpPr>
          <p:cNvPr id="20485" name="Text Box 3"/>
          <p:cNvSpPr txBox="1">
            <a:spLocks noChangeArrowheads="1"/>
          </p:cNvSpPr>
          <p:nvPr/>
        </p:nvSpPr>
        <p:spPr bwMode="auto">
          <a:xfrm>
            <a:off x="533400" y="5711952"/>
            <a:ext cx="8382000" cy="535531"/>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b="1" dirty="0" smtClean="0">
                <a:solidFill>
                  <a:schemeClr val="bg1"/>
                </a:solidFill>
              </a:rPr>
              <a:t>An area of anomalous lower-level </a:t>
            </a:r>
            <a:r>
              <a:rPr lang="en-US" altLang="en-US" b="1" dirty="0" smtClean="0">
                <a:solidFill>
                  <a:schemeClr val="bg1"/>
                </a:solidFill>
              </a:rPr>
              <a:t>cyclonic shear across West Africa may have contributed to the observed above-average rainfall in the region </a:t>
            </a:r>
            <a:r>
              <a:rPr lang="en-US" altLang="en-US" b="1" dirty="0" smtClean="0">
                <a:solidFill>
                  <a:schemeClr val="bg1"/>
                </a:solidFill>
              </a:rPr>
              <a:t>(left).</a:t>
            </a:r>
            <a:endParaRPr lang="en-US" altLang="en-US" b="1" dirty="0">
              <a:solidFill>
                <a:schemeClr val="bg1"/>
              </a:solidFill>
            </a:endParaRPr>
          </a:p>
        </p:txBody>
      </p:sp>
      <p:sp>
        <p:nvSpPr>
          <p:cNvPr id="11" name="Oval 10"/>
          <p:cNvSpPr/>
          <p:nvPr/>
        </p:nvSpPr>
        <p:spPr>
          <a:xfrm rot="5214386">
            <a:off x="1346970" y="2022351"/>
            <a:ext cx="635819" cy="1872864"/>
          </a:xfrm>
          <a:prstGeom prst="ellipse">
            <a:avLst/>
          </a:prstGeom>
          <a:noFill/>
          <a:ln w="38100">
            <a:solidFill>
              <a:srgbClr val="7030A0"/>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160397</TotalTime>
  <Words>1532</Words>
  <Application>Microsoft Office PowerPoint</Application>
  <PresentationFormat>On-screen Show (4:3)</PresentationFormat>
  <Paragraphs>64</Paragraphs>
  <Slides>13</Slides>
  <Notes>13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8"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7 Days</vt:lpstr>
      <vt:lpstr>Rainfall Patterns: Last 30 Days</vt:lpstr>
      <vt:lpstr>Rainfall Patterns: Last 90 Days</vt:lpstr>
      <vt:lpstr>Rainfall Patterns: Last 180 Days</vt:lpstr>
      <vt:lpstr>PowerPoint Presentation</vt:lpstr>
      <vt:lpstr>Atmospheric Circulation: Last 7 Days</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8142</cp:revision>
  <cp:lastPrinted>2018-07-09T15:13:07Z</cp:lastPrinted>
  <dcterms:created xsi:type="dcterms:W3CDTF">2001-08-31T10:39:36Z</dcterms:created>
  <dcterms:modified xsi:type="dcterms:W3CDTF">2019-07-29T18:11:13Z</dcterms:modified>
</cp:coreProperties>
</file>