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25" r:id="rId2"/>
    <p:sldId id="326" r:id="rId3"/>
    <p:sldId id="485" r:id="rId4"/>
    <p:sldId id="477" r:id="rId5"/>
    <p:sldId id="501" r:id="rId6"/>
    <p:sldId id="502" r:id="rId7"/>
    <p:sldId id="503" r:id="rId8"/>
    <p:sldId id="509" r:id="rId9"/>
    <p:sldId id="482" r:id="rId10"/>
    <p:sldId id="510" r:id="rId11"/>
    <p:sldId id="506" r:id="rId12"/>
    <p:sldId id="507" r:id="rId13"/>
    <p:sldId id="508" r:id="rId14"/>
    <p:sldId id="505" r:id="rId15"/>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96847" autoAdjust="0"/>
  </p:normalViewPr>
  <p:slideViewPr>
    <p:cSldViewPr>
      <p:cViewPr>
        <p:scale>
          <a:sx n="90" d="100"/>
          <a:sy n="90" d="100"/>
        </p:scale>
        <p:origin x="-612" y="-33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9627">
              <a:defRPr sz="1200">
                <a:latin typeface="Times New Roman" pitchFamily="18" charset="0"/>
                <a:cs typeface="+mn-cs"/>
              </a:defRPr>
            </a:lvl1pPr>
          </a:lstStyle>
          <a:p>
            <a:pPr>
              <a:defRPr/>
            </a:pPr>
            <a:fld id="{C48634FD-5ECB-4965-AFB0-EF702CB1AF63}" type="slidenum">
              <a:rPr lang="en-US"/>
              <a:pPr>
                <a:defRPr/>
              </a:pPr>
              <a:t>‹#›</a:t>
            </a:fld>
            <a:endParaRPr lang="en-US" dirty="0"/>
          </a:p>
        </p:txBody>
      </p:sp>
    </p:spTree>
    <p:extLst>
      <p:ext uri="{BB962C8B-B14F-4D97-AF65-F5344CB8AC3E}">
        <p14:creationId xmlns:p14="http://schemas.microsoft.com/office/powerpoint/2010/main" val="147963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a:defRPr sz="1200">
                <a:latin typeface="Times New Roman" pitchFamily="18" charset="0"/>
                <a:cs typeface="+mn-cs"/>
              </a:defRPr>
            </a:lvl1pPr>
          </a:lstStyle>
          <a:p>
            <a:pPr>
              <a:defRPr/>
            </a:pPr>
            <a:fld id="{2899E4C4-DC83-4C3C-A2FE-1C939D723F96}" type="datetimeFigureOut">
              <a:rPr lang="en-US"/>
              <a:pPr>
                <a:defRPr/>
              </a:pPr>
              <a:t>11/26/2018</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lIns="91221" tIns="45610" rIns="91221" bIns="45610" rtlCol="0" anchor="b"/>
          <a:lstStyle>
            <a:lvl1pPr algn="r">
              <a:defRPr sz="1200">
                <a:latin typeface="Times New Roman" pitchFamily="18" charset="0"/>
                <a:cs typeface="+mn-cs"/>
              </a:defRPr>
            </a:lvl1pPr>
          </a:lstStyle>
          <a:p>
            <a:pPr>
              <a:defRPr/>
            </a:pPr>
            <a:fld id="{9133C9CF-57BD-456A-BA7C-DAF19F10EB34}" type="slidenum">
              <a:rPr lang="en-US"/>
              <a:pPr>
                <a:defRPr/>
              </a:pPr>
              <a:t>‹#›</a:t>
            </a:fld>
            <a:endParaRPr lang="en-US" dirty="0"/>
          </a:p>
        </p:txBody>
      </p:sp>
    </p:spTree>
    <p:extLst>
      <p:ext uri="{BB962C8B-B14F-4D97-AF65-F5344CB8AC3E}">
        <p14:creationId xmlns:p14="http://schemas.microsoft.com/office/powerpoint/2010/main" val="1216279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286C8E36-1578-4343-8F54-55560AA49982}" type="slidenum">
              <a:rPr lang="en-US" altLang="en-US" smtClean="0">
                <a:latin typeface="Times New Roman" pitchFamily="18" charset="0"/>
              </a:rPr>
              <a:pPr eaLnBrk="1" hangingPunct="1">
                <a:spcBef>
                  <a:spcPct val="0"/>
                </a:spcBef>
                <a:defRPr/>
              </a:pPr>
              <a:t>1</a:t>
            </a:fld>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B0FB184-101D-4728-94BA-7E154EFE3142}" type="slidenum">
              <a:rPr lang="en-US" altLang="en-US" smtClean="0">
                <a:latin typeface="Times New Roman" pitchFamily="18" charset="0"/>
              </a:rPr>
              <a:pPr eaLnBrk="1" hangingPunct="1">
                <a:spcBef>
                  <a:spcPct val="0"/>
                </a:spcBef>
                <a:defRPr/>
              </a:pPr>
              <a:t>10</a:t>
            </a:fld>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09AEBDD-0807-489A-B7E9-44E0B8FC8FD5}" type="slidenum">
              <a:rPr lang="en-US" altLang="en-US">
                <a:latin typeface="Times New Roman" pitchFamily="18" charset="0"/>
              </a:rPr>
              <a:pPr algn="r" eaLnBrk="1" hangingPunct="1">
                <a:spcBef>
                  <a:spcPct val="0"/>
                </a:spcBef>
              </a:pPr>
              <a:t>11</a:t>
            </a:fld>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1CE82B3-9DFA-435E-8E59-A956BEE69277}" type="slidenum">
              <a:rPr lang="en-US" altLang="en-US">
                <a:latin typeface="Times New Roman" pitchFamily="18" charset="0"/>
              </a:rPr>
              <a:pPr algn="r" eaLnBrk="1" hangingPunct="1">
                <a:spcBef>
                  <a:spcPct val="0"/>
                </a:spcBef>
              </a:pPr>
              <a:t>12</a:t>
            </a:fld>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41E93D2-29AF-4467-8493-9C372C48AF20}" type="slidenum">
              <a:rPr lang="en-US" altLang="en-US">
                <a:latin typeface="Times New Roman" pitchFamily="18" charset="0"/>
              </a:rPr>
              <a:pPr algn="r" eaLnBrk="1" hangingPunct="1">
                <a:spcBef>
                  <a:spcPct val="0"/>
                </a:spcBef>
              </a:pPr>
              <a:t>13</a:t>
            </a:fld>
            <a:endParaRPr lang="en-US"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EF2048C-CF83-4755-BD7F-C925F380DCB5}" type="slidenum">
              <a:rPr lang="en-US" altLang="en-US">
                <a:latin typeface="Times New Roman" pitchFamily="18" charset="0"/>
              </a:rPr>
              <a:pPr algn="r" eaLnBrk="1" hangingPunct="1">
                <a:spcBef>
                  <a:spcPct val="0"/>
                </a:spcBef>
              </a:pPr>
              <a:t>14</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BC0577D2-03F4-46AE-9667-90E5AE15CDA5}" type="slidenum">
              <a:rPr lang="en-US" altLang="en-US" smtClean="0">
                <a:latin typeface="Times New Roman" pitchFamily="18" charset="0"/>
              </a:rPr>
              <a:pPr eaLnBrk="1" hangingPunct="1">
                <a:spcBef>
                  <a:spcPct val="0"/>
                </a:spcBef>
                <a:defRPr/>
              </a:pPr>
              <a:t>2</a:t>
            </a:fld>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6FD8A83-4228-4637-AC68-6B515F9D87EC}" type="slidenum">
              <a:rPr lang="en-US" altLang="en-US" smtClean="0">
                <a:latin typeface="Times New Roman" pitchFamily="18" charset="0"/>
              </a:rPr>
              <a:pPr eaLnBrk="1" hangingPunct="1">
                <a:spcBef>
                  <a:spcPct val="0"/>
                </a:spcBef>
                <a:defRPr/>
              </a:pPr>
              <a:t>3</a:t>
            </a:fld>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0F7D551-9390-48B8-875E-16F858CC874F}" type="slidenum">
              <a:rPr lang="en-US" altLang="en-US" smtClean="0">
                <a:latin typeface="Times New Roman" pitchFamily="18" charset="0"/>
              </a:rPr>
              <a:pPr eaLnBrk="1" hangingPunct="1">
                <a:spcBef>
                  <a:spcPct val="0"/>
                </a:spcBef>
                <a:defRPr/>
              </a:pPr>
              <a:t>4</a:t>
            </a:fld>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0E1F73-11AA-46D5-AD63-36579BC0E29A}" type="slidenum">
              <a:rPr lang="en-US" altLang="en-US">
                <a:latin typeface="Times New Roman" pitchFamily="18" charset="0"/>
              </a:rPr>
              <a:pPr algn="r" eaLnBrk="1" hangingPunct="1">
                <a:spcBef>
                  <a:spcPct val="0"/>
                </a:spcBef>
              </a:pPr>
              <a:t>5</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CDCA33-8E55-4C2F-AD68-3ABC5C2AC372}"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3BE4E86-BAB1-4561-ACBA-09193A06FCEF}"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B0FB184-101D-4728-94BA-7E154EFE3142}" type="slidenum">
              <a:rPr lang="en-US" altLang="en-US" smtClean="0">
                <a:latin typeface="Times New Roman" pitchFamily="18" charset="0"/>
              </a:rPr>
              <a:pPr eaLnBrk="1" hangingPunct="1">
                <a:spcBef>
                  <a:spcPct val="0"/>
                </a:spcBef>
                <a:defRPr/>
              </a:pPr>
              <a:t>9</a:t>
            </a:fld>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9B370-9771-45A4-B97C-52CD5E9BC26A}" type="slidenum">
              <a:rPr lang="en-US"/>
              <a:pPr>
                <a:defRPr/>
              </a:pPr>
              <a:t>‹#›</a:t>
            </a:fld>
            <a:endParaRPr lang="en-US" dirty="0"/>
          </a:p>
        </p:txBody>
      </p:sp>
    </p:spTree>
    <p:extLst>
      <p:ext uri="{BB962C8B-B14F-4D97-AF65-F5344CB8AC3E}">
        <p14:creationId xmlns:p14="http://schemas.microsoft.com/office/powerpoint/2010/main" val="195560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F1A53-5021-430C-80CA-624329FC2D20}" type="slidenum">
              <a:rPr lang="en-US"/>
              <a:pPr>
                <a:defRPr/>
              </a:pPr>
              <a:t>‹#›</a:t>
            </a:fld>
            <a:endParaRPr lang="en-US" dirty="0"/>
          </a:p>
        </p:txBody>
      </p:sp>
    </p:spTree>
    <p:extLst>
      <p:ext uri="{BB962C8B-B14F-4D97-AF65-F5344CB8AC3E}">
        <p14:creationId xmlns:p14="http://schemas.microsoft.com/office/powerpoint/2010/main" val="376541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31AD9A-7142-4527-9DB0-5639FF3D2267}" type="slidenum">
              <a:rPr lang="en-US"/>
              <a:pPr>
                <a:defRPr/>
              </a:pPr>
              <a:t>‹#›</a:t>
            </a:fld>
            <a:endParaRPr lang="en-US" dirty="0"/>
          </a:p>
        </p:txBody>
      </p:sp>
    </p:spTree>
    <p:extLst>
      <p:ext uri="{BB962C8B-B14F-4D97-AF65-F5344CB8AC3E}">
        <p14:creationId xmlns:p14="http://schemas.microsoft.com/office/powerpoint/2010/main" val="256691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607A9-8482-4B26-8D84-F0A02CE56A2A}" type="slidenum">
              <a:rPr lang="en-US"/>
              <a:pPr>
                <a:defRPr/>
              </a:pPr>
              <a:t>‹#›</a:t>
            </a:fld>
            <a:endParaRPr lang="en-US" dirty="0"/>
          </a:p>
        </p:txBody>
      </p:sp>
    </p:spTree>
    <p:extLst>
      <p:ext uri="{BB962C8B-B14F-4D97-AF65-F5344CB8AC3E}">
        <p14:creationId xmlns:p14="http://schemas.microsoft.com/office/powerpoint/2010/main" val="13104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0B596-CA36-499F-8CAD-CE982541DD60}" type="slidenum">
              <a:rPr lang="en-US"/>
              <a:pPr>
                <a:defRPr/>
              </a:pPr>
              <a:t>‹#›</a:t>
            </a:fld>
            <a:endParaRPr lang="en-US" dirty="0"/>
          </a:p>
        </p:txBody>
      </p:sp>
    </p:spTree>
    <p:extLst>
      <p:ext uri="{BB962C8B-B14F-4D97-AF65-F5344CB8AC3E}">
        <p14:creationId xmlns:p14="http://schemas.microsoft.com/office/powerpoint/2010/main" val="222072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9C2C2-E822-44E0-A258-9890A7D16C07}" type="slidenum">
              <a:rPr lang="en-US"/>
              <a:pPr>
                <a:defRPr/>
              </a:pPr>
              <a:t>‹#›</a:t>
            </a:fld>
            <a:endParaRPr lang="en-US" dirty="0"/>
          </a:p>
        </p:txBody>
      </p:sp>
    </p:spTree>
    <p:extLst>
      <p:ext uri="{BB962C8B-B14F-4D97-AF65-F5344CB8AC3E}">
        <p14:creationId xmlns:p14="http://schemas.microsoft.com/office/powerpoint/2010/main" val="125380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339B74-4484-4497-8827-64876502BF76}" type="slidenum">
              <a:rPr lang="en-US"/>
              <a:pPr>
                <a:defRPr/>
              </a:pPr>
              <a:t>‹#›</a:t>
            </a:fld>
            <a:endParaRPr lang="en-US" dirty="0"/>
          </a:p>
        </p:txBody>
      </p:sp>
    </p:spTree>
    <p:extLst>
      <p:ext uri="{BB962C8B-B14F-4D97-AF65-F5344CB8AC3E}">
        <p14:creationId xmlns:p14="http://schemas.microsoft.com/office/powerpoint/2010/main" val="41360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E235D3-0AC8-4F1F-A1FD-B87E9D9380CA}" type="slidenum">
              <a:rPr lang="en-US"/>
              <a:pPr>
                <a:defRPr/>
              </a:pPr>
              <a:t>‹#›</a:t>
            </a:fld>
            <a:endParaRPr lang="en-US" dirty="0"/>
          </a:p>
        </p:txBody>
      </p:sp>
    </p:spTree>
    <p:extLst>
      <p:ext uri="{BB962C8B-B14F-4D97-AF65-F5344CB8AC3E}">
        <p14:creationId xmlns:p14="http://schemas.microsoft.com/office/powerpoint/2010/main" val="91157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0DEBE0-80AD-4E25-991E-978B7C460103}" type="slidenum">
              <a:rPr lang="en-US"/>
              <a:pPr>
                <a:defRPr/>
              </a:pPr>
              <a:t>‹#›</a:t>
            </a:fld>
            <a:endParaRPr lang="en-US" dirty="0"/>
          </a:p>
        </p:txBody>
      </p:sp>
    </p:spTree>
    <p:extLst>
      <p:ext uri="{BB962C8B-B14F-4D97-AF65-F5344CB8AC3E}">
        <p14:creationId xmlns:p14="http://schemas.microsoft.com/office/powerpoint/2010/main" val="216826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5E421-C4B4-4A96-9C70-900AD29CFFA3}" type="slidenum">
              <a:rPr lang="en-US"/>
              <a:pPr>
                <a:defRPr/>
              </a:pPr>
              <a:t>‹#›</a:t>
            </a:fld>
            <a:endParaRPr lang="en-US" dirty="0"/>
          </a:p>
        </p:txBody>
      </p:sp>
    </p:spTree>
    <p:extLst>
      <p:ext uri="{BB962C8B-B14F-4D97-AF65-F5344CB8AC3E}">
        <p14:creationId xmlns:p14="http://schemas.microsoft.com/office/powerpoint/2010/main" val="314149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BDEEE-4A10-49EE-867B-376CC5C26419}" type="slidenum">
              <a:rPr lang="en-US"/>
              <a:pPr>
                <a:defRPr/>
              </a:pPr>
              <a:t>‹#›</a:t>
            </a:fld>
            <a:endParaRPr lang="en-US" dirty="0"/>
          </a:p>
        </p:txBody>
      </p:sp>
    </p:spTree>
    <p:extLst>
      <p:ext uri="{BB962C8B-B14F-4D97-AF65-F5344CB8AC3E}">
        <p14:creationId xmlns:p14="http://schemas.microsoft.com/office/powerpoint/2010/main" val="23278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3FB08AB0-4BF7-4FC5-A743-14890A5BFA06}" type="slidenum">
              <a:rPr lang="en-US"/>
              <a:pPr>
                <a:defRPr/>
              </a:pPr>
              <a:t>‹#›</a:t>
            </a:fld>
            <a:endParaRPr 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071"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2051" name="Text Box 3"/>
          <p:cNvSpPr txBox="1">
            <a:spLocks noChangeArrowheads="1"/>
          </p:cNvSpPr>
          <p:nvPr/>
        </p:nvSpPr>
        <p:spPr bwMode="auto">
          <a:xfrm>
            <a:off x="1676400" y="4318000"/>
            <a:ext cx="6096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90000"/>
              </a:lnSpc>
              <a:spcBef>
                <a:spcPct val="0"/>
              </a:spcBef>
              <a:buFontTx/>
              <a:buNone/>
            </a:pPr>
            <a:r>
              <a:rPr lang="en-US" altLang="en-US" sz="2800" b="1" dirty="0">
                <a:solidFill>
                  <a:schemeClr val="bg1"/>
                </a:solidFill>
                <a:latin typeface="Arial" charset="0"/>
              </a:rPr>
              <a:t>Update prepared by</a:t>
            </a:r>
          </a:p>
          <a:p>
            <a:pPr algn="ctr" eaLnBrk="1" hangingPunct="1">
              <a:lnSpc>
                <a:spcPct val="90000"/>
              </a:lnSpc>
              <a:spcBef>
                <a:spcPct val="0"/>
              </a:spcBef>
              <a:buFontTx/>
              <a:buNone/>
            </a:pPr>
            <a:r>
              <a:rPr lang="en-US" altLang="en-US" sz="2800" b="1" dirty="0">
                <a:solidFill>
                  <a:schemeClr val="bg1"/>
                </a:solidFill>
                <a:latin typeface="Arial" charset="0"/>
              </a:rPr>
              <a:t>Climate Prediction Center / NCEP</a:t>
            </a:r>
          </a:p>
          <a:p>
            <a:pPr algn="ctr" eaLnBrk="1" hangingPunct="1">
              <a:lnSpc>
                <a:spcPct val="90000"/>
              </a:lnSpc>
              <a:spcBef>
                <a:spcPct val="0"/>
              </a:spcBef>
              <a:buFontTx/>
              <a:buNone/>
            </a:pPr>
            <a:r>
              <a:rPr lang="en-US" altLang="en-US" sz="2800" b="1" dirty="0" smtClean="0">
                <a:solidFill>
                  <a:schemeClr val="bg1"/>
                </a:solidFill>
                <a:latin typeface="Arial" charset="0"/>
              </a:rPr>
              <a:t>26 </a:t>
            </a:r>
            <a:r>
              <a:rPr lang="en-US" altLang="en-US" sz="2800" b="1" dirty="0">
                <a:solidFill>
                  <a:schemeClr val="bg1"/>
                </a:solidFill>
                <a:latin typeface="Arial" charset="0"/>
              </a:rPr>
              <a:t>November 2018</a:t>
            </a:r>
            <a:endParaRPr lang="en-US" altLang="en-US" sz="2800" b="1" dirty="0">
              <a:solidFill>
                <a:schemeClr val="bg1"/>
              </a:solidFill>
            </a:endParaRPr>
          </a:p>
        </p:txBody>
      </p:sp>
      <p:sp>
        <p:nvSpPr>
          <p:cNvPr id="2052" name="Text Box 6"/>
          <p:cNvSpPr txBox="1">
            <a:spLocks noChangeArrowheads="1"/>
          </p:cNvSpPr>
          <p:nvPr/>
        </p:nvSpPr>
        <p:spPr bwMode="auto">
          <a:xfrm>
            <a:off x="-33338" y="5664200"/>
            <a:ext cx="9018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b="1">
                <a:solidFill>
                  <a:schemeClr val="bg1"/>
                </a:solidFill>
                <a:latin typeface="Arial" charset="0"/>
              </a:rPr>
              <a:t>For more information, visit:</a:t>
            </a:r>
          </a:p>
          <a:p>
            <a:pPr eaLnBrk="1" hangingPunct="1">
              <a:spcBef>
                <a:spcPct val="0"/>
              </a:spcBef>
              <a:buFontTx/>
              <a:buNone/>
            </a:pPr>
            <a:r>
              <a:rPr lang="en-US" altLang="en-US" sz="1400" b="1">
                <a:solidFill>
                  <a:schemeClr val="bg1"/>
                </a:solidFill>
                <a:latin typeface="Arial" charset="0"/>
                <a:hlinkClick r:id="rId3"/>
              </a:rPr>
              <a:t>http://www.cpc.ncep.noaa.gov/products/Global_Monsoons/African_Monsoons/precip_monitoring.shtml</a:t>
            </a:r>
            <a:r>
              <a:rPr lang="en-US" altLang="en-US" sz="1400" b="1">
                <a:solidFill>
                  <a:schemeClr val="bg1"/>
                </a:solidFill>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10245" name="Text Box 3"/>
          <p:cNvSpPr txBox="1">
            <a:spLocks noChangeArrowheads="1"/>
          </p:cNvSpPr>
          <p:nvPr/>
        </p:nvSpPr>
        <p:spPr bwMode="auto">
          <a:xfrm>
            <a:off x="180975" y="5486400"/>
            <a:ext cx="8763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None/>
            </a:pPr>
            <a:r>
              <a:rPr lang="en-US" altLang="en-US" sz="1400" b="1" dirty="0" smtClean="0">
                <a:solidFill>
                  <a:schemeClr val="bg1"/>
                </a:solidFill>
                <a:latin typeface="Arial" charset="0"/>
              </a:rPr>
              <a:t>The upper-level divergence zones over the northwestern </a:t>
            </a:r>
            <a:r>
              <a:rPr lang="en-US" altLang="en-US" sz="1400" b="1" dirty="0" smtClean="0">
                <a:solidFill>
                  <a:schemeClr val="bg1"/>
                </a:solidFill>
                <a:latin typeface="Arial" charset="0"/>
              </a:rPr>
              <a:t>and southeastern </a:t>
            </a:r>
            <a:r>
              <a:rPr lang="en-US" altLang="en-US" sz="1400" b="1" dirty="0" smtClean="0">
                <a:solidFill>
                  <a:schemeClr val="bg1"/>
                </a:solidFill>
                <a:latin typeface="Arial" charset="0"/>
              </a:rPr>
              <a:t>parts of Africa may have led to wet conditions in Morocco, Algeria, portions of Mauritania and Mali, as well as Tanzania, eastern Zambia, Malawi, central Mozambique and eastern Zimbabwe.</a:t>
            </a:r>
          </a:p>
          <a:p>
            <a:pPr eaLnBrk="1" hangingPunct="1">
              <a:lnSpc>
                <a:spcPct val="90000"/>
              </a:lnSpc>
              <a:spcBef>
                <a:spcPct val="50000"/>
              </a:spcBef>
              <a:buNone/>
            </a:pPr>
            <a:r>
              <a:rPr lang="en-US" altLang="en-US" sz="1400" b="1" dirty="0" smtClean="0">
                <a:solidFill>
                  <a:schemeClr val="bg1"/>
                </a:solidFill>
                <a:latin typeface="Arial" charset="0"/>
              </a:rPr>
              <a:t>The upper-level convergence over the central and southern part of Africa may have contributed to </a:t>
            </a:r>
            <a:r>
              <a:rPr lang="en-US" altLang="en-US" sz="1400" b="1" dirty="0" smtClean="0">
                <a:solidFill>
                  <a:schemeClr val="bg1"/>
                </a:solidFill>
                <a:latin typeface="Arial" charset="0"/>
              </a:rPr>
              <a:t>observed suppressed rainfall in the neighboring countries.</a:t>
            </a:r>
          </a:p>
        </p:txBody>
      </p:sp>
      <p:pic>
        <p:nvPicPr>
          <p:cNvPr id="54274" name="Picture 2" descr="http://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886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cpc.ncep.noaa.gov/products/international/cdas/cdas_7day_af_200divg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447800"/>
            <a:ext cx="389572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11269" name="Text Box 3"/>
          <p:cNvSpPr txBox="1">
            <a:spLocks noChangeArrowheads="1"/>
          </p:cNvSpPr>
          <p:nvPr/>
        </p:nvSpPr>
        <p:spPr bwMode="auto">
          <a:xfrm>
            <a:off x="114300" y="5181600"/>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b="1" dirty="0" smtClean="0">
                <a:solidFill>
                  <a:schemeClr val="bg1"/>
                </a:solidFill>
                <a:latin typeface="Arial" charset="0"/>
              </a:rPr>
              <a:t>Week-1 </a:t>
            </a:r>
            <a:r>
              <a:rPr lang="en-US" altLang="en-US" sz="1400" b="1" dirty="0">
                <a:solidFill>
                  <a:schemeClr val="bg1"/>
                </a:solidFill>
                <a:latin typeface="Arial" charset="0"/>
              </a:rPr>
              <a:t>(left panel</a:t>
            </a:r>
            <a:r>
              <a:rPr lang="en-US" altLang="en-US" sz="1400" b="1" dirty="0" smtClean="0">
                <a:solidFill>
                  <a:schemeClr val="bg1"/>
                </a:solidFill>
                <a:latin typeface="Arial" charset="0"/>
              </a:rPr>
              <a:t>) and </a:t>
            </a:r>
            <a:r>
              <a:rPr lang="en-US" altLang="en-US" sz="1400" b="1" dirty="0" smtClean="0">
                <a:solidFill>
                  <a:schemeClr val="bg1"/>
                </a:solidFill>
                <a:latin typeface="Arial" charset="0"/>
              </a:rPr>
              <a:t>week-2 (right panel)</a:t>
            </a:r>
            <a:r>
              <a:rPr lang="en-US" altLang="en-US" sz="1400" b="1" dirty="0">
                <a:solidFill>
                  <a:schemeClr val="bg1"/>
                </a:solidFill>
                <a:latin typeface="Arial" charset="0"/>
              </a:rPr>
              <a:t> </a:t>
            </a:r>
            <a:r>
              <a:rPr lang="en-US" altLang="en-US" sz="1400" b="1" dirty="0" smtClean="0">
                <a:solidFill>
                  <a:schemeClr val="bg1"/>
                </a:solidFill>
                <a:latin typeface="Arial" charset="0"/>
              </a:rPr>
              <a:t>forecasts call for</a:t>
            </a:r>
            <a:r>
              <a:rPr lang="en-US" altLang="en-US" sz="1400" b="1" dirty="0" smtClean="0">
                <a:solidFill>
                  <a:schemeClr val="bg1"/>
                </a:solidFill>
                <a:latin typeface="Arial" charset="0"/>
              </a:rPr>
              <a:t> an </a:t>
            </a:r>
            <a:r>
              <a:rPr lang="en-US" altLang="en-US" sz="1400" b="1" dirty="0">
                <a:solidFill>
                  <a:schemeClr val="bg1"/>
                </a:solidFill>
                <a:latin typeface="Arial" charset="0"/>
              </a:rPr>
              <a:t>increased chance for weekly rainfall totals to exceed 50 mm </a:t>
            </a:r>
            <a:r>
              <a:rPr lang="en-US" altLang="en-US" sz="1400" b="1" dirty="0" smtClean="0">
                <a:solidFill>
                  <a:schemeClr val="bg1"/>
                </a:solidFill>
                <a:latin typeface="Arial" charset="0"/>
              </a:rPr>
              <a:t>over southern Gabon, southern Congo-Brazzaville, southern DRC, northern Angola, northern Zambia and portions of Madagascar.</a:t>
            </a:r>
          </a:p>
          <a:p>
            <a:pPr eaLnBrk="1" hangingPunct="1">
              <a:spcBef>
                <a:spcPct val="0"/>
              </a:spcBef>
              <a:buFontTx/>
              <a:buNone/>
            </a:pPr>
            <a:endParaRPr lang="en-US" altLang="en-US" sz="1400" b="1" dirty="0">
              <a:solidFill>
                <a:schemeClr val="bg1"/>
              </a:solidFill>
              <a:latin typeface="Arial" charset="0"/>
            </a:endParaRPr>
          </a:p>
          <a:p>
            <a:pPr eaLnBrk="1" hangingPunct="1">
              <a:spcBef>
                <a:spcPct val="0"/>
              </a:spcBef>
              <a:buFontTx/>
              <a:buNone/>
            </a:pPr>
            <a:r>
              <a:rPr lang="en-US" altLang="en-US" sz="1400" b="1" dirty="0" smtClean="0">
                <a:solidFill>
                  <a:schemeClr val="bg1"/>
                </a:solidFill>
                <a:latin typeface="Arial" charset="0"/>
              </a:rPr>
              <a:t>In addition, week-1 forecast indicates an </a:t>
            </a:r>
            <a:r>
              <a:rPr lang="en-US" altLang="en-US" sz="1400" b="1" dirty="0" smtClean="0">
                <a:solidFill>
                  <a:schemeClr val="bg1"/>
                </a:solidFill>
                <a:latin typeface="Arial" charset="0"/>
              </a:rPr>
              <a:t>increased chance for weekly rainfall totals to exceed 50 mm over local areas in Mozambique.</a:t>
            </a:r>
            <a:endParaRPr lang="en-US" altLang="en-US" sz="1400" b="1" dirty="0">
              <a:solidFill>
                <a:schemeClr val="bg1"/>
              </a:solidFill>
              <a:latin typeface="Arial" charset="0"/>
            </a:endParaRPr>
          </a:p>
        </p:txBody>
      </p:sp>
      <p:sp>
        <p:nvSpPr>
          <p:cNvPr id="11270" name="TextBox 2"/>
          <p:cNvSpPr txBox="1">
            <a:spLocks noChangeArrowheads="1"/>
          </p:cNvSpPr>
          <p:nvPr/>
        </p:nvSpPr>
        <p:spPr bwMode="auto">
          <a:xfrm>
            <a:off x="228600" y="1566863"/>
            <a:ext cx="4212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dirty="0">
                <a:solidFill>
                  <a:srgbClr val="FFFF00"/>
                </a:solidFill>
                <a:latin typeface="Arial" charset="0"/>
              </a:rPr>
              <a:t>Week-1: Valid </a:t>
            </a:r>
            <a:r>
              <a:rPr lang="en-US" altLang="en-US" sz="1400" b="1" dirty="0" smtClean="0">
                <a:solidFill>
                  <a:srgbClr val="FFFF00"/>
                </a:solidFill>
                <a:latin typeface="Arial" charset="0"/>
              </a:rPr>
              <a:t>27 November – 3 December, 2018</a:t>
            </a:r>
            <a:endParaRPr lang="en-US" altLang="en-US" sz="1400" dirty="0">
              <a:latin typeface="Arial" charset="0"/>
            </a:endParaRPr>
          </a:p>
        </p:txBody>
      </p:sp>
      <p:sp>
        <p:nvSpPr>
          <p:cNvPr id="11271" name="TextBox 10"/>
          <p:cNvSpPr txBox="1">
            <a:spLocks noChangeArrowheads="1"/>
          </p:cNvSpPr>
          <p:nvPr/>
        </p:nvSpPr>
        <p:spPr bwMode="auto">
          <a:xfrm>
            <a:off x="5130001" y="1566863"/>
            <a:ext cx="31464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dirty="0">
                <a:solidFill>
                  <a:srgbClr val="FFFF00"/>
                </a:solidFill>
                <a:latin typeface="Arial" charset="0"/>
              </a:rPr>
              <a:t>Week-2: Valid </a:t>
            </a:r>
            <a:r>
              <a:rPr lang="en-US" altLang="en-US" sz="1400" b="1" dirty="0" smtClean="0">
                <a:solidFill>
                  <a:srgbClr val="FFFF00"/>
                </a:solidFill>
                <a:latin typeface="Arial" charset="0"/>
              </a:rPr>
              <a:t>4-10 December, </a:t>
            </a:r>
            <a:r>
              <a:rPr lang="en-US" altLang="en-US" sz="1400" b="1" dirty="0">
                <a:solidFill>
                  <a:srgbClr val="FFFF00"/>
                </a:solidFill>
                <a:latin typeface="Arial" charset="0"/>
              </a:rPr>
              <a:t>2018</a:t>
            </a:r>
            <a:endParaRPr lang="en-US" altLang="en-US" sz="1400" dirty="0">
              <a:latin typeface="Arial" charset="0"/>
            </a:endParaRPr>
          </a:p>
        </p:txBody>
      </p:sp>
      <p:pic>
        <p:nvPicPr>
          <p:cNvPr id="11273" name="Picture 9"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91" y="1995377"/>
            <a:ext cx="3996451" cy="2997338"/>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751" y="1995377"/>
            <a:ext cx="3996450" cy="2997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6400800" y="24384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b="1">
              <a:solidFill>
                <a:srgbClr val="FFFF00"/>
              </a:solidFill>
            </a:endParaRPr>
          </a:p>
        </p:txBody>
      </p:sp>
      <p:sp>
        <p:nvSpPr>
          <p:cNvPr id="12292" name="Text Box 6"/>
          <p:cNvSpPr txBox="1">
            <a:spLocks noChangeArrowheads="1"/>
          </p:cNvSpPr>
          <p:nvPr/>
        </p:nvSpPr>
        <p:spPr bwMode="auto">
          <a:xfrm>
            <a:off x="2879725" y="1687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p>
        </p:txBody>
      </p:sp>
      <p:sp>
        <p:nvSpPr>
          <p:cNvPr id="9" name="Rectangle 2"/>
          <p:cNvSpPr txBox="1">
            <a:spLocks noChangeArrowheads="1"/>
          </p:cNvSpPr>
          <p:nvPr/>
        </p:nvSpPr>
        <p:spPr bwMode="auto">
          <a:xfrm>
            <a:off x="762000" y="3048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12294" name="Text Box 7"/>
          <p:cNvSpPr txBox="1">
            <a:spLocks noChangeArrowheads="1"/>
          </p:cNvSpPr>
          <p:nvPr/>
        </p:nvSpPr>
        <p:spPr bwMode="auto">
          <a:xfrm>
            <a:off x="231775" y="1447800"/>
            <a:ext cx="319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smtClean="0">
                <a:solidFill>
                  <a:srgbClr val="FFFF00"/>
                </a:solidFill>
                <a:latin typeface="Arial" charset="0"/>
              </a:rPr>
              <a:t>27 Nov- 3 Dec, </a:t>
            </a:r>
            <a:r>
              <a:rPr lang="en-US" altLang="en-US" sz="1600" b="1" dirty="0">
                <a:solidFill>
                  <a:srgbClr val="FFFF00"/>
                </a:solidFill>
                <a:latin typeface="Arial" charset="0"/>
              </a:rPr>
              <a:t>2018</a:t>
            </a:r>
          </a:p>
        </p:txBody>
      </p:sp>
      <p:sp>
        <p:nvSpPr>
          <p:cNvPr id="11" name="Text Box 8"/>
          <p:cNvSpPr txBox="1">
            <a:spLocks noChangeArrowheads="1"/>
          </p:cNvSpPr>
          <p:nvPr/>
        </p:nvSpPr>
        <p:spPr bwMode="auto">
          <a:xfrm>
            <a:off x="3581400" y="1828800"/>
            <a:ext cx="534987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above-average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parts of Congo, southwestern DRC, Angola, Zambia, Malawi, and Mozambique: </a:t>
            </a:r>
            <a:r>
              <a:rPr lang="en-US" altLang="en-US" sz="1250" dirty="0" smtClean="0">
                <a:solidFill>
                  <a:schemeClr val="bg1"/>
                </a:solidFill>
                <a:latin typeface="Arial" charset="0"/>
              </a:rPr>
              <a:t>A</a:t>
            </a:r>
            <a:r>
              <a:rPr lang="en-US" altLang="en-US" sz="1250" dirty="0">
                <a:solidFill>
                  <a:schemeClr val="bg1"/>
                </a:solidFill>
                <a:latin typeface="Arial" charset="0"/>
              </a:rPr>
              <a:t> </a:t>
            </a:r>
            <a:r>
              <a:rPr lang="en-US" altLang="en-US" sz="1250" dirty="0" smtClean="0">
                <a:solidFill>
                  <a:schemeClr val="bg1"/>
                </a:solidFill>
                <a:latin typeface="Arial" charset="0"/>
              </a:rPr>
              <a:t>broad </a:t>
            </a:r>
            <a:r>
              <a:rPr lang="en-US" altLang="en-US" sz="1250" dirty="0">
                <a:solidFill>
                  <a:schemeClr val="bg1"/>
                </a:solidFill>
                <a:latin typeface="Arial" charset="0"/>
              </a:rPr>
              <a:t>area of anomalous lower-level </a:t>
            </a:r>
            <a:r>
              <a:rPr lang="en-US" altLang="en-US" sz="1250" dirty="0" smtClean="0">
                <a:solidFill>
                  <a:schemeClr val="bg1"/>
                </a:solidFill>
                <a:latin typeface="Arial" charset="0"/>
              </a:rPr>
              <a:t>convergence and </a:t>
            </a:r>
            <a:r>
              <a:rPr lang="en-US" altLang="en-US" sz="1250" dirty="0">
                <a:solidFill>
                  <a:schemeClr val="bg1"/>
                </a:solidFill>
                <a:latin typeface="Arial" charset="0"/>
              </a:rPr>
              <a:t>upper-level </a:t>
            </a:r>
            <a:r>
              <a:rPr lang="en-US" altLang="en-US" sz="1250" dirty="0" smtClean="0">
                <a:solidFill>
                  <a:schemeClr val="bg1"/>
                </a:solidFill>
                <a:latin typeface="Arial" charset="0"/>
              </a:rPr>
              <a:t>divergence is </a:t>
            </a:r>
            <a:r>
              <a:rPr lang="en-US" altLang="en-US" sz="1250" dirty="0">
                <a:solidFill>
                  <a:schemeClr val="bg1"/>
                </a:solidFill>
                <a:latin typeface="Arial" charset="0"/>
              </a:rPr>
              <a:t>expected to </a:t>
            </a:r>
            <a:r>
              <a:rPr lang="en-US" altLang="en-US" sz="1250" dirty="0" smtClean="0">
                <a:solidFill>
                  <a:schemeClr val="bg1"/>
                </a:solidFill>
                <a:latin typeface="Arial" charset="0"/>
              </a:rPr>
              <a:t>enhance rainfall </a:t>
            </a:r>
            <a:r>
              <a:rPr lang="en-US" altLang="en-US" sz="1250" dirty="0">
                <a:solidFill>
                  <a:schemeClr val="bg1"/>
                </a:solidFill>
                <a:latin typeface="Arial" charset="0"/>
              </a:rPr>
              <a:t>in the 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endParaRPr lang="en-US" altLang="en-US" sz="1250" b="1" dirty="0">
              <a:solidFill>
                <a:srgbClr val="FFFF00"/>
              </a:solidFill>
              <a:latin typeface="Arial" charset="0"/>
            </a:endParaRPr>
          </a:p>
          <a:p>
            <a:pPr>
              <a:spcBef>
                <a:spcPct val="0"/>
              </a:spcBef>
              <a:buFontTx/>
              <a:buAutoNum type="arabicPeriod"/>
              <a:defRPr/>
            </a:pPr>
            <a:endParaRPr lang="en-US" altLang="en-US" sz="1250" b="1" dirty="0" smtClean="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over portions of </a:t>
            </a:r>
            <a:r>
              <a:rPr lang="en-US" altLang="en-US" sz="1250" b="1" dirty="0" smtClean="0">
                <a:solidFill>
                  <a:srgbClr val="FFFF00"/>
                </a:solidFill>
                <a:latin typeface="Arial" charset="0"/>
              </a:rPr>
              <a:t>southern Angola </a:t>
            </a:r>
            <a:r>
              <a:rPr lang="en-US" altLang="en-US" sz="1250" b="1" dirty="0">
                <a:solidFill>
                  <a:srgbClr val="FFFF00"/>
                </a:solidFill>
                <a:latin typeface="Arial" charset="0"/>
              </a:rPr>
              <a:t>and Namibia, </a:t>
            </a:r>
            <a:r>
              <a:rPr lang="en-US" altLang="en-US" sz="1250" b="1" dirty="0" smtClean="0">
                <a:solidFill>
                  <a:srgbClr val="FFFF00"/>
                </a:solidFill>
                <a:latin typeface="Arial" charset="0"/>
              </a:rPr>
              <a:t>and the Caprivi Strip region of Zambia and Botswana: </a:t>
            </a:r>
            <a:r>
              <a:rPr lang="en-US" altLang="en-US" sz="1250" dirty="0">
                <a:solidFill>
                  <a:schemeClr val="bg1"/>
                </a:solidFill>
                <a:latin typeface="Arial" charset="0"/>
              </a:rPr>
              <a:t>An area of anomalous lower-level divergence and upper-level convergence is expected to suppress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smtClean="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many parts of Tanzania, Uganda, and western Kenya: </a:t>
            </a:r>
            <a:r>
              <a:rPr lang="en-US" altLang="en-US" sz="1250" dirty="0">
                <a:solidFill>
                  <a:schemeClr val="bg1"/>
                </a:solidFill>
                <a:latin typeface="Arial" charset="0"/>
              </a:rPr>
              <a:t>An area of anomalous lower-level </a:t>
            </a:r>
            <a:r>
              <a:rPr lang="en-US" altLang="en-US" sz="1250" dirty="0" smtClean="0">
                <a:solidFill>
                  <a:schemeClr val="bg1"/>
                </a:solidFill>
                <a:latin typeface="Arial" charset="0"/>
              </a:rPr>
              <a:t>divergence and </a:t>
            </a:r>
            <a:r>
              <a:rPr lang="en-US" altLang="en-US" sz="1250" dirty="0">
                <a:solidFill>
                  <a:schemeClr val="bg1"/>
                </a:solidFill>
                <a:latin typeface="Arial" charset="0"/>
              </a:rPr>
              <a:t>upper-level </a:t>
            </a:r>
            <a:r>
              <a:rPr lang="en-US" altLang="en-US" sz="1250" dirty="0" smtClean="0">
                <a:solidFill>
                  <a:schemeClr val="bg1"/>
                </a:solidFill>
                <a:latin typeface="Arial" charset="0"/>
              </a:rPr>
              <a:t>convergence, coupled with an active phase of the MJO is expected to suppress rainfall in the region.  </a:t>
            </a:r>
            <a:r>
              <a:rPr lang="en-US" altLang="en-US" sz="1250" b="1" dirty="0" smtClean="0">
                <a:solidFill>
                  <a:srgbClr val="FFFF00"/>
                </a:solidFill>
                <a:latin typeface="Arial" charset="0"/>
              </a:rPr>
              <a:t>Confidence: Moderate</a:t>
            </a:r>
          </a:p>
          <a:p>
            <a:pPr>
              <a:spcBef>
                <a:spcPct val="0"/>
              </a:spcBef>
              <a:buFontTx/>
              <a:buAutoNum type="arabicPeriod"/>
              <a:defRPr/>
            </a:pPr>
            <a:endParaRPr lang="en-US" altLang="en-US" sz="115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parts of eastern Kenya, Somalia, and eastern Ethiopia: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coupled with the active phase of the MJO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80" y="1928029"/>
            <a:ext cx="3352420" cy="4338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248400" y="23622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b="1">
              <a:solidFill>
                <a:srgbClr val="FFFF00"/>
              </a:solidFill>
            </a:endParaRPr>
          </a:p>
        </p:txBody>
      </p:sp>
      <p:sp>
        <p:nvSpPr>
          <p:cNvPr id="13316" name="Text Box 6"/>
          <p:cNvSpPr txBox="1">
            <a:spLocks noChangeArrowheads="1"/>
          </p:cNvSpPr>
          <p:nvPr/>
        </p:nvSpPr>
        <p:spPr bwMode="auto">
          <a:xfrm>
            <a:off x="2879725" y="1687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p>
        </p:txBody>
      </p:sp>
      <p:sp>
        <p:nvSpPr>
          <p:cNvPr id="13317" name="Rectangle 2"/>
          <p:cNvSpPr txBox="1">
            <a:spLocks noChangeArrowheads="1"/>
          </p:cNvSpPr>
          <p:nvPr/>
        </p:nvSpPr>
        <p:spPr bwMode="auto">
          <a:xfrm>
            <a:off x="1263650" y="6096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a:solidFill>
                  <a:srgbClr val="FFFF00"/>
                </a:solidFill>
                <a:latin typeface="Arial" charset="0"/>
              </a:rPr>
              <a:t>Week-2 Precipitation Outlooks</a:t>
            </a:r>
            <a:br>
              <a:rPr lang="en-US" altLang="en-US" sz="2400" b="1">
                <a:solidFill>
                  <a:srgbClr val="FFFF00"/>
                </a:solidFill>
                <a:latin typeface="Arial" charset="0"/>
              </a:rPr>
            </a:br>
            <a:endParaRPr lang="en-US" altLang="en-US" sz="2400" b="1">
              <a:solidFill>
                <a:srgbClr val="FFFF00"/>
              </a:solidFill>
              <a:latin typeface="Arial" charset="0"/>
            </a:endParaRPr>
          </a:p>
        </p:txBody>
      </p:sp>
      <p:sp>
        <p:nvSpPr>
          <p:cNvPr id="13318" name="Text Box 7"/>
          <p:cNvSpPr txBox="1">
            <a:spLocks noChangeArrowheads="1"/>
          </p:cNvSpPr>
          <p:nvPr/>
        </p:nvSpPr>
        <p:spPr bwMode="auto">
          <a:xfrm>
            <a:off x="228600" y="1447800"/>
            <a:ext cx="319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smtClean="0">
                <a:solidFill>
                  <a:srgbClr val="FFFF00"/>
                </a:solidFill>
                <a:latin typeface="Arial" charset="0"/>
              </a:rPr>
              <a:t>4 -10 Dec</a:t>
            </a:r>
            <a:r>
              <a:rPr lang="en-US" altLang="en-US" sz="1600" b="1" dirty="0">
                <a:solidFill>
                  <a:srgbClr val="FFFF00"/>
                </a:solidFill>
                <a:latin typeface="Arial" charset="0"/>
              </a:rPr>
              <a:t>, 2018</a:t>
            </a:r>
            <a:endParaRPr lang="nl-NL" altLang="en-US" sz="1600" b="1" dirty="0">
              <a:solidFill>
                <a:srgbClr val="FFFF00"/>
              </a:solidFill>
              <a:latin typeface="Arial" charset="0"/>
            </a:endParaRPr>
          </a:p>
        </p:txBody>
      </p:sp>
      <p:sp>
        <p:nvSpPr>
          <p:cNvPr id="13319" name="Text Box 8"/>
          <p:cNvSpPr txBox="1">
            <a:spLocks noChangeArrowheads="1"/>
          </p:cNvSpPr>
          <p:nvPr/>
        </p:nvSpPr>
        <p:spPr bwMode="auto">
          <a:xfrm>
            <a:off x="3581400" y="1828800"/>
            <a:ext cx="534987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southern Gabon, southern </a:t>
            </a:r>
            <a:r>
              <a:rPr lang="en-US" altLang="en-US" sz="1250" b="1" dirty="0" smtClean="0">
                <a:solidFill>
                  <a:srgbClr val="FFFF00"/>
                </a:solidFill>
                <a:latin typeface="Arial" charset="0"/>
              </a:rPr>
              <a:t>Congo, </a:t>
            </a:r>
            <a:r>
              <a:rPr lang="en-US" altLang="en-US" sz="1250" b="1" dirty="0">
                <a:solidFill>
                  <a:srgbClr val="FFFF00"/>
                </a:solidFill>
                <a:latin typeface="Arial" charset="0"/>
              </a:rPr>
              <a:t>western DRC, and northern Angola: </a:t>
            </a:r>
            <a:r>
              <a:rPr lang="en-US" altLang="en-US" sz="1250" dirty="0">
                <a:solidFill>
                  <a:schemeClr val="bg1"/>
                </a:solidFill>
                <a:latin typeface="Arial" charset="0"/>
              </a:rPr>
              <a:t>An area of anomalous lower-level convergence and upper-level divergence is expected to enhance rainfall in the 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endParaRPr lang="en-US" altLang="en-US" sz="1250" b="1" dirty="0">
              <a:solidFill>
                <a:srgbClr val="FFFF00"/>
              </a:solidFill>
              <a:latin typeface="Arial" charset="0"/>
            </a:endParaRPr>
          </a:p>
          <a:p>
            <a:pPr>
              <a:spcBef>
                <a:spcPct val="0"/>
              </a:spcBef>
              <a:buFontTx/>
              <a:buAutoNum type="arabicPeriod"/>
              <a:defRPr/>
            </a:pPr>
            <a:endParaRPr lang="en-US" altLang="en-US" sz="1250" b="1" dirty="0" smtClean="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across </a:t>
            </a:r>
            <a:r>
              <a:rPr lang="en-US" altLang="en-US" sz="1250" b="1" dirty="0" smtClean="0">
                <a:solidFill>
                  <a:srgbClr val="FFFF00"/>
                </a:solidFill>
                <a:latin typeface="Arial" charset="0"/>
              </a:rPr>
              <a:t>southern Angola, northern Namibia, and northern Botswana: </a:t>
            </a:r>
            <a:r>
              <a:rPr lang="en-US" altLang="en-US" sz="1250" dirty="0">
                <a:solidFill>
                  <a:schemeClr val="bg1"/>
                </a:solidFill>
                <a:latin typeface="Arial" charset="0"/>
              </a:rPr>
              <a:t>An area of anomalous lower-level </a:t>
            </a:r>
            <a:r>
              <a:rPr lang="en-US" altLang="en-US" sz="1250" dirty="0" smtClean="0">
                <a:solidFill>
                  <a:schemeClr val="bg1"/>
                </a:solidFill>
                <a:latin typeface="Arial" charset="0"/>
              </a:rPr>
              <a:t>divergence and </a:t>
            </a:r>
            <a:r>
              <a:rPr lang="en-US" altLang="en-US" sz="1250" dirty="0">
                <a:solidFill>
                  <a:schemeClr val="bg1"/>
                </a:solidFill>
                <a:latin typeface="Arial" charset="0"/>
              </a:rPr>
              <a:t>upper-level </a:t>
            </a:r>
            <a:r>
              <a:rPr lang="en-US" altLang="en-US" sz="1250" dirty="0" smtClean="0">
                <a:solidFill>
                  <a:schemeClr val="bg1"/>
                </a:solidFill>
                <a:latin typeface="Arial" charset="0"/>
              </a:rPr>
              <a:t>convergence is </a:t>
            </a:r>
            <a:r>
              <a:rPr lang="en-US" altLang="en-US" sz="1250" dirty="0">
                <a:solidFill>
                  <a:schemeClr val="bg1"/>
                </a:solidFill>
                <a:latin typeface="Arial" charset="0"/>
              </a:rPr>
              <a:t>expected to </a:t>
            </a:r>
            <a:r>
              <a:rPr lang="en-US" altLang="en-US" sz="1250" dirty="0" smtClean="0">
                <a:solidFill>
                  <a:schemeClr val="bg1"/>
                </a:solidFill>
                <a:latin typeface="Arial" charset="0"/>
              </a:rPr>
              <a:t>suppress rainfall </a:t>
            </a:r>
            <a:r>
              <a:rPr lang="en-US" altLang="en-US" sz="1250" dirty="0">
                <a:solidFill>
                  <a:schemeClr val="bg1"/>
                </a:solidFill>
                <a:latin typeface="Arial" charset="0"/>
              </a:rPr>
              <a:t>in the 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smtClean="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over </a:t>
            </a:r>
            <a:r>
              <a:rPr lang="en-US" altLang="en-US" sz="1250" b="1" dirty="0" smtClean="0">
                <a:solidFill>
                  <a:srgbClr val="FFFF00"/>
                </a:solidFill>
                <a:latin typeface="Arial" charset="0"/>
              </a:rPr>
              <a:t>parts of Tanzania, Uganda, and western Kenya: </a:t>
            </a:r>
            <a:r>
              <a:rPr lang="en-US" altLang="en-US" sz="1250" dirty="0">
                <a:solidFill>
                  <a:schemeClr val="bg1"/>
                </a:solidFill>
                <a:latin typeface="Arial" charset="0"/>
              </a:rPr>
              <a:t>An area of anomalous lower-level divergence and upper-level convergence is expected to suppress rainfall in the region</a:t>
            </a:r>
            <a:r>
              <a:rPr lang="en-US" altLang="en-US" sz="1250" dirty="0" smtClean="0">
                <a:solidFill>
                  <a:schemeClr val="bg1"/>
                </a:solidFill>
                <a:latin typeface="Arial" charset="0"/>
              </a:rPr>
              <a:t>. </a:t>
            </a:r>
            <a:r>
              <a:rPr lang="en-US" altLang="en-US" sz="1250" b="1" dirty="0">
                <a:solidFill>
                  <a:srgbClr val="FFFF00"/>
                </a:solidFill>
                <a:latin typeface="Arial" charset="0"/>
              </a:rPr>
              <a:t>Confidence: Moderate</a:t>
            </a:r>
          </a:p>
          <a:p>
            <a:pPr>
              <a:spcBef>
                <a:spcPct val="0"/>
              </a:spcBef>
              <a:buFontTx/>
              <a:buAutoNum type="arabicPeriod"/>
              <a:defRPr/>
            </a:pPr>
            <a:endParaRPr lang="en-US" altLang="en-US" sz="1250" b="1" dirty="0" smtClean="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a:t>
            </a:r>
            <a:r>
              <a:rPr lang="en-US" altLang="en-US" sz="1250" b="1" dirty="0" smtClean="0">
                <a:solidFill>
                  <a:srgbClr val="FFFF00"/>
                </a:solidFill>
                <a:latin typeface="Arial" charset="0"/>
              </a:rPr>
              <a:t>parts of Ethiopia, Somalia and Kenya: </a:t>
            </a:r>
            <a:r>
              <a:rPr lang="en-US" altLang="en-US" sz="1250" dirty="0">
                <a:solidFill>
                  <a:schemeClr val="bg1"/>
                </a:solidFill>
                <a:latin typeface="Arial" charset="0"/>
              </a:rPr>
              <a:t>An area of anomalous </a:t>
            </a:r>
            <a:r>
              <a:rPr lang="en-US" altLang="en-US" sz="1250" dirty="0" smtClean="0">
                <a:solidFill>
                  <a:schemeClr val="bg1"/>
                </a:solidFill>
                <a:latin typeface="Arial" charset="0"/>
              </a:rPr>
              <a:t>lower-level convergence is </a:t>
            </a:r>
            <a:r>
              <a:rPr lang="en-US" altLang="en-US" sz="1250" dirty="0">
                <a:solidFill>
                  <a:schemeClr val="bg1"/>
                </a:solidFill>
                <a:latin typeface="Arial" charset="0"/>
              </a:rPr>
              <a:t>expected to enhance rainfall in the region</a:t>
            </a:r>
            <a:r>
              <a:rPr lang="en-US" altLang="en-US" sz="1250" dirty="0" smtClean="0">
                <a:solidFill>
                  <a:schemeClr val="bg1"/>
                </a:solidFill>
                <a:latin typeface="Arial" charset="0"/>
              </a:rPr>
              <a:t>. </a:t>
            </a:r>
            <a:r>
              <a:rPr lang="en-US" altLang="en-US" sz="1250" b="1" dirty="0">
                <a:solidFill>
                  <a:srgbClr val="FFFF00"/>
                </a:solidFill>
                <a:latin typeface="Arial" charset="0"/>
              </a:rPr>
              <a:t>Confidence: Moderate</a:t>
            </a:r>
          </a:p>
          <a:p>
            <a:pPr>
              <a:spcBef>
                <a:spcPct val="0"/>
              </a:spcBef>
              <a:buFontTx/>
              <a:buAutoNum type="arabicPeriod"/>
              <a:defRPr/>
            </a:pPr>
            <a:endParaRPr lang="en-US" altLang="en-US" sz="1250" b="1" dirty="0">
              <a:solidFill>
                <a:srgbClr val="FFFF00"/>
              </a:solidFill>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6" y="1828800"/>
            <a:ext cx="3372952" cy="43649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smtClean="0">
                <a:solidFill>
                  <a:srgbClr val="FFFF00"/>
                </a:solidFill>
                <a:latin typeface="Arial" charset="0"/>
              </a:rPr>
              <a:t>Summary</a:t>
            </a:r>
          </a:p>
        </p:txBody>
      </p:sp>
      <p:sp>
        <p:nvSpPr>
          <p:cNvPr id="14339" name="Text Box 8"/>
          <p:cNvSpPr txBox="1">
            <a:spLocks noChangeArrowheads="1"/>
          </p:cNvSpPr>
          <p:nvPr/>
        </p:nvSpPr>
        <p:spPr bwMode="auto">
          <a:xfrm>
            <a:off x="152400" y="1371600"/>
            <a:ext cx="8839200"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pPr>
            <a:r>
              <a:rPr lang="en-US" altLang="en-US" sz="1200" b="1" dirty="0" smtClean="0">
                <a:solidFill>
                  <a:schemeClr val="bg1"/>
                </a:solidFill>
                <a:latin typeface="Arial" charset="0"/>
              </a:rPr>
              <a:t>During </a:t>
            </a:r>
            <a:r>
              <a:rPr lang="en-US" altLang="en-US" sz="1200" b="1" dirty="0">
                <a:solidFill>
                  <a:schemeClr val="bg1"/>
                </a:solidFill>
                <a:latin typeface="Arial" charset="0"/>
              </a:rPr>
              <a:t>the past 7 days, above-average rainfall was observed over parts of Morocco, Algeria, southern Mauritania, northern Mali, western Liberia, Côte d’Ivoire, Nigeria, Cameroon, southern Equatorial Guinea and western Gabon. Above-average rainfall was also observed over parts of Congo-Brazzaville, CAR, local areas in DRC, Uganda, much of Burundi, Tanzania, eastern Zambia, eastern Zimbabwe, Malawi, western Mozambique, Madagascar and southern South Africa. </a:t>
            </a:r>
            <a:r>
              <a:rPr lang="en-US" altLang="en-US" sz="1200" b="1" dirty="0" smtClean="0">
                <a:solidFill>
                  <a:schemeClr val="bg1"/>
                </a:solidFill>
                <a:latin typeface="Arial" charset="0"/>
              </a:rPr>
              <a:t>In </a:t>
            </a:r>
            <a:r>
              <a:rPr lang="en-US" altLang="en-US" sz="1200" b="1" dirty="0">
                <a:solidFill>
                  <a:schemeClr val="bg1"/>
                </a:solidFill>
                <a:latin typeface="Arial" charset="0"/>
              </a:rPr>
              <a:t>contrast, much of DRC, Gabon, Angola, eastern South Africa, northern and southern Mozambique, western Zimbabwe, western Zambia, Kenya, southern CAR, parts of Madagascar, southern Somalia,  and southwestern Ethiopia received below-average rainfall</a:t>
            </a:r>
            <a:r>
              <a:rPr lang="en-US" altLang="en-US" sz="1200" b="1" dirty="0" smtClean="0">
                <a:solidFill>
                  <a:schemeClr val="bg1"/>
                </a:solidFill>
                <a:latin typeface="Arial" charset="0"/>
              </a:rPr>
              <a:t>.</a:t>
            </a:r>
          </a:p>
          <a:p>
            <a:pPr algn="just" eaLnBrk="1" hangingPunct="1">
              <a:lnSpc>
                <a:spcPct val="90000"/>
              </a:lnSpc>
              <a:spcBef>
                <a:spcPct val="50000"/>
              </a:spcBef>
              <a:defRPr/>
            </a:pPr>
            <a:r>
              <a:rPr lang="en-US" altLang="en-US" sz="1200" b="1" dirty="0" smtClean="0">
                <a:solidFill>
                  <a:schemeClr val="bg1"/>
                </a:solidFill>
                <a:latin typeface="Arial" charset="0"/>
              </a:rPr>
              <a:t>During </a:t>
            </a:r>
            <a:r>
              <a:rPr lang="en-US" altLang="en-US" sz="1200" b="1" dirty="0">
                <a:solidFill>
                  <a:schemeClr val="bg1"/>
                </a:solidFill>
                <a:latin typeface="Arial" charset="0"/>
              </a:rPr>
              <a:t>the past 30 days, moisture surpluses of over 100 mm (more than 200% of normal rainfall) were observed in northern Morocco, northern Algeria, parts of Guinea,  Sierra Leone,  southern Côte d’Ivoire, southern Benin, southern Nigeria, western Cameroon, central Niger, southern Congo-Brazzaville, local areas in Ethiopia, southern Somalia, western Tanzania, western Mozambique and northern </a:t>
            </a:r>
            <a:r>
              <a:rPr lang="en-US" altLang="en-US" sz="1200" b="1" dirty="0" smtClean="0">
                <a:solidFill>
                  <a:schemeClr val="bg1"/>
                </a:solidFill>
                <a:latin typeface="Arial" charset="0"/>
              </a:rPr>
              <a:t>Madagascar. Conversely</a:t>
            </a:r>
            <a:r>
              <a:rPr lang="en-US" altLang="en-US" sz="1200" b="1" dirty="0">
                <a:solidFill>
                  <a:schemeClr val="bg1"/>
                </a:solidFill>
                <a:latin typeface="Arial" charset="0"/>
              </a:rPr>
              <a:t>, moisture deficit of over 100 mm (less than 80% of normal rainfall) were observed in Gabon, central and eastern Angola and local areas in DRC, northern Tanzania, Madagascar, eastern Kenya and southern Somalia</a:t>
            </a:r>
            <a:r>
              <a:rPr lang="en-US" altLang="en-US" sz="1200" b="1" dirty="0" smtClean="0">
                <a:solidFill>
                  <a:schemeClr val="bg1"/>
                </a:solidFill>
                <a:latin typeface="Arial" charset="0"/>
              </a:rPr>
              <a:t>.</a:t>
            </a:r>
          </a:p>
          <a:p>
            <a:pPr algn="just" eaLnBrk="1" hangingPunct="1">
              <a:lnSpc>
                <a:spcPct val="90000"/>
              </a:lnSpc>
              <a:spcBef>
                <a:spcPct val="50000"/>
              </a:spcBef>
            </a:pPr>
            <a:r>
              <a:rPr lang="en-US" altLang="en-US" sz="1200" b="1" dirty="0" smtClean="0">
                <a:solidFill>
                  <a:schemeClr val="bg1"/>
                </a:solidFill>
                <a:latin typeface="Arial" charset="0"/>
              </a:rPr>
              <a:t>During </a:t>
            </a:r>
            <a:r>
              <a:rPr lang="en-US" altLang="en-US" sz="1200" b="1" dirty="0">
                <a:solidFill>
                  <a:schemeClr val="bg1"/>
                </a:solidFill>
                <a:latin typeface="Arial" charset="0"/>
              </a:rPr>
              <a:t>the past 90 days, eastern Guinea, Sierra Leone, western Liberia, southern Benin, southern Nigeria, and local areas in the northern part of Congo-Brazzaville, western part of Angola, northern part of Ethiopia, eastern Tanzania, southern Kenya and northern part of Madagascar experienced moisture surpluses of over 300 </a:t>
            </a:r>
            <a:r>
              <a:rPr lang="en-US" altLang="en-US" sz="1200" b="1" dirty="0" smtClean="0">
                <a:solidFill>
                  <a:schemeClr val="bg1"/>
                </a:solidFill>
                <a:latin typeface="Arial" charset="0"/>
              </a:rPr>
              <a:t>mm. Moisture </a:t>
            </a:r>
            <a:r>
              <a:rPr lang="en-US" altLang="en-US" sz="1200" b="1" dirty="0">
                <a:solidFill>
                  <a:schemeClr val="bg1"/>
                </a:solidFill>
                <a:latin typeface="Arial" charset="0"/>
              </a:rPr>
              <a:t>deficits of over 100 mm were observed in parts of Nigeria, Cameroon, Equatorial Guinea, Gabon, southern Chad, northern CAR, South Sudan, southern Ethiopia, southern Somalia, central Kenya, Uganda, portions of DRC, much of Angola, northern Tanzania, southern South Africa and portions of Madagascar.</a:t>
            </a:r>
          </a:p>
          <a:p>
            <a:pPr algn="just" eaLnBrk="1" hangingPunct="1">
              <a:lnSpc>
                <a:spcPct val="90000"/>
              </a:lnSpc>
              <a:spcBef>
                <a:spcPct val="50000"/>
              </a:spcBef>
              <a:defRPr/>
            </a:pPr>
            <a:r>
              <a:rPr lang="en-US" altLang="en-US" sz="1200" b="1" dirty="0">
                <a:solidFill>
                  <a:schemeClr val="bg1"/>
                </a:solidFill>
                <a:latin typeface="Arial" charset="0"/>
              </a:rPr>
              <a:t>During the past 180 days, Guinea, Sierra Leone, southern Nigeria and portions of Cameroon registered rainfall totals of over 2500 mm (moisture surpluses of over 500 </a:t>
            </a:r>
            <a:r>
              <a:rPr lang="en-US" altLang="en-US" sz="1200" b="1" dirty="0" smtClean="0">
                <a:solidFill>
                  <a:schemeClr val="bg1"/>
                </a:solidFill>
                <a:latin typeface="Arial" charset="0"/>
              </a:rPr>
              <a:t>mm). Moisture </a:t>
            </a:r>
            <a:r>
              <a:rPr lang="en-US" altLang="en-US" sz="1200" b="1" dirty="0">
                <a:solidFill>
                  <a:schemeClr val="bg1"/>
                </a:solidFill>
                <a:latin typeface="Arial" charset="0"/>
              </a:rPr>
              <a:t>deficits of over 300 mm were observed in the eastern border of Nigeria and Cameroon, southern Cameroon, Equatorial Guinea and many parts of Gabon.</a:t>
            </a:r>
            <a:endParaRPr lang="en-US" altLang="en-US" sz="1200" b="1" dirty="0">
              <a:solidFill>
                <a:schemeClr val="bg1"/>
              </a:solidFill>
              <a:latin typeface="Arial" charset="0"/>
            </a:endParaRPr>
          </a:p>
          <a:p>
            <a:pPr eaLnBrk="1" hangingPunct="1">
              <a:spcBef>
                <a:spcPct val="0"/>
              </a:spcBef>
            </a:pPr>
            <a:endParaRPr lang="en-US" altLang="en-US" sz="1200" b="1" dirty="0" smtClean="0">
              <a:solidFill>
                <a:schemeClr val="bg1"/>
              </a:solidFill>
              <a:latin typeface="Arial" charset="0"/>
            </a:endParaRPr>
          </a:p>
          <a:p>
            <a:pPr eaLnBrk="1" hangingPunct="1">
              <a:spcBef>
                <a:spcPct val="0"/>
              </a:spcBef>
            </a:pPr>
            <a:r>
              <a:rPr lang="en-US" altLang="en-US" sz="1200" b="1" dirty="0" smtClean="0">
                <a:solidFill>
                  <a:schemeClr val="bg1"/>
                </a:solidFill>
                <a:latin typeface="Arial" charset="0"/>
              </a:rPr>
              <a:t>Week-1 and </a:t>
            </a:r>
            <a:r>
              <a:rPr lang="en-US" altLang="en-US" sz="1200" b="1" dirty="0">
                <a:solidFill>
                  <a:schemeClr val="bg1"/>
                </a:solidFill>
                <a:latin typeface="Arial" charset="0"/>
              </a:rPr>
              <a:t>week-2 </a:t>
            </a:r>
            <a:r>
              <a:rPr lang="en-US" altLang="en-US" sz="1200" b="1" dirty="0" smtClean="0">
                <a:solidFill>
                  <a:schemeClr val="bg1"/>
                </a:solidFill>
                <a:latin typeface="Arial" charset="0"/>
              </a:rPr>
              <a:t>forecasts </a:t>
            </a:r>
            <a:r>
              <a:rPr lang="en-US" altLang="en-US" sz="1200" b="1" dirty="0">
                <a:solidFill>
                  <a:schemeClr val="bg1"/>
                </a:solidFill>
                <a:latin typeface="Arial" charset="0"/>
              </a:rPr>
              <a:t>call for an increased chance for weekly rainfall totals to </a:t>
            </a:r>
            <a:r>
              <a:rPr lang="en-US" altLang="en-US" sz="1200" b="1" dirty="0" smtClean="0">
                <a:solidFill>
                  <a:schemeClr val="bg1"/>
                </a:solidFill>
                <a:latin typeface="Arial" charset="0"/>
              </a:rPr>
              <a:t>exceed 50 </a:t>
            </a:r>
            <a:r>
              <a:rPr lang="en-US" altLang="en-US" sz="1200" b="1" dirty="0">
                <a:solidFill>
                  <a:schemeClr val="bg1"/>
                </a:solidFill>
                <a:latin typeface="Arial" charset="0"/>
              </a:rPr>
              <a:t>mm over southern Gabon, southern Congo-Brazzaville, southern DRC, northern Angola, northern Zambia and portions of </a:t>
            </a:r>
            <a:r>
              <a:rPr lang="en-US" altLang="en-US" sz="1200" b="1" dirty="0" smtClean="0">
                <a:solidFill>
                  <a:schemeClr val="bg1"/>
                </a:solidFill>
                <a:latin typeface="Arial" charset="0"/>
              </a:rPr>
              <a:t>Madagascar. In </a:t>
            </a:r>
            <a:r>
              <a:rPr lang="en-US" altLang="en-US" sz="1200" b="1" dirty="0">
                <a:solidFill>
                  <a:schemeClr val="bg1"/>
                </a:solidFill>
                <a:latin typeface="Arial" charset="0"/>
              </a:rPr>
              <a:t>addition, week-1 forecast indicates an increased chance for weekly rainfall totals to exceed 50 mm over local areas in Mozambique</a:t>
            </a:r>
            <a:r>
              <a:rPr lang="en-US" altLang="en-US" sz="1200" b="1" dirty="0" smtClean="0">
                <a:solidFill>
                  <a:schemeClr val="bg1"/>
                </a:solidFill>
                <a:latin typeface="Arial" charset="0"/>
              </a:rPr>
              <a:t>.</a:t>
            </a:r>
            <a:endParaRPr lang="en-US" altLang="en-US" sz="1200" b="1"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3075" name="Text Box 3"/>
          <p:cNvSpPr txBox="1">
            <a:spLocks noChangeArrowheads="1"/>
          </p:cNvSpPr>
          <p:nvPr/>
        </p:nvSpPr>
        <p:spPr bwMode="auto">
          <a:xfrm>
            <a:off x="990600" y="2286000"/>
            <a:ext cx="7239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50000"/>
              </a:lnSpc>
              <a:spcBef>
                <a:spcPct val="0"/>
              </a:spcBef>
            </a:pPr>
            <a:r>
              <a:rPr lang="en-US" altLang="en-US" sz="2400" b="1">
                <a:solidFill>
                  <a:schemeClr val="bg1"/>
                </a:solidFill>
                <a:latin typeface="Arial" charset="0"/>
              </a:rPr>
              <a:t>  Highlights</a:t>
            </a:r>
          </a:p>
          <a:p>
            <a:pPr eaLnBrk="1" hangingPunct="1">
              <a:lnSpc>
                <a:spcPct val="150000"/>
              </a:lnSpc>
              <a:spcBef>
                <a:spcPct val="0"/>
              </a:spcBef>
            </a:pPr>
            <a:r>
              <a:rPr lang="en-US" altLang="en-US" sz="2400" b="1">
                <a:solidFill>
                  <a:schemeClr val="bg1"/>
                </a:solidFill>
                <a:latin typeface="Arial" charset="0"/>
              </a:rPr>
              <a:t>  Recent Evolution and Current Conditions</a:t>
            </a:r>
          </a:p>
          <a:p>
            <a:pPr eaLnBrk="1" hangingPunct="1">
              <a:lnSpc>
                <a:spcPct val="150000"/>
              </a:lnSpc>
              <a:spcBef>
                <a:spcPct val="0"/>
              </a:spcBef>
            </a:pPr>
            <a:r>
              <a:rPr lang="en-US" altLang="en-US" sz="2400" b="1">
                <a:solidFill>
                  <a:schemeClr val="bg1"/>
                </a:solidFill>
                <a:latin typeface="Arial" charset="0"/>
              </a:rPr>
              <a:t>  NCEP GEFS Forecasts</a:t>
            </a:r>
          </a:p>
          <a:p>
            <a:pPr eaLnBrk="1" hangingPunct="1">
              <a:lnSpc>
                <a:spcPct val="150000"/>
              </a:lnSpc>
              <a:spcBef>
                <a:spcPct val="0"/>
              </a:spcBef>
            </a:pPr>
            <a:r>
              <a:rPr lang="en-US" altLang="en-US" sz="2400" b="1">
                <a:solidFill>
                  <a:schemeClr val="bg1"/>
                </a:solidFill>
                <a:latin typeface="Arial" charset="0"/>
              </a:rPr>
              <a:t>  Summary</a:t>
            </a:r>
          </a:p>
          <a:p>
            <a:pPr eaLnBrk="1" hangingPunct="1">
              <a:lnSpc>
                <a:spcPct val="150000"/>
              </a:lnSpc>
              <a:spcBef>
                <a:spcPct val="0"/>
              </a:spcBef>
              <a:buFontTx/>
              <a:buNone/>
            </a:pPr>
            <a:endParaRPr lang="en-US" altLang="en-US" sz="24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533400"/>
            <a:ext cx="7239000" cy="1143000"/>
          </a:xfrm>
        </p:spPr>
        <p:txBody>
          <a:bodyPr/>
          <a:lstStyle/>
          <a:p>
            <a:pPr eaLnBrk="1" hangingPunct="1"/>
            <a:r>
              <a:rPr lang="en-US" altLang="en-US" sz="4000" b="1" smtClean="0">
                <a:solidFill>
                  <a:srgbClr val="FFFF00"/>
                </a:solidFill>
                <a:latin typeface="Arial" charset="0"/>
              </a:rPr>
              <a:t>Highlights:</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4099" name="Rectangle 5"/>
          <p:cNvSpPr>
            <a:spLocks noChangeArrowheads="1"/>
          </p:cNvSpPr>
          <p:nvPr/>
        </p:nvSpPr>
        <p:spPr bwMode="auto">
          <a:xfrm>
            <a:off x="149742" y="2220432"/>
            <a:ext cx="8458200" cy="364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tabLst>
                <a:tab pos="1885950" algn="l"/>
              </a:tabLst>
              <a:defRPr sz="3200">
                <a:solidFill>
                  <a:schemeClr val="tx1"/>
                </a:solidFill>
                <a:latin typeface="Times New Roman" pitchFamily="18" charset="0"/>
              </a:defRPr>
            </a:lvl1pPr>
            <a:lvl2pPr marL="742950" indent="-285750" eaLnBrk="0" hangingPunct="0">
              <a:spcBef>
                <a:spcPct val="20000"/>
              </a:spcBef>
              <a:buChar char="–"/>
              <a:tabLst>
                <a:tab pos="1885950" algn="l"/>
              </a:tabLst>
              <a:defRPr sz="2800">
                <a:solidFill>
                  <a:schemeClr val="tx1"/>
                </a:solidFill>
                <a:latin typeface="Times New Roman" pitchFamily="18" charset="0"/>
              </a:defRPr>
            </a:lvl2pPr>
            <a:lvl3pPr marL="1143000" indent="-228600" eaLnBrk="0" hangingPunct="0">
              <a:spcBef>
                <a:spcPct val="20000"/>
              </a:spcBef>
              <a:buChar char="•"/>
              <a:tabLst>
                <a:tab pos="1885950" algn="l"/>
              </a:tabLst>
              <a:defRPr sz="2400">
                <a:solidFill>
                  <a:schemeClr val="tx1"/>
                </a:solidFill>
                <a:latin typeface="Times New Roman" pitchFamily="18" charset="0"/>
              </a:defRPr>
            </a:lvl3pPr>
            <a:lvl4pPr marL="1600200" indent="-228600" eaLnBrk="0" hangingPunct="0">
              <a:spcBef>
                <a:spcPct val="20000"/>
              </a:spcBef>
              <a:buChar char="–"/>
              <a:tabLst>
                <a:tab pos="1885950" algn="l"/>
              </a:tabLst>
              <a:defRPr sz="2000">
                <a:solidFill>
                  <a:schemeClr val="tx1"/>
                </a:solidFill>
                <a:latin typeface="Times New Roman" pitchFamily="18" charset="0"/>
              </a:defRPr>
            </a:lvl4pPr>
            <a:lvl5pPr marL="2057400" indent="-228600" eaLnBrk="0" hangingPunct="0">
              <a:spcBef>
                <a:spcPct val="20000"/>
              </a:spcBef>
              <a:buChar char="»"/>
              <a:tabLst>
                <a:tab pos="188595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9pPr>
          </a:lstStyle>
          <a:p>
            <a:pPr algn="just" eaLnBrk="1" hangingPunct="1">
              <a:spcBef>
                <a:spcPct val="0"/>
              </a:spcBef>
            </a:pPr>
            <a:r>
              <a:rPr lang="en-US" altLang="en-US" sz="1600" b="1" dirty="0" smtClean="0">
                <a:solidFill>
                  <a:schemeClr val="bg1"/>
                </a:solidFill>
                <a:latin typeface="Arial" charset="0"/>
              </a:rPr>
              <a:t>Central Tanzania, western Mozambique and local areas in northern Madagascar, southern Nigeria and western Gabon experienced moisture surpluses of over 100 mm.</a:t>
            </a:r>
            <a:endParaRPr lang="en-US" altLang="en-US" sz="1600" b="1" dirty="0">
              <a:solidFill>
                <a:schemeClr val="bg1"/>
              </a:solidFill>
              <a:latin typeface="Arial" charset="0"/>
            </a:endParaRPr>
          </a:p>
          <a:p>
            <a:pPr algn="just" eaLnBrk="1" hangingPunct="1">
              <a:spcBef>
                <a:spcPct val="0"/>
              </a:spcBef>
            </a:pPr>
            <a:endParaRPr lang="en-US" altLang="en-US" sz="1600" b="1" dirty="0">
              <a:solidFill>
                <a:schemeClr val="bg1"/>
              </a:solidFill>
              <a:latin typeface="Arial" charset="0"/>
            </a:endParaRPr>
          </a:p>
          <a:p>
            <a:pPr algn="just" eaLnBrk="1" hangingPunct="1">
              <a:spcBef>
                <a:spcPct val="0"/>
              </a:spcBef>
            </a:pPr>
            <a:r>
              <a:rPr lang="en-US" altLang="en-US" sz="1600" b="1" dirty="0" smtClean="0">
                <a:solidFill>
                  <a:schemeClr val="bg1"/>
                </a:solidFill>
                <a:latin typeface="Arial" charset="0"/>
              </a:rPr>
              <a:t>Moisture deficits of over 25 mm were observed in southern Gabon, southern Congo-Brazzaville, northern DRC, local areas in southern Uganda, central Kenya, southern Somalia, Angola, western Zambia, northern Zimbabwe, northeastern South Africa and western Madagascar.</a:t>
            </a:r>
            <a:endParaRPr lang="en-US" altLang="en-US" sz="1600" b="1" dirty="0">
              <a:solidFill>
                <a:schemeClr val="bg1"/>
              </a:solidFill>
              <a:latin typeface="Arial" charset="0"/>
            </a:endParaRPr>
          </a:p>
          <a:p>
            <a:pPr algn="just" eaLnBrk="1" hangingPunct="1">
              <a:spcBef>
                <a:spcPct val="0"/>
              </a:spcBef>
            </a:pPr>
            <a:endParaRPr lang="en-US" altLang="en-US" sz="1600" b="1" dirty="0">
              <a:solidFill>
                <a:schemeClr val="bg1"/>
              </a:solidFill>
              <a:latin typeface="Arial" charset="0"/>
            </a:endParaRPr>
          </a:p>
          <a:p>
            <a:pPr algn="just" eaLnBrk="1" hangingPunct="1">
              <a:spcBef>
                <a:spcPct val="0"/>
              </a:spcBef>
            </a:pPr>
            <a:r>
              <a:rPr lang="en-US" altLang="en-US" sz="1600" b="1" dirty="0" smtClean="0">
                <a:solidFill>
                  <a:schemeClr val="bg1"/>
                </a:solidFill>
                <a:latin typeface="Arial" charset="0"/>
              </a:rPr>
              <a:t>Week-1 and week-2 forecasts call for an increased chance for weekly rainfall totals to exceed 50 mm over southern Gabon, southern Congo-Brazzaville, southern DRC, northern Angola, northern Zambia and portions of Madagascar. In addition, week-1 forecast indicates an increased chance for weekly rainfall totals to exceed 50 mm over local areas in Mozambique.</a:t>
            </a:r>
            <a:endParaRPr lang="en-US" altLang="en-US" sz="16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5125" name="Text Box 8"/>
          <p:cNvSpPr txBox="1">
            <a:spLocks noChangeArrowheads="1"/>
          </p:cNvSpPr>
          <p:nvPr/>
        </p:nvSpPr>
        <p:spPr bwMode="auto">
          <a:xfrm>
            <a:off x="114300" y="4996645"/>
            <a:ext cx="8839200" cy="16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pPr>
            <a:r>
              <a:rPr lang="en-US" altLang="en-US" sz="1300" b="1" dirty="0">
                <a:solidFill>
                  <a:schemeClr val="bg1"/>
                </a:solidFill>
                <a:latin typeface="Arial" charset="0"/>
              </a:rPr>
              <a:t>During the past 7 days, above-average rainfall was observed over parts of </a:t>
            </a:r>
            <a:r>
              <a:rPr lang="en-US" altLang="en-US" sz="1300" b="1" dirty="0" smtClean="0">
                <a:solidFill>
                  <a:schemeClr val="bg1"/>
                </a:solidFill>
                <a:latin typeface="Arial" charset="0"/>
              </a:rPr>
              <a:t>Morocco, Algeria, southern Mauritania, northern Mali, western Liberia, Côte d’Ivoire, Nigeria, Cameroon, southern Equatorial Guinea and western Gabon. Above-average </a:t>
            </a:r>
            <a:r>
              <a:rPr lang="en-US" altLang="en-US" sz="1300" b="1" dirty="0">
                <a:solidFill>
                  <a:schemeClr val="bg1"/>
                </a:solidFill>
                <a:latin typeface="Arial" charset="0"/>
              </a:rPr>
              <a:t>rainfall was also observed over </a:t>
            </a:r>
            <a:r>
              <a:rPr lang="en-US" altLang="en-US" sz="1300" b="1" dirty="0" smtClean="0">
                <a:solidFill>
                  <a:schemeClr val="bg1"/>
                </a:solidFill>
                <a:latin typeface="Arial" charset="0"/>
              </a:rPr>
              <a:t>parts of Congo-Brazzaville, CAR, local areas in DRC, Uganda, much of Burundi, Tanzania, eastern Zambia, eastern Zimbabwe, Malawi, western Mozambique, Madagascar and southern South Africa. </a:t>
            </a:r>
            <a:endParaRPr lang="en-US" altLang="en-US" sz="1300" b="1" dirty="0" smtClean="0">
              <a:solidFill>
                <a:schemeClr val="bg1"/>
              </a:solidFill>
              <a:latin typeface="Arial" charset="0"/>
            </a:endParaRPr>
          </a:p>
          <a:p>
            <a:pPr algn="just" eaLnBrk="1" hangingPunct="1">
              <a:lnSpc>
                <a:spcPct val="90000"/>
              </a:lnSpc>
              <a:spcBef>
                <a:spcPct val="50000"/>
              </a:spcBef>
              <a:buFontTx/>
              <a:buNone/>
            </a:pPr>
            <a:r>
              <a:rPr lang="en-US" altLang="en-US" sz="1300" b="1" dirty="0" smtClean="0">
                <a:solidFill>
                  <a:schemeClr val="bg1"/>
                </a:solidFill>
                <a:latin typeface="Arial" charset="0"/>
              </a:rPr>
              <a:t>In </a:t>
            </a:r>
            <a:r>
              <a:rPr lang="en-US" altLang="en-US" sz="1300" b="1" dirty="0">
                <a:solidFill>
                  <a:schemeClr val="bg1"/>
                </a:solidFill>
                <a:latin typeface="Arial" charset="0"/>
              </a:rPr>
              <a:t>contrast, much of </a:t>
            </a:r>
            <a:r>
              <a:rPr lang="en-US" altLang="en-US" sz="1300" b="1" dirty="0" smtClean="0">
                <a:solidFill>
                  <a:schemeClr val="bg1"/>
                </a:solidFill>
                <a:latin typeface="Arial" charset="0"/>
              </a:rPr>
              <a:t>DRC, Gabon, Angola, eastern South Africa, northern and southern Mozambique, western Zimbabwe, western Zambia, Kenya, southern CAR, parts of Madagascar, southern Somalia,  and southwestern Ethiopia received </a:t>
            </a:r>
            <a:r>
              <a:rPr lang="en-US" altLang="en-US" sz="1300" b="1" dirty="0">
                <a:solidFill>
                  <a:schemeClr val="bg1"/>
                </a:solidFill>
                <a:latin typeface="Arial" charset="0"/>
              </a:rPr>
              <a:t>below-average rainfall.</a:t>
            </a:r>
          </a:p>
        </p:txBody>
      </p:sp>
      <p:sp>
        <p:nvSpPr>
          <p:cNvPr id="512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pic>
        <p:nvPicPr>
          <p:cNvPr id="5131" name="Picture 11" descr="http://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78" y="1216025"/>
            <a:ext cx="3660777" cy="3660777"/>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http://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216025"/>
            <a:ext cx="3657601" cy="3657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6150" name="Text Box 8"/>
          <p:cNvSpPr txBox="1">
            <a:spLocks noChangeArrowheads="1"/>
          </p:cNvSpPr>
          <p:nvPr/>
        </p:nvSpPr>
        <p:spPr bwMode="auto">
          <a:xfrm>
            <a:off x="149225" y="5029200"/>
            <a:ext cx="8689975"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300" b="1" dirty="0" smtClean="0">
                <a:solidFill>
                  <a:schemeClr val="bg1"/>
                </a:solidFill>
                <a:latin typeface="Arial" charset="0"/>
              </a:rPr>
              <a:t>During the past 30 days</a:t>
            </a:r>
            <a:r>
              <a:rPr lang="en-US" altLang="en-US" sz="1300" b="1" dirty="0" smtClean="0">
                <a:solidFill>
                  <a:schemeClr val="bg1"/>
                </a:solidFill>
                <a:latin typeface="Arial" charset="0"/>
              </a:rPr>
              <a:t>, moisture surpluses of over 100 mm (more than 200% of normal rainfall) were observed in northern Morocco, northern Algeria, parts of Guinea,  Sierra Leone,  southern Côte d’Ivoire, southern Benin, southern Nigeria, western Cameroon, central Niger, southern Congo-Brazzaville, local areas in Ethiopia, southern Somalia, western Tanzania, western Mozambique and northern Madagascar.</a:t>
            </a:r>
          </a:p>
          <a:p>
            <a:pPr algn="just" eaLnBrk="1" hangingPunct="1">
              <a:lnSpc>
                <a:spcPct val="90000"/>
              </a:lnSpc>
              <a:spcBef>
                <a:spcPct val="50000"/>
              </a:spcBef>
              <a:buFontTx/>
              <a:buNone/>
              <a:defRPr/>
            </a:pPr>
            <a:r>
              <a:rPr lang="en-US" altLang="en-US" sz="1300" b="1" dirty="0" smtClean="0">
                <a:solidFill>
                  <a:schemeClr val="bg1"/>
                </a:solidFill>
                <a:latin typeface="Arial" charset="0"/>
              </a:rPr>
              <a:t>Conversely, moisture deficit of over 100 mm (less than 80% of normal rainfall) were observed in Gabon, central and eastern Angola and local areas in DRC, northern Tanzania, Madagascar, eastern Kenya and southern Somalia.</a:t>
            </a:r>
            <a:endParaRPr lang="en-US" altLang="en-US" sz="1300" b="1" dirty="0">
              <a:solidFill>
                <a:schemeClr val="bg1"/>
              </a:solidFill>
              <a:latin typeface="Arial" charset="0"/>
            </a:endParaRPr>
          </a:p>
        </p:txBody>
      </p:sp>
      <p:pic>
        <p:nvPicPr>
          <p:cNvPr id="6151" name="Picture 7" descr="http://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88" y="1204357"/>
            <a:ext cx="363855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04357"/>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7174" name="Text Box 8"/>
          <p:cNvSpPr txBox="1">
            <a:spLocks noChangeArrowheads="1"/>
          </p:cNvSpPr>
          <p:nvPr/>
        </p:nvSpPr>
        <p:spPr bwMode="auto">
          <a:xfrm>
            <a:off x="76200" y="5072063"/>
            <a:ext cx="8915400" cy="127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pPr>
            <a:r>
              <a:rPr lang="en-US" altLang="en-US" sz="1300" b="1" dirty="0">
                <a:solidFill>
                  <a:schemeClr val="bg1"/>
                </a:solidFill>
                <a:latin typeface="Arial" charset="0"/>
              </a:rPr>
              <a:t>During the past 90 days, </a:t>
            </a:r>
            <a:r>
              <a:rPr lang="en-US" altLang="en-US" sz="1300" b="1" dirty="0" smtClean="0">
                <a:solidFill>
                  <a:schemeClr val="bg1"/>
                </a:solidFill>
                <a:latin typeface="Arial" charset="0"/>
              </a:rPr>
              <a:t>eastern Guinea, Sierra Leone, western Liberia, southern Benin, southern Nigeria, and local areas in the northern part of Congo-Brazzaville, western part of Angola, northern part of Ethiopia, eastern Tanzania, southern Kenya and northern part of Madagascar experienced moisture surpluses of over 300 mm.</a:t>
            </a:r>
          </a:p>
          <a:p>
            <a:pPr algn="just" eaLnBrk="1" hangingPunct="1">
              <a:lnSpc>
                <a:spcPct val="90000"/>
              </a:lnSpc>
              <a:spcBef>
                <a:spcPct val="50000"/>
              </a:spcBef>
              <a:buFontTx/>
              <a:buNone/>
            </a:pPr>
            <a:r>
              <a:rPr lang="en-US" altLang="en-US" sz="1300" b="1" dirty="0" smtClean="0">
                <a:solidFill>
                  <a:schemeClr val="bg1"/>
                </a:solidFill>
                <a:latin typeface="Arial" charset="0"/>
              </a:rPr>
              <a:t>Moisture deficits of over 100 mm were observed in parts of Nigeria, Cameroon, Equatorial Guinea, Gabon, southern Chad, northern CAR, South Sudan, southern Ethiopia, southern Somalia, central Kenya, Uganda, portions of DRC, much of Angola, northern Tanzania, southern South Africa and portions of Madagascar.</a:t>
            </a:r>
            <a:endParaRPr lang="en-US" altLang="en-US" sz="1300" b="1" dirty="0">
              <a:solidFill>
                <a:schemeClr val="bg1"/>
              </a:solidFill>
              <a:latin typeface="Arial" charset="0"/>
            </a:endParaRPr>
          </a:p>
        </p:txBody>
      </p:sp>
      <p:pic>
        <p:nvPicPr>
          <p:cNvPr id="7176" name="Picture 8" descr="http://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61" y="1142999"/>
            <a:ext cx="3711039" cy="37110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120239"/>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91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300" b="1" dirty="0">
                <a:solidFill>
                  <a:schemeClr val="bg1"/>
                </a:solidFill>
                <a:latin typeface="Arial" charset="0"/>
              </a:rPr>
              <a:t>During the past 180 days</a:t>
            </a:r>
            <a:r>
              <a:rPr lang="en-US" altLang="en-US" sz="1300" b="1" dirty="0" smtClean="0">
                <a:solidFill>
                  <a:schemeClr val="bg1"/>
                </a:solidFill>
                <a:latin typeface="Arial" charset="0"/>
              </a:rPr>
              <a:t>, </a:t>
            </a:r>
            <a:r>
              <a:rPr lang="en-US" altLang="en-US" sz="1300" b="1" dirty="0">
                <a:solidFill>
                  <a:schemeClr val="bg1"/>
                </a:solidFill>
                <a:latin typeface="Arial" charset="0"/>
              </a:rPr>
              <a:t>Guinea, </a:t>
            </a:r>
            <a:r>
              <a:rPr lang="en-US" altLang="en-US" sz="1300" b="1" dirty="0" smtClean="0">
                <a:solidFill>
                  <a:schemeClr val="bg1"/>
                </a:solidFill>
                <a:latin typeface="Arial" charset="0"/>
              </a:rPr>
              <a:t>Sierra </a:t>
            </a:r>
            <a:r>
              <a:rPr lang="en-US" altLang="en-US" sz="1300" b="1" dirty="0">
                <a:solidFill>
                  <a:schemeClr val="bg1"/>
                </a:solidFill>
                <a:latin typeface="Arial" charset="0"/>
              </a:rPr>
              <a:t>Leone, </a:t>
            </a:r>
            <a:r>
              <a:rPr lang="en-US" altLang="en-US" sz="1300" b="1" dirty="0" smtClean="0">
                <a:solidFill>
                  <a:schemeClr val="bg1"/>
                </a:solidFill>
                <a:latin typeface="Arial" charset="0"/>
              </a:rPr>
              <a:t>southern Nigeria and portions of Cameroon registered rainfall totals of over 2500 mm (</a:t>
            </a:r>
            <a:r>
              <a:rPr lang="en-US" altLang="en-US" sz="1300" b="1" dirty="0">
                <a:solidFill>
                  <a:schemeClr val="bg1"/>
                </a:solidFill>
                <a:latin typeface="Arial" charset="0"/>
              </a:rPr>
              <a:t>moisture surpluses of over 500 </a:t>
            </a:r>
            <a:r>
              <a:rPr lang="en-US" altLang="en-US" sz="1300" b="1" dirty="0" smtClean="0">
                <a:solidFill>
                  <a:schemeClr val="bg1"/>
                </a:solidFill>
                <a:latin typeface="Arial" charset="0"/>
              </a:rPr>
              <a:t>mm). </a:t>
            </a:r>
          </a:p>
          <a:p>
            <a:pPr algn="just" eaLnBrk="1" hangingPunct="1">
              <a:lnSpc>
                <a:spcPct val="90000"/>
              </a:lnSpc>
              <a:spcBef>
                <a:spcPct val="50000"/>
              </a:spcBef>
              <a:buNone/>
              <a:defRPr/>
            </a:pPr>
            <a:r>
              <a:rPr lang="en-US" altLang="en-US" sz="1300" b="1" dirty="0" smtClean="0">
                <a:solidFill>
                  <a:schemeClr val="bg1"/>
                </a:solidFill>
                <a:latin typeface="Arial" charset="0"/>
              </a:rPr>
              <a:t>Moisture deficits of over 300 mm were observed in the eastern border of Nigeria and Cameroon, southern Cameroon, Equatorial Guinea and many parts of Gabon.</a:t>
            </a:r>
            <a:endParaRPr lang="en-US" altLang="en-US" sz="1300" b="1" dirty="0" smtClean="0">
              <a:solidFill>
                <a:schemeClr val="bg1"/>
              </a:solidFill>
              <a:latin typeface="Arial" charset="0"/>
              <a:cs typeface="+mn-cs"/>
            </a:endParaRPr>
          </a:p>
        </p:txBody>
      </p:sp>
      <p:pic>
        <p:nvPicPr>
          <p:cNvPr id="8199" name="Picture 7" descr="http://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1430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1430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solidFill>
                  <a:srgbClr val="FFFF00"/>
                </a:solidFill>
                <a:latin typeface="Arial" charset="0"/>
              </a:rPr>
              <a:t>Recent Rainfall Evolution</a:t>
            </a:r>
          </a:p>
        </p:txBody>
      </p:sp>
      <p:sp>
        <p:nvSpPr>
          <p:cNvPr id="9219"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221" name="Line 169"/>
          <p:cNvSpPr>
            <a:spLocks noChangeShapeType="1"/>
          </p:cNvSpPr>
          <p:nvPr/>
        </p:nvSpPr>
        <p:spPr bwMode="auto">
          <a:xfrm flipV="1">
            <a:off x="1447800" y="1757934"/>
            <a:ext cx="838200" cy="2232819"/>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2" name="Line 169"/>
          <p:cNvSpPr>
            <a:spLocks noChangeShapeType="1"/>
          </p:cNvSpPr>
          <p:nvPr/>
        </p:nvSpPr>
        <p:spPr bwMode="auto">
          <a:xfrm flipH="1" flipV="1">
            <a:off x="2514600" y="1935162"/>
            <a:ext cx="2590800" cy="179863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 Box 8"/>
          <p:cNvSpPr txBox="1">
            <a:spLocks noChangeArrowheads="1"/>
          </p:cNvSpPr>
          <p:nvPr/>
        </p:nvSpPr>
        <p:spPr bwMode="auto">
          <a:xfrm>
            <a:off x="0" y="6073775"/>
            <a:ext cx="905827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a:t>
            </a:r>
            <a:r>
              <a:rPr lang="en-US" altLang="en-US" sz="1250" b="1" dirty="0" smtClean="0">
                <a:solidFill>
                  <a:schemeClr val="bg1"/>
                </a:solidFill>
                <a:latin typeface="Arial" charset="0"/>
                <a:cs typeface="+mn-cs"/>
              </a:rPr>
              <a:t>highlights moisture </a:t>
            </a:r>
            <a:r>
              <a:rPr lang="en-US" altLang="en-US" sz="1250" b="1" dirty="0">
                <a:solidFill>
                  <a:schemeClr val="bg1"/>
                </a:solidFill>
                <a:latin typeface="Arial" charset="0"/>
                <a:cs typeface="+mn-cs"/>
              </a:rPr>
              <a:t>surpluses over </a:t>
            </a:r>
            <a:r>
              <a:rPr lang="en-US" altLang="en-US" sz="1250" b="1" dirty="0" smtClean="0">
                <a:solidFill>
                  <a:schemeClr val="bg1"/>
                </a:solidFill>
                <a:latin typeface="Arial" charset="0"/>
                <a:cs typeface="+mn-cs"/>
              </a:rPr>
              <a:t>the southern part of Nigeria (</a:t>
            </a:r>
            <a:r>
              <a:rPr lang="en-US" altLang="en-US" sz="1250" b="1" dirty="0" smtClean="0">
                <a:solidFill>
                  <a:schemeClr val="bg1"/>
                </a:solidFill>
                <a:latin typeface="Arial" charset="0"/>
                <a:cs typeface="+mn-cs"/>
              </a:rPr>
              <a:t>bottom </a:t>
            </a:r>
            <a:r>
              <a:rPr lang="en-US" altLang="en-US" sz="1250" b="1" dirty="0">
                <a:solidFill>
                  <a:schemeClr val="bg1"/>
                </a:solidFill>
                <a:latin typeface="Arial" charset="0"/>
                <a:cs typeface="+mn-cs"/>
              </a:rPr>
              <a:t>left</a:t>
            </a:r>
            <a:r>
              <a:rPr lang="en-US" altLang="en-US" sz="1250" b="1" dirty="0" smtClean="0">
                <a:solidFill>
                  <a:schemeClr val="bg1"/>
                </a:solidFill>
                <a:latin typeface="Arial" charset="0"/>
                <a:cs typeface="+mn-cs"/>
              </a:rPr>
              <a:t>), while moisture deficits are evident over Kenya that continues to experience suppressed rainfall (top right). </a:t>
            </a:r>
            <a:r>
              <a:rPr lang="en-US" altLang="en-US" sz="1250" b="1" dirty="0" smtClean="0">
                <a:solidFill>
                  <a:schemeClr val="bg1"/>
                </a:solidFill>
                <a:latin typeface="Arial" charset="0"/>
                <a:cs typeface="+mn-cs"/>
              </a:rPr>
              <a:t>Below-average rainfall prevailed over </a:t>
            </a:r>
            <a:r>
              <a:rPr lang="en-US" altLang="en-US" sz="1250" b="1" dirty="0" smtClean="0">
                <a:solidFill>
                  <a:schemeClr val="bg1"/>
                </a:solidFill>
                <a:latin typeface="Arial" charset="0"/>
                <a:cs typeface="+mn-cs"/>
              </a:rPr>
              <a:t>Gabon, despite the recent precipitation (bottom </a:t>
            </a:r>
            <a:r>
              <a:rPr lang="en-US" altLang="en-US" sz="1250" b="1" dirty="0" smtClean="0">
                <a:solidFill>
                  <a:schemeClr val="bg1"/>
                </a:solidFill>
                <a:latin typeface="Arial" charset="0"/>
                <a:cs typeface="+mn-cs"/>
              </a:rPr>
              <a:t>right</a:t>
            </a:r>
            <a:r>
              <a:rPr lang="en-US" altLang="en-US" sz="1250" b="1" dirty="0" smtClean="0">
                <a:solidFill>
                  <a:schemeClr val="bg1"/>
                </a:solidFill>
                <a:latin typeface="Arial" charset="0"/>
                <a:cs typeface="+mn-cs"/>
              </a:rPr>
              <a:t>).</a:t>
            </a:r>
            <a:endParaRPr lang="en-US" altLang="en-US" sz="1250" b="1" dirty="0" smtClean="0">
              <a:solidFill>
                <a:schemeClr val="bg1"/>
              </a:solidFill>
              <a:latin typeface="Arial" charset="0"/>
              <a:cs typeface="+mn-cs"/>
            </a:endParaRPr>
          </a:p>
        </p:txBody>
      </p:sp>
      <p:sp>
        <p:nvSpPr>
          <p:cNvPr id="9224" name="Line 169"/>
          <p:cNvSpPr>
            <a:spLocks noChangeShapeType="1"/>
          </p:cNvSpPr>
          <p:nvPr/>
        </p:nvSpPr>
        <p:spPr bwMode="auto">
          <a:xfrm flipH="1">
            <a:off x="3657600" y="1935162"/>
            <a:ext cx="2362200" cy="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9" name="Picture 13" descr="http://www.cpc.ncep.noaa.gov/products/international/africa_arc/africa_arc_90day_ptts_Mouila_Gab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9" y="3421679"/>
            <a:ext cx="3276601" cy="2548469"/>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http://www.cpc.ncep.noaa.gov/products/international/africa_arc/africa_arc_90day_ptts_PortHarcourt_Niger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99" y="3475224"/>
            <a:ext cx="3181350" cy="2474383"/>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http://www.cpc.ncep.noaa.gov/products/international/africa_arc/africa_arc_90day_ptts_Dif_Keny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999" y="583499"/>
            <a:ext cx="3244317" cy="2523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10245" name="Text Box 3"/>
          <p:cNvSpPr txBox="1">
            <a:spLocks noChangeArrowheads="1"/>
          </p:cNvSpPr>
          <p:nvPr/>
        </p:nvSpPr>
        <p:spPr bwMode="auto">
          <a:xfrm>
            <a:off x="180975" y="5562600"/>
            <a:ext cx="8763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pPr>
            <a:r>
              <a:rPr lang="en-US" altLang="en-US" sz="1600" b="1" dirty="0" smtClean="0">
                <a:solidFill>
                  <a:schemeClr val="bg1"/>
                </a:solidFill>
                <a:latin typeface="Arial" charset="0"/>
              </a:rPr>
              <a:t>At 850 </a:t>
            </a:r>
            <a:r>
              <a:rPr lang="en-US" altLang="en-US" sz="1600" b="1" dirty="0" err="1" smtClean="0">
                <a:solidFill>
                  <a:schemeClr val="bg1"/>
                </a:solidFill>
                <a:latin typeface="Arial" charset="0"/>
              </a:rPr>
              <a:t>mb</a:t>
            </a:r>
            <a:r>
              <a:rPr lang="en-US" altLang="en-US" sz="1600" b="1" dirty="0" smtClean="0">
                <a:solidFill>
                  <a:schemeClr val="bg1"/>
                </a:solidFill>
                <a:latin typeface="Arial" charset="0"/>
              </a:rPr>
              <a:t>, the flow from the cyclonic circulation over the southeastern part of the Atlantic Ocean may have contributed to wet conditions in Morocco, Algeria, northern Mali and Mauritania.</a:t>
            </a:r>
          </a:p>
        </p:txBody>
      </p:sp>
      <p:sp>
        <p:nvSpPr>
          <p:cNvPr id="14" name="Oval 13"/>
          <p:cNvSpPr/>
          <p:nvPr/>
        </p:nvSpPr>
        <p:spPr>
          <a:xfrm rot="21086653">
            <a:off x="2038786" y="3725955"/>
            <a:ext cx="1256428" cy="868135"/>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9" name="Picture 9" descr="http://www.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1484440"/>
            <a:ext cx="3867815" cy="3867815"/>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http://www.cpc.ncep.noaa.gov/products/international/cdas/cdas_7day_af_850divg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484440"/>
            <a:ext cx="3907292" cy="3907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146700</TotalTime>
  <Words>1737</Words>
  <Application>Microsoft Office PowerPoint</Application>
  <PresentationFormat>On-screen Show (4:3)</PresentationFormat>
  <Paragraphs>80</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Times New Roman</vt:lpstr>
      <vt:lpstr>Calibri</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7677</cp:revision>
  <cp:lastPrinted>2018-07-09T15:13:07Z</cp:lastPrinted>
  <dcterms:created xsi:type="dcterms:W3CDTF">2001-08-31T10:39:36Z</dcterms:created>
  <dcterms:modified xsi:type="dcterms:W3CDTF">2018-11-26T17:05:52Z</dcterms:modified>
</cp:coreProperties>
</file>