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937" r:id="rId16"/>
    <p:sldId id="1004" r:id="rId17"/>
    <p:sldId id="979" r:id="rId18"/>
    <p:sldId id="889" r:id="rId19"/>
    <p:sldId id="1003" r:id="rId20"/>
    <p:sldId id="757" r:id="rId21"/>
    <p:sldId id="962" r:id="rId22"/>
    <p:sldId id="795" r:id="rId23"/>
    <p:sldId id="890" r:id="rId24"/>
    <p:sldId id="790" r:id="rId25"/>
    <p:sldId id="877" r:id="rId26"/>
    <p:sldId id="878" r:id="rId27"/>
    <p:sldId id="804" r:id="rId28"/>
    <p:sldId id="943" r:id="rId29"/>
    <p:sldId id="944" r:id="rId30"/>
    <p:sldId id="956" r:id="rId31"/>
    <p:sldId id="947" r:id="rId32"/>
    <p:sldId id="977" r:id="rId33"/>
    <p:sldId id="1002" r:id="rId34"/>
    <p:sldId id="728" r:id="rId35"/>
    <p:sldId id="935" r:id="rId36"/>
    <p:sldId id="959" r:id="rId37"/>
    <p:sldId id="982" r:id="rId38"/>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9900"/>
    <a:srgbClr val="FF0000"/>
    <a:srgbClr val="008000"/>
    <a:srgbClr val="6600CC"/>
    <a:srgbClr val="33CC33"/>
    <a:srgbClr val="9A7500"/>
    <a:srgbClr val="FF3300"/>
    <a:srgbClr val="FA5236"/>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8" autoAdjust="0"/>
    <p:restoredTop sz="91419" autoAdjust="0"/>
  </p:normalViewPr>
  <p:slideViewPr>
    <p:cSldViewPr>
      <p:cViewPr varScale="1">
        <p:scale>
          <a:sx n="108" d="100"/>
          <a:sy n="108" d="100"/>
        </p:scale>
        <p:origin x="102" y="330"/>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28</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37</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4</a:t>
            </a:fld>
            <a:endParaRPr lang="en-US" altLang="en-US" dirty="0"/>
          </a:p>
        </p:txBody>
      </p:sp>
    </p:spTree>
    <p:extLst>
      <p:ext uri="{BB962C8B-B14F-4D97-AF65-F5344CB8AC3E}">
        <p14:creationId xmlns:p14="http://schemas.microsoft.com/office/powerpoint/2010/main" val="413731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16</a:t>
            </a:fld>
            <a:endParaRPr lang="en-US" altLang="en-US"/>
          </a:p>
        </p:txBody>
      </p:sp>
    </p:spTree>
    <p:extLst>
      <p:ext uri="{BB962C8B-B14F-4D97-AF65-F5344CB8AC3E}">
        <p14:creationId xmlns:p14="http://schemas.microsoft.com/office/powerpoint/2010/main" val="2345852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20</a:t>
            </a:fld>
            <a:endParaRPr lang="en-US" altLang="en-US" dirty="0"/>
          </a:p>
        </p:txBody>
      </p:sp>
    </p:spTree>
    <p:extLst>
      <p:ext uri="{BB962C8B-B14F-4D97-AF65-F5344CB8AC3E}">
        <p14:creationId xmlns:p14="http://schemas.microsoft.com/office/powerpoint/2010/main" val="3956646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hyperlink" Target="https://doi.org/10.1080/07055900.1997.9649597"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smtClean="0"/>
              <a:t>October 2024 </a:t>
            </a:r>
            <a:endParaRPr lang="en-US" altLang="en-US" sz="4000" dirty="0"/>
          </a:p>
        </p:txBody>
      </p:sp>
      <p:sp>
        <p:nvSpPr>
          <p:cNvPr id="2051" name="Rectangle 3"/>
          <p:cNvSpPr>
            <a:spLocks noGrp="1" noChangeArrowheads="1"/>
          </p:cNvSpPr>
          <p:nvPr>
            <p:ph type="subTitle" idx="1"/>
          </p:nvPr>
        </p:nvSpPr>
        <p:spPr>
          <a:xfrm>
            <a:off x="457200" y="13716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362200"/>
            <a:ext cx="9144000" cy="455509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6 months-onwards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solidFill>
                  <a:srgbClr val="0033CC"/>
                </a:solidFill>
              </a:rPr>
              <a:t>Subjective(delayed</a:t>
            </a:r>
            <a:r>
              <a:rPr lang="en-US" sz="1200" dirty="0">
                <a:solidFill>
                  <a:srgbClr val="0033CC"/>
                </a:solidFill>
              </a:rPr>
              <a:t>) USDM vs </a:t>
            </a:r>
            <a:r>
              <a:rPr lang="en-US" sz="1200" dirty="0" smtClean="0">
                <a:solidFill>
                  <a:srgbClr val="0033CC"/>
                </a:solidFill>
              </a:rPr>
              <a:t>Objective (</a:t>
            </a:r>
            <a:r>
              <a:rPr lang="en-US" sz="1200" dirty="0">
                <a:solidFill>
                  <a:srgbClr val="0033CC"/>
                </a:solidFill>
              </a:rPr>
              <a:t>real time) map! A few days </a:t>
            </a:r>
            <a:r>
              <a:rPr lang="en-US" sz="1200" dirty="0" smtClean="0">
                <a:solidFill>
                  <a:srgbClr val="0033CC"/>
                </a:solidFill>
              </a:rPr>
              <a:t>of more recent </a:t>
            </a:r>
            <a:r>
              <a:rPr lang="en-US" sz="1200" dirty="0">
                <a:solidFill>
                  <a:srgbClr val="0033CC"/>
                </a:solidFill>
              </a:rPr>
              <a:t>heavy precip can change the USDM a lot</a:t>
            </a:r>
            <a:r>
              <a:rPr lang="en-US" sz="1200" dirty="0" smtClean="0">
                <a:solidFill>
                  <a:srgbClr val="0033CC"/>
                </a:solidFill>
              </a:rPr>
              <a:t>!</a:t>
            </a:r>
          </a:p>
          <a:p>
            <a:r>
              <a:rPr lang="en-US" sz="1200" b="1" u="sng" dirty="0" smtClean="0"/>
              <a:t>New (last several 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a:t>
            </a:r>
            <a:endParaRPr lang="en-US" sz="1200" dirty="0">
              <a:solidFill>
                <a:srgbClr val="000000"/>
              </a:solidFill>
            </a:endParaRPr>
          </a:p>
          <a:p>
            <a:pPr marL="285750" lvl="0" indent="-285750">
              <a:buFont typeface="Arial" panose="020B0604020202020204" pitchFamily="34" charset="0"/>
              <a:buChar char="•"/>
            </a:pPr>
            <a:r>
              <a:rPr lang="en-US" sz="1400" b="1" u="sng" dirty="0">
                <a:solidFill>
                  <a:srgbClr val="0033CC"/>
                </a:solidFill>
              </a:rPr>
              <a:t>New </a:t>
            </a:r>
            <a:r>
              <a:rPr lang="en-US" sz="1400" b="1" u="sng" dirty="0" smtClean="0">
                <a:solidFill>
                  <a:srgbClr val="0033CC"/>
                </a:solidFill>
              </a:rPr>
              <a:t>issues/questions </a:t>
            </a:r>
            <a:r>
              <a:rPr lang="en-US" sz="1400" b="1" u="sng" dirty="0">
                <a:solidFill>
                  <a:srgbClr val="0033CC"/>
                </a:solidFill>
              </a:rPr>
              <a:t>to </a:t>
            </a:r>
            <a:r>
              <a:rPr lang="en-US" sz="1400" b="1" u="sng" dirty="0" smtClean="0">
                <a:solidFill>
                  <a:srgbClr val="0033CC"/>
                </a:solidFill>
              </a:rPr>
              <a:t>ponder</a:t>
            </a:r>
            <a:r>
              <a:rPr lang="en-US" sz="1200" b="1" dirty="0" smtClean="0">
                <a:solidFill>
                  <a:srgbClr val="000000"/>
                </a:solidFill>
              </a:rPr>
              <a:t>: </a:t>
            </a:r>
          </a:p>
          <a:p>
            <a:pPr marL="285750" lvl="0" indent="-285750">
              <a:buFont typeface="Arial" panose="020B0604020202020204" pitchFamily="34" charset="0"/>
              <a:buChar char="•"/>
            </a:pPr>
            <a:r>
              <a:rPr lang="en-US" sz="1400" b="1" dirty="0" smtClean="0">
                <a:solidFill>
                  <a:srgbClr val="000000"/>
                </a:solidFill>
              </a:rPr>
              <a:t>How </a:t>
            </a:r>
            <a:r>
              <a:rPr lang="en-US" sz="1400" b="1" dirty="0">
                <a:solidFill>
                  <a:srgbClr val="000000"/>
                </a:solidFill>
              </a:rPr>
              <a:t>much </a:t>
            </a:r>
            <a:r>
              <a:rPr lang="en-US" sz="1400" b="1" dirty="0" smtClean="0">
                <a:solidFill>
                  <a:srgbClr val="000000"/>
                </a:solidFill>
              </a:rPr>
              <a:t>rainfall/Precip. </a:t>
            </a:r>
            <a:r>
              <a:rPr lang="en-US" sz="1400" b="1" dirty="0">
                <a:solidFill>
                  <a:srgbClr val="000000"/>
                </a:solidFill>
              </a:rPr>
              <a:t>deficient have to be, and after how long, do we actually declare Drought? </a:t>
            </a:r>
            <a:r>
              <a:rPr lang="en-US" sz="1400" b="1" dirty="0" smtClean="0">
                <a:solidFill>
                  <a:srgbClr val="000000"/>
                </a:solidFill>
              </a:rPr>
              <a:t> </a:t>
            </a:r>
          </a:p>
          <a:p>
            <a:pPr lvl="0"/>
            <a:r>
              <a:rPr lang="en-US" sz="1400" b="1" dirty="0">
                <a:solidFill>
                  <a:srgbClr val="000000"/>
                </a:solidFill>
              </a:rPr>
              <a:t>	</a:t>
            </a:r>
            <a:r>
              <a:rPr lang="en-US" sz="1400" b="1" dirty="0" smtClean="0">
                <a:solidFill>
                  <a:srgbClr val="000000"/>
                </a:solidFill>
              </a:rPr>
              <a:t>Do these have to vary by region? </a:t>
            </a:r>
          </a:p>
          <a:p>
            <a:pPr marL="285750" lvl="0" indent="-285750">
              <a:buFont typeface="Arial" panose="020B0604020202020204" pitchFamily="34" charset="0"/>
              <a:buChar char="•"/>
            </a:pPr>
            <a:r>
              <a:rPr lang="en-US" sz="1400" b="1" dirty="0" smtClean="0">
                <a:solidFill>
                  <a:srgbClr val="000000"/>
                </a:solidFill>
              </a:rPr>
              <a:t>i.e</a:t>
            </a:r>
            <a:r>
              <a:rPr lang="en-US" sz="1400" b="1" dirty="0">
                <a:solidFill>
                  <a:srgbClr val="000000"/>
                </a:solidFill>
              </a:rPr>
              <a:t>., When, what exact  dry/rainfall-deficient conditions, </a:t>
            </a:r>
            <a:r>
              <a:rPr lang="en-US" sz="1400" b="1" dirty="0" smtClean="0">
                <a:solidFill>
                  <a:srgbClr val="000000"/>
                </a:solidFill>
              </a:rPr>
              <a:t>trigger a Drought  call? </a:t>
            </a:r>
          </a:p>
          <a:p>
            <a:pPr marL="285750" lvl="0" indent="-285750">
              <a:buFont typeface="Arial" panose="020B0604020202020204" pitchFamily="34" charset="0"/>
              <a:buChar char="•"/>
            </a:pPr>
            <a:r>
              <a:rPr lang="en-US" sz="1400" b="1" dirty="0" smtClean="0">
                <a:solidFill>
                  <a:srgbClr val="000000"/>
                </a:solidFill>
              </a:rPr>
              <a:t>Should there be minimum </a:t>
            </a:r>
            <a:r>
              <a:rPr lang="en-US" sz="1400" b="1" dirty="0">
                <a:solidFill>
                  <a:srgbClr val="000000"/>
                </a:solidFill>
              </a:rPr>
              <a:t>duration of </a:t>
            </a:r>
            <a:r>
              <a:rPr lang="en-US" sz="1400" b="1" dirty="0" smtClean="0">
                <a:solidFill>
                  <a:srgbClr val="000000"/>
                </a:solidFill>
              </a:rPr>
              <a:t>Drought (conditions/criteria!) ? (We know there is no such maximum!) </a:t>
            </a:r>
          </a:p>
          <a:p>
            <a:pPr lvl="0"/>
            <a:r>
              <a:rPr lang="en-US" sz="1400" b="1" dirty="0" smtClean="0">
                <a:solidFill>
                  <a:srgbClr val="000000"/>
                </a:solidFill>
              </a:rPr>
              <a:t>          i.e</a:t>
            </a:r>
            <a:r>
              <a:rPr lang="en-US" sz="1400" b="1" dirty="0">
                <a:solidFill>
                  <a:srgbClr val="000000"/>
                </a:solidFill>
              </a:rPr>
              <a:t>.</a:t>
            </a:r>
            <a:r>
              <a:rPr lang="en-US" sz="1400" b="1" dirty="0" smtClean="0">
                <a:solidFill>
                  <a:srgbClr val="000000"/>
                </a:solidFill>
              </a:rPr>
              <a:t>, </a:t>
            </a:r>
            <a:r>
              <a:rPr lang="en-US" sz="1400" b="1" dirty="0">
                <a:solidFill>
                  <a:srgbClr val="000000"/>
                </a:solidFill>
              </a:rPr>
              <a:t>C</a:t>
            </a:r>
            <a:r>
              <a:rPr lang="en-US" sz="1400" b="1" dirty="0" smtClean="0">
                <a:solidFill>
                  <a:srgbClr val="000000"/>
                </a:solidFill>
              </a:rPr>
              <a:t>an a region quickly get into a Drought (say for a month or less, for a couple of weeks!) and get out of it? </a:t>
            </a:r>
            <a:endParaRPr lang="en-US" sz="1200" i="1" dirty="0" smtClean="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459943"/>
            <a:ext cx="7620000" cy="5886450"/>
          </a:xfrm>
          <a:prstGeom prst="rect">
            <a:avLst/>
          </a:prstGeom>
        </p:spPr>
      </p:pic>
      <p:sp>
        <p:nvSpPr>
          <p:cNvPr id="19" name="Rounded Rectangle 14">
            <a:extLst>
              <a:ext uri="{FF2B5EF4-FFF2-40B4-BE49-F238E27FC236}">
                <a16:creationId xmlns:a16="http://schemas.microsoft.com/office/drawing/2014/main" id="{FD86DCD3-F2DF-4A12-B2DA-8A876D98DD4D}"/>
              </a:ext>
            </a:extLst>
          </p:cNvPr>
          <p:cNvSpPr/>
          <p:nvPr/>
        </p:nvSpPr>
        <p:spPr>
          <a:xfrm>
            <a:off x="5562600" y="1445395"/>
            <a:ext cx="457200" cy="5358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1371600" y="1166321"/>
            <a:ext cx="8382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6200" y="2067923"/>
            <a:ext cx="762000" cy="738664"/>
          </a:xfrm>
          <a:prstGeom prst="rect">
            <a:avLst/>
          </a:prstGeom>
          <a:noFill/>
        </p:spPr>
        <p:txBody>
          <a:bodyPr wrap="square" rtlCol="0">
            <a:spAutoFit/>
          </a:bodyPr>
          <a:lstStyle/>
          <a:p>
            <a:r>
              <a:rPr lang="en-US" sz="1400" b="1" dirty="0" smtClean="0">
                <a:solidFill>
                  <a:srgbClr val="FF0000"/>
                </a:solidFill>
              </a:rPr>
              <a:t>Deficits are not much</a:t>
            </a:r>
            <a:r>
              <a:rPr lang="en-US" sz="1400" dirty="0" smtClean="0"/>
              <a:t>!</a:t>
            </a:r>
            <a:endParaRPr lang="en-US" sz="1400" dirty="0"/>
          </a:p>
        </p:txBody>
      </p:sp>
      <p:sp>
        <p:nvSpPr>
          <p:cNvPr id="17" name="Rounded Rectangle 16"/>
          <p:cNvSpPr/>
          <p:nvPr/>
        </p:nvSpPr>
        <p:spPr>
          <a:xfrm>
            <a:off x="2057399" y="3958682"/>
            <a:ext cx="1593745"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Picture 12"/>
          <p:cNvPicPr>
            <a:picLocks noChangeAspect="1"/>
          </p:cNvPicPr>
          <p:nvPr/>
        </p:nvPicPr>
        <p:blipFill>
          <a:blip r:embed="rId4"/>
          <a:stretch>
            <a:fillRect/>
          </a:stretch>
        </p:blipFill>
        <p:spPr>
          <a:xfrm>
            <a:off x="2035923" y="1219200"/>
            <a:ext cx="1621677" cy="1627773"/>
          </a:xfrm>
          <a:prstGeom prst="rect">
            <a:avLst/>
          </a:prstGeom>
        </p:spPr>
      </p:pic>
      <p:sp>
        <p:nvSpPr>
          <p:cNvPr id="21" name="Rounded Rectangle 20"/>
          <p:cNvSpPr/>
          <p:nvPr/>
        </p:nvSpPr>
        <p:spPr>
          <a:xfrm>
            <a:off x="5721455" y="1215483"/>
            <a:ext cx="1593745"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5769723" y="3962400"/>
            <a:ext cx="1621677" cy="1627773"/>
          </a:xfrm>
          <a:prstGeom prst="rect">
            <a:avLst/>
          </a:prstGeom>
        </p:spPr>
      </p:pic>
      <p:sp>
        <p:nvSpPr>
          <p:cNvPr id="8" name="TextBox 7"/>
          <p:cNvSpPr txBox="1"/>
          <p:nvPr/>
        </p:nvSpPr>
        <p:spPr>
          <a:xfrm>
            <a:off x="7620000" y="2437255"/>
            <a:ext cx="1524000" cy="2031325"/>
          </a:xfrm>
          <a:prstGeom prst="rect">
            <a:avLst/>
          </a:prstGeom>
          <a:noFill/>
        </p:spPr>
        <p:txBody>
          <a:bodyPr wrap="square" rtlCol="0">
            <a:spAutoFit/>
          </a:bodyPr>
          <a:lstStyle/>
          <a:p>
            <a:r>
              <a:rPr lang="en-US" sz="1400" dirty="0" smtClean="0"/>
              <a:t>In terms of long-term-drought, overall, the country is in good shape! Including the southwest, especially California &amp; vicinity. </a:t>
            </a:r>
            <a:r>
              <a:rPr lang="en-US" sz="1400" dirty="0" smtClean="0">
                <a:sym typeface="Wingdings" panose="05000000000000000000" pitchFamily="2" charset="2"/>
              </a:rPr>
              <a:t>  </a:t>
            </a:r>
            <a:endParaRPr lang="en-US" sz="1400" dirty="0"/>
          </a:p>
        </p:txBody>
      </p:sp>
      <p:pic>
        <p:nvPicPr>
          <p:cNvPr id="5" name="Picture 4"/>
          <p:cNvPicPr>
            <a:picLocks noChangeAspect="1"/>
          </p:cNvPicPr>
          <p:nvPr/>
        </p:nvPicPr>
        <p:blipFill>
          <a:blip r:embed="rId5"/>
          <a:stretch>
            <a:fillRect/>
          </a:stretch>
        </p:blipFill>
        <p:spPr>
          <a:xfrm>
            <a:off x="0" y="457200"/>
            <a:ext cx="7620000" cy="5886450"/>
          </a:xfrm>
          <a:prstGeom prst="rect">
            <a:avLst/>
          </a:prstGeom>
        </p:spPr>
      </p:pic>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382826" y="5105400"/>
            <a:ext cx="2590800" cy="17526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012623"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7995835"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313044" y="5008045"/>
            <a:ext cx="2711450" cy="17737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34002" y="3417851"/>
            <a:ext cx="2690312" cy="15757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405" y="80410"/>
            <a:ext cx="2603144" cy="16430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3034028" y="4491927"/>
            <a:ext cx="457202" cy="412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077200" y="762000"/>
            <a:ext cx="1066799" cy="1600438"/>
          </a:xfrm>
          <a:prstGeom prst="rect">
            <a:avLst/>
          </a:prstGeom>
          <a:noFill/>
        </p:spPr>
        <p:txBody>
          <a:bodyPr wrap="square" rtlCol="0">
            <a:spAutoFit/>
          </a:bodyPr>
          <a:lstStyle/>
          <a:p>
            <a:r>
              <a:rPr lang="en-US" sz="1400" b="1" dirty="0" smtClean="0"/>
              <a:t>October &amp; November </a:t>
            </a:r>
            <a:r>
              <a:rPr lang="en-US" sz="1400" dirty="0" smtClean="0"/>
              <a:t>are among the driest months in the southeast!!</a:t>
            </a:r>
            <a:endParaRPr lang="en-US" sz="1400"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03039"/>
            <a:ext cx="4419600" cy="5882346"/>
          </a:xfrm>
          <a:prstGeom prst="rect">
            <a:avLst/>
          </a:prstGeom>
        </p:spPr>
      </p:pic>
      <p:pic>
        <p:nvPicPr>
          <p:cNvPr id="3" name="Picture 2"/>
          <p:cNvPicPr>
            <a:picLocks noChangeAspect="1"/>
          </p:cNvPicPr>
          <p:nvPr/>
        </p:nvPicPr>
        <p:blipFill>
          <a:blip r:embed="rId3"/>
          <a:stretch>
            <a:fillRect/>
          </a:stretch>
        </p:blipFill>
        <p:spPr>
          <a:xfrm>
            <a:off x="4495800" y="503039"/>
            <a:ext cx="4631184" cy="5882346"/>
          </a:xfrm>
          <a:prstGeom prst="rect">
            <a:avLst/>
          </a:prstGeom>
        </p:spPr>
      </p:pic>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a:solidFill>
                    <a:srgbClr val="FF0000"/>
                  </a:solidFill>
                </a:rPr>
                <a:t>T</a:t>
              </a:r>
            </a:p>
          </p:txBody>
        </p:sp>
        <p:sp>
          <p:nvSpPr>
            <p:cNvPr id="15" name="TextBox 14"/>
            <p:cNvSpPr txBox="1"/>
            <p:nvPr/>
          </p:nvSpPr>
          <p:spPr>
            <a:xfrm>
              <a:off x="4092729" y="480875"/>
              <a:ext cx="1012671" cy="523220"/>
            </a:xfrm>
            <a:prstGeom prst="rect">
              <a:avLst/>
            </a:prstGeom>
            <a:noFill/>
          </p:spPr>
          <p:txBody>
            <a:bodyPr wrap="square" rtlCol="0">
              <a:spAutoFit/>
            </a:bodyPr>
            <a:lstStyle/>
            <a:p>
              <a:r>
                <a:rPr lang="en-US" sz="2800" b="1" dirty="0" smtClean="0">
                  <a:solidFill>
                    <a:srgbClr val="FF0000"/>
                  </a:solidFill>
                </a:rPr>
                <a:t>OND</a:t>
              </a:r>
              <a:endParaRPr lang="en-US" sz="2800" b="1" dirty="0">
                <a:solidFill>
                  <a:srgbClr val="FF0000"/>
                </a:solidFill>
              </a:endParaRPr>
            </a:p>
          </p:txBody>
        </p:sp>
      </p:grpSp>
      <p:sp>
        <p:nvSpPr>
          <p:cNvPr id="4" name="Rectangle 3"/>
          <p:cNvSpPr/>
          <p:nvPr/>
        </p:nvSpPr>
        <p:spPr>
          <a:xfrm>
            <a:off x="4724400" y="4419600"/>
            <a:ext cx="1981200" cy="1295400"/>
          </a:xfrm>
          <a:prstGeom prst="rect">
            <a:avLst/>
          </a:prstGeom>
          <a:noFill/>
          <a:ln w="317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524000" y="51816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66800" y="19050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0" name="AutoShape 2" descr="https://www.cpc.ncep.noaa.gov/products/precip/CWlink/ENSO/composites/lanina.aso.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329" y="32929"/>
            <a:ext cx="5740977" cy="6825071"/>
          </a:xfrm>
          <a:prstGeom prst="rect">
            <a:avLst/>
          </a:prstGeom>
        </p:spPr>
      </p:pic>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3733800" y="19050"/>
            <a:ext cx="1981200"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4" name="TextBox 3"/>
          <p:cNvSpPr txBox="1"/>
          <p:nvPr/>
        </p:nvSpPr>
        <p:spPr>
          <a:xfrm>
            <a:off x="2438400" y="1715191"/>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2" y="4343400"/>
            <a:ext cx="1281326"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57200" y="4925199"/>
            <a:ext cx="1524000" cy="5859"/>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9938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 y="6019800"/>
            <a:ext cx="5029200" cy="738664"/>
          </a:xfrm>
          <a:prstGeom prst="rect">
            <a:avLst/>
          </a:prstGeom>
          <a:noFill/>
        </p:spPr>
        <p:txBody>
          <a:bodyPr wrap="square" rtlCol="0">
            <a:spAutoFit/>
          </a:bodyPr>
          <a:lstStyle/>
          <a:p>
            <a:r>
              <a:rPr lang="en-US" sz="1400" dirty="0" smtClean="0"/>
              <a:t>Based on this  SPI indicator/measure,</a:t>
            </a:r>
          </a:p>
          <a:p>
            <a:r>
              <a:rPr lang="en-US" sz="1400" b="1" u="sng" dirty="0" smtClean="0">
                <a:solidFill>
                  <a:srgbClr val="CC9900"/>
                </a:solidFill>
              </a:rPr>
              <a:t>The brown areas are various levels of DRY regions!</a:t>
            </a:r>
          </a:p>
          <a:p>
            <a:r>
              <a:rPr lang="en-US" sz="1400" b="1" dirty="0" smtClean="0">
                <a:solidFill>
                  <a:srgbClr val="FF0000"/>
                </a:solidFill>
              </a:rPr>
              <a:t>The </a:t>
            </a:r>
            <a:r>
              <a:rPr lang="en-US" sz="1400" b="1" u="sng" dirty="0" smtClean="0">
                <a:solidFill>
                  <a:srgbClr val="FF0000"/>
                </a:solidFill>
              </a:rPr>
              <a:t>yellow/red</a:t>
            </a:r>
            <a:r>
              <a:rPr lang="en-US" sz="1400" b="1" dirty="0" smtClean="0">
                <a:solidFill>
                  <a:srgbClr val="FF0000"/>
                </a:solidFill>
              </a:rPr>
              <a:t> are more probably </a:t>
            </a:r>
            <a:r>
              <a:rPr lang="en-US" sz="1400" b="1" u="sng" dirty="0" smtClean="0">
                <a:solidFill>
                  <a:srgbClr val="FF0000"/>
                </a:solidFill>
              </a:rPr>
              <a:t>drought regions! </a:t>
            </a:r>
            <a:endParaRPr lang="en-US" sz="1400" b="1" u="sng" dirty="0">
              <a:solidFill>
                <a:srgbClr val="FF0000"/>
              </a:solidFill>
            </a:endParaRPr>
          </a:p>
        </p:txBody>
      </p:sp>
      <p:sp>
        <p:nvSpPr>
          <p:cNvPr id="5" name="AutoShape 2" descr="https://www.cpc.ncep.noaa.gov/products/Drought/Figures/index/spi_plot.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1" name="Straight Arrow Connector 20"/>
          <p:cNvCxnSpPr/>
          <p:nvPr/>
        </p:nvCxnSpPr>
        <p:spPr>
          <a:xfrm>
            <a:off x="307975" y="1626641"/>
            <a:ext cx="2856058" cy="204378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stretch>
            <a:fillRect/>
          </a:stretch>
        </p:blipFill>
        <p:spPr>
          <a:xfrm>
            <a:off x="1953448" y="1373042"/>
            <a:ext cx="2923352" cy="2337350"/>
          </a:xfrm>
          <a:prstGeom prst="rect">
            <a:avLst/>
          </a:prstGeom>
        </p:spPr>
      </p:pic>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5504448" cy="6858000"/>
          </a:xfrm>
          <a:prstGeom prst="rect">
            <a:avLst/>
          </a:prstGeom>
        </p:spPr>
      </p:pic>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16</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38400" y="1715191"/>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2" y="4343400"/>
            <a:ext cx="1281326"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57200" y="4925199"/>
            <a:ext cx="1524000" cy="5859"/>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9938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 y="6019800"/>
            <a:ext cx="5029200" cy="738664"/>
          </a:xfrm>
          <a:prstGeom prst="rect">
            <a:avLst/>
          </a:prstGeom>
          <a:noFill/>
        </p:spPr>
        <p:txBody>
          <a:bodyPr wrap="square" rtlCol="0">
            <a:spAutoFit/>
          </a:bodyPr>
          <a:lstStyle/>
          <a:p>
            <a:r>
              <a:rPr lang="en-US" sz="1400" dirty="0" smtClean="0"/>
              <a:t>Based on this  SPI indicator/measure,</a:t>
            </a:r>
          </a:p>
          <a:p>
            <a:r>
              <a:rPr lang="en-US" sz="1400" b="1" u="sng" dirty="0" smtClean="0">
                <a:solidFill>
                  <a:srgbClr val="CC9900"/>
                </a:solidFill>
              </a:rPr>
              <a:t>The brown areas are various levels of DRY regions!</a:t>
            </a:r>
          </a:p>
          <a:p>
            <a:r>
              <a:rPr lang="en-US" sz="1400" b="1" dirty="0" smtClean="0">
                <a:solidFill>
                  <a:srgbClr val="FF0000"/>
                </a:solidFill>
              </a:rPr>
              <a:t>The </a:t>
            </a:r>
            <a:r>
              <a:rPr lang="en-US" sz="1400" b="1" u="sng" dirty="0" smtClean="0">
                <a:solidFill>
                  <a:srgbClr val="FF0000"/>
                </a:solidFill>
              </a:rPr>
              <a:t>yellow/red</a:t>
            </a:r>
            <a:r>
              <a:rPr lang="en-US" sz="1400" b="1" dirty="0" smtClean="0">
                <a:solidFill>
                  <a:srgbClr val="FF0000"/>
                </a:solidFill>
              </a:rPr>
              <a:t> are more probably </a:t>
            </a:r>
            <a:r>
              <a:rPr lang="en-US" sz="1400" b="1" u="sng" dirty="0" smtClean="0">
                <a:solidFill>
                  <a:srgbClr val="FF0000"/>
                </a:solidFill>
              </a:rPr>
              <a:t>drought regions! </a:t>
            </a:r>
            <a:endParaRPr lang="en-US" sz="1400" b="1" u="sng" dirty="0">
              <a:solidFill>
                <a:srgbClr val="FF0000"/>
              </a:solidFill>
            </a:endParaRPr>
          </a:p>
        </p:txBody>
      </p:sp>
      <p:sp>
        <p:nvSpPr>
          <p:cNvPr id="5" name="AutoShape 2" descr="https://www.cpc.ncep.noaa.gov/products/Drought/Figures/index/spi_plot.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1" name="Straight Arrow Connector 20"/>
          <p:cNvCxnSpPr/>
          <p:nvPr/>
        </p:nvCxnSpPr>
        <p:spPr>
          <a:xfrm>
            <a:off x="307975" y="1626641"/>
            <a:ext cx="2856058" cy="204378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stretch>
            <a:fillRect/>
          </a:stretch>
        </p:blipFill>
        <p:spPr>
          <a:xfrm>
            <a:off x="1953448" y="1373042"/>
            <a:ext cx="2923352" cy="2337350"/>
          </a:xfrm>
          <a:prstGeom prst="rect">
            <a:avLst/>
          </a:prstGeom>
        </p:spPr>
      </p:pic>
    </p:spTree>
    <p:extLst>
      <p:ext uri="{BB962C8B-B14F-4D97-AF65-F5344CB8AC3E}">
        <p14:creationId xmlns:p14="http://schemas.microsoft.com/office/powerpoint/2010/main" val="118687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21919" y="3505200"/>
            <a:ext cx="3924300" cy="2971800"/>
          </a:xfrm>
          <a:prstGeom prst="rect">
            <a:avLst/>
          </a:prstGeom>
        </p:spPr>
      </p:pic>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493178" y="119188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10046" y="3012830"/>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sp>
        <p:nvSpPr>
          <p:cNvPr id="17" name="TextBox 16"/>
          <p:cNvSpPr txBox="1"/>
          <p:nvPr/>
        </p:nvSpPr>
        <p:spPr>
          <a:xfrm>
            <a:off x="3480483" y="2125362"/>
            <a:ext cx="1028699" cy="646331"/>
          </a:xfrm>
          <a:prstGeom prst="rect">
            <a:avLst/>
          </a:prstGeom>
          <a:noFill/>
        </p:spPr>
        <p:txBody>
          <a:bodyPr wrap="square" rtlCol="0">
            <a:spAutoFit/>
          </a:bodyPr>
          <a:lstStyle/>
          <a:p>
            <a:r>
              <a:rPr lang="en-US" dirty="0" smtClean="0"/>
              <a:t>Last</a:t>
            </a:r>
          </a:p>
          <a:p>
            <a:r>
              <a:rPr lang="en-US" dirty="0" smtClean="0"/>
              <a:t>month !!</a:t>
            </a:r>
            <a:endParaRPr lang="en-US" dirty="0"/>
          </a:p>
        </p:txBody>
      </p:sp>
      <p:cxnSp>
        <p:nvCxnSpPr>
          <p:cNvPr id="8" name="Straight Arrow Connector 7"/>
          <p:cNvCxnSpPr/>
          <p:nvPr/>
        </p:nvCxnSpPr>
        <p:spPr>
          <a:xfrm>
            <a:off x="8458200" y="3295650"/>
            <a:ext cx="0" cy="5334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5179" y="-13926"/>
            <a:ext cx="4989570" cy="6753225"/>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028" y="0"/>
            <a:ext cx="4791075" cy="6553200"/>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078" y="5396504"/>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374775" y="6251851"/>
            <a:ext cx="2986785" cy="646331"/>
          </a:xfrm>
          <a:prstGeom prst="rect">
            <a:avLst/>
          </a:prstGeom>
          <a:noFill/>
        </p:spPr>
        <p:txBody>
          <a:bodyPr wrap="square" rtlCol="0">
            <a:spAutoFit/>
          </a:bodyPr>
          <a:lstStyle/>
          <a:p>
            <a:r>
              <a:rPr lang="en-US" b="1" dirty="0" smtClean="0">
                <a:solidFill>
                  <a:srgbClr val="FF0000"/>
                </a:solidFill>
              </a:rPr>
              <a:t>MAP stopped updating on  September 23! ??? </a:t>
            </a:r>
            <a:r>
              <a:rPr lang="en-US" b="1" dirty="0" smtClean="0">
                <a:solidFill>
                  <a:srgbClr val="FF0000"/>
                </a:solidFill>
                <a:sym typeface="Wingdings" panose="05000000000000000000" pitchFamily="2" charset="2"/>
              </a:rPr>
              <a:t></a:t>
            </a:r>
            <a:endParaRPr lang="en-US" b="1" dirty="0">
              <a:solidFill>
                <a:srgbClr val="FF0000"/>
              </a:solidFill>
            </a:endParaRPr>
          </a:p>
        </p:txBody>
      </p:sp>
      <p:sp>
        <p:nvSpPr>
          <p:cNvPr id="32" name="TextBox 31"/>
          <p:cNvSpPr txBox="1"/>
          <p:nvPr/>
        </p:nvSpPr>
        <p:spPr>
          <a:xfrm>
            <a:off x="5181600" y="1871246"/>
            <a:ext cx="1414969" cy="338554"/>
          </a:xfrm>
          <a:prstGeom prst="rect">
            <a:avLst/>
          </a:prstGeom>
          <a:noFill/>
        </p:spPr>
        <p:txBody>
          <a:bodyPr wrap="square" rtlCol="0">
            <a:spAutoFit/>
          </a:bodyPr>
          <a:lstStyle/>
          <a:p>
            <a:r>
              <a:rPr lang="en-US" sz="1600" dirty="0" smtClean="0">
                <a:solidFill>
                  <a:schemeClr val="bg1"/>
                </a:solidFill>
              </a:rPr>
              <a:t>From Cal Fire</a:t>
            </a:r>
            <a:endParaRPr lang="en-US" sz="1600" dirty="0">
              <a:solidFill>
                <a:schemeClr val="bg1"/>
              </a:solidFill>
            </a:endParaRPr>
          </a:p>
        </p:txBody>
      </p:sp>
      <p:pic>
        <p:nvPicPr>
          <p:cNvPr id="18" name="Picture 17"/>
          <p:cNvPicPr>
            <a:picLocks noChangeAspect="1"/>
          </p:cNvPicPr>
          <p:nvPr/>
        </p:nvPicPr>
        <p:blipFill>
          <a:blip r:embed="rId4"/>
          <a:stretch>
            <a:fillRect/>
          </a:stretch>
        </p:blipFill>
        <p:spPr>
          <a:xfrm>
            <a:off x="4845210" y="3804677"/>
            <a:ext cx="4289266" cy="2824723"/>
          </a:xfrm>
          <a:prstGeom prst="rect">
            <a:avLst/>
          </a:prstGeom>
        </p:spPr>
      </p:pic>
      <p:sp>
        <p:nvSpPr>
          <p:cNvPr id="24" name="Rectangle 23"/>
          <p:cNvSpPr/>
          <p:nvPr/>
        </p:nvSpPr>
        <p:spPr>
          <a:xfrm>
            <a:off x="4988918" y="3963739"/>
            <a:ext cx="4040782" cy="2366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897446" y="6214510"/>
            <a:ext cx="4226233" cy="4148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4841340" y="35775"/>
            <a:ext cx="4302660" cy="2421951"/>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57972" y="928072"/>
            <a:ext cx="4609827" cy="5091727"/>
          </a:xfrm>
          <a:prstGeom prst="rect">
            <a:avLst/>
          </a:prstGeom>
        </p:spPr>
      </p:pic>
      <p:pic>
        <p:nvPicPr>
          <p:cNvPr id="6" name="Picture 5"/>
          <p:cNvPicPr>
            <a:picLocks noChangeAspect="1"/>
          </p:cNvPicPr>
          <p:nvPr/>
        </p:nvPicPr>
        <p:blipFill>
          <a:blip r:embed="rId3"/>
          <a:stretch>
            <a:fillRect/>
          </a:stretch>
        </p:blipFill>
        <p:spPr>
          <a:xfrm>
            <a:off x="8067" y="914400"/>
            <a:ext cx="4421357" cy="5105399"/>
          </a:xfrm>
          <a:prstGeom prst="rect">
            <a:avLst/>
          </a:prstGeom>
        </p:spPr>
      </p:pic>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19</a:t>
            </a:fld>
            <a:endParaRPr lang="en-US" altLang="en-US" dirty="0"/>
          </a:p>
        </p:txBody>
      </p:sp>
      <p:sp>
        <p:nvSpPr>
          <p:cNvPr id="5" name="Rectangle 4"/>
          <p:cNvSpPr/>
          <p:nvPr/>
        </p:nvSpPr>
        <p:spPr>
          <a:xfrm>
            <a:off x="-67370" y="6045746"/>
            <a:ext cx="4797632" cy="738664"/>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low  </a:t>
            </a:r>
            <a:r>
              <a:rPr lang="en-US" sz="1400" b="1" dirty="0">
                <a:solidFill>
                  <a:srgbClr val="FF0000"/>
                </a:solidFill>
                <a:sym typeface="Wingdings" panose="05000000000000000000" pitchFamily="2" charset="2"/>
              </a:rPr>
              <a:t>levels!    HUGE consequences for electric </a:t>
            </a:r>
            <a:r>
              <a:rPr lang="en-US" sz="1400" b="1" dirty="0" smtClean="0">
                <a:solidFill>
                  <a:srgbClr val="FF0000"/>
                </a:solidFill>
                <a:sym typeface="Wingdings" panose="05000000000000000000" pitchFamily="2" charset="2"/>
              </a:rPr>
              <a:t>power for western states CA/NV/AZ/UT !! Slowly improving in recent months!</a:t>
            </a:r>
            <a:endParaRPr lang="en-US" sz="1400" b="1" dirty="0">
              <a:solidFill>
                <a:srgbClr val="FF0000"/>
              </a:solidFill>
            </a:endParaRPr>
          </a:p>
        </p:txBody>
      </p:sp>
      <p:sp>
        <p:nvSpPr>
          <p:cNvPr id="3" name="Rectangle 2"/>
          <p:cNvSpPr/>
          <p:nvPr/>
        </p:nvSpPr>
        <p:spPr>
          <a:xfrm>
            <a:off x="36616" y="324802"/>
            <a:ext cx="4572000" cy="584775"/>
          </a:xfrm>
          <a:prstGeom prst="rect">
            <a:avLst/>
          </a:prstGeom>
        </p:spPr>
        <p:txBody>
          <a:bodyPr>
            <a:spAutoFit/>
          </a:bodyPr>
          <a:lstStyle/>
          <a:p>
            <a:pPr algn="ctr"/>
            <a:r>
              <a:rPr lang="en-US" sz="1400" dirty="0">
                <a:latin typeface="Roboto"/>
              </a:rPr>
              <a:t>Reservoirs</a:t>
            </a:r>
          </a:p>
          <a:p>
            <a:pPr algn="ctr"/>
            <a:r>
              <a:rPr lang="en-US" sz="1400" dirty="0">
                <a:latin typeface="Roboto"/>
              </a:rPr>
              <a:t>Percent Full for Month Ending </a:t>
            </a:r>
            <a:r>
              <a:rPr lang="en-US" sz="1400" dirty="0" smtClean="0">
                <a:latin typeface="Roboto"/>
              </a:rPr>
              <a:t>(July </a:t>
            </a:r>
            <a:r>
              <a:rPr lang="en-US" sz="1400" dirty="0">
                <a:latin typeface="Roboto"/>
              </a:rPr>
              <a:t>2024</a:t>
            </a:r>
            <a:r>
              <a:rPr lang="en-US" sz="1400" dirty="0" smtClean="0">
                <a:latin typeface="Roboto"/>
              </a:rPr>
              <a:t>)</a:t>
            </a:r>
            <a:r>
              <a:rPr lang="en-US" dirty="0" smtClean="0">
                <a:latin typeface="Roboto"/>
              </a:rPr>
              <a:t> </a:t>
            </a:r>
            <a:endParaRPr lang="en-US" b="0" i="0" dirty="0">
              <a:effectLst/>
              <a:latin typeface="Roboto"/>
            </a:endParaRPr>
          </a:p>
        </p:txBody>
      </p:sp>
      <p:sp>
        <p:nvSpPr>
          <p:cNvPr id="10" name="TextBox 9"/>
          <p:cNvSpPr txBox="1"/>
          <p:nvPr/>
        </p:nvSpPr>
        <p:spPr>
          <a:xfrm>
            <a:off x="5486400" y="601801"/>
            <a:ext cx="2971800" cy="307777"/>
          </a:xfrm>
          <a:prstGeom prst="rect">
            <a:avLst/>
          </a:prstGeom>
          <a:noFill/>
        </p:spPr>
        <p:txBody>
          <a:bodyPr wrap="square" rtlCol="0">
            <a:spAutoFit/>
          </a:bodyPr>
          <a:lstStyle/>
          <a:p>
            <a:r>
              <a:rPr lang="en-US" sz="1400" dirty="0" smtClean="0"/>
              <a:t>Month ending September 2024</a:t>
            </a:r>
            <a:endParaRPr lang="en-US" sz="1400" dirty="0"/>
          </a:p>
        </p:txBody>
      </p:sp>
      <p:sp>
        <p:nvSpPr>
          <p:cNvPr id="11" name="Rectangle 10"/>
          <p:cNvSpPr/>
          <p:nvPr/>
        </p:nvSpPr>
        <p:spPr>
          <a:xfrm>
            <a:off x="36616" y="2895600"/>
            <a:ext cx="1868384"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4457972" y="2895600"/>
            <a:ext cx="1896020" cy="2438400"/>
          </a:xfrm>
          <a:prstGeom prst="rect">
            <a:avLst/>
          </a:prstGeom>
        </p:spPr>
      </p:pic>
      <p:sp>
        <p:nvSpPr>
          <p:cNvPr id="18" name="TextBox 17"/>
          <p:cNvSpPr txBox="1"/>
          <p:nvPr/>
        </p:nvSpPr>
        <p:spPr>
          <a:xfrm>
            <a:off x="4876800" y="6172200"/>
            <a:ext cx="3124200" cy="646331"/>
          </a:xfrm>
          <a:prstGeom prst="rect">
            <a:avLst/>
          </a:prstGeom>
          <a:noFill/>
        </p:spPr>
        <p:txBody>
          <a:bodyPr wrap="square" rtlCol="0">
            <a:spAutoFit/>
          </a:bodyPr>
          <a:lstStyle/>
          <a:p>
            <a:r>
              <a:rPr lang="en-US" dirty="0" smtClean="0"/>
              <a:t>Big change2 in the western US in just two months! </a:t>
            </a:r>
            <a:endParaRPr lang="en-US" dirty="0"/>
          </a:p>
        </p:txBody>
      </p:sp>
      <p:sp>
        <p:nvSpPr>
          <p:cNvPr id="22" name="TextBox 21"/>
          <p:cNvSpPr txBox="1"/>
          <p:nvPr/>
        </p:nvSpPr>
        <p:spPr>
          <a:xfrm>
            <a:off x="2497014" y="-33184"/>
            <a:ext cx="4589585" cy="369332"/>
          </a:xfrm>
          <a:prstGeom prst="rect">
            <a:avLst/>
          </a:prstGeom>
          <a:noFill/>
        </p:spPr>
        <p:txBody>
          <a:bodyPr wrap="square" rtlCol="0">
            <a:spAutoFit/>
          </a:bodyPr>
          <a:lstStyle/>
          <a:p>
            <a:r>
              <a:rPr lang="en-US" b="1" u="sng" dirty="0" smtClean="0"/>
              <a:t>Western Water (2000-2024), from Dean Farr</a:t>
            </a:r>
            <a:endParaRPr lang="en-US" b="1" u="sng" dirty="0"/>
          </a:p>
        </p:txBody>
      </p:sp>
      <p:cxnSp>
        <p:nvCxnSpPr>
          <p:cNvPr id="24" name="Straight Arrow Connector 23"/>
          <p:cNvCxnSpPr/>
          <p:nvPr/>
        </p:nvCxnSpPr>
        <p:spPr>
          <a:xfrm flipV="1">
            <a:off x="685800" y="4495800"/>
            <a:ext cx="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990600" y="4495800"/>
            <a:ext cx="3810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4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p:cNvCxnSpPr/>
          <p:nvPr/>
        </p:nvCxnSpPr>
        <p:spPr>
          <a:xfrm flipH="1" flipV="1">
            <a:off x="2514600" y="4876800"/>
            <a:ext cx="2155934" cy="1066801"/>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590800" y="4101558"/>
            <a:ext cx="1828800" cy="71269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0" y="1077713"/>
            <a:ext cx="3048000" cy="2387345"/>
          </a:xfrm>
          <a:prstGeom prst="rect">
            <a:avLst/>
          </a:prstGeom>
        </p:spPr>
      </p:pic>
      <p:pic>
        <p:nvPicPr>
          <p:cNvPr id="5" name="Picture 4"/>
          <p:cNvPicPr>
            <a:picLocks noChangeAspect="1"/>
          </p:cNvPicPr>
          <p:nvPr/>
        </p:nvPicPr>
        <p:blipFill>
          <a:blip r:embed="rId4"/>
          <a:stretch>
            <a:fillRect/>
          </a:stretch>
        </p:blipFill>
        <p:spPr>
          <a:xfrm>
            <a:off x="3088820" y="1305247"/>
            <a:ext cx="2162762" cy="1659594"/>
          </a:xfrm>
          <a:prstGeom prst="rect">
            <a:avLst/>
          </a:prstGeom>
        </p:spPr>
      </p:pic>
      <p:sp>
        <p:nvSpPr>
          <p:cNvPr id="3076" name="Title 1"/>
          <p:cNvSpPr>
            <a:spLocks noGrp="1"/>
          </p:cNvSpPr>
          <p:nvPr>
            <p:ph type="title"/>
          </p:nvPr>
        </p:nvSpPr>
        <p:spPr>
          <a:xfrm>
            <a:off x="62572" y="-1063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063691" y="3429000"/>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3657600" y="0"/>
            <a:ext cx="5486401" cy="646331"/>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 as changes from the latest USDM.</a:t>
            </a:r>
            <a:endParaRPr lang="en-US" sz="1200" b="1" u="sng" dirty="0">
              <a:solidFill>
                <a:srgbClr val="FF0000"/>
              </a:solidFill>
            </a:endParaRPr>
          </a:p>
        </p:txBody>
      </p:sp>
      <p:sp>
        <p:nvSpPr>
          <p:cNvPr id="24" name="TextBox 23"/>
          <p:cNvSpPr txBox="1"/>
          <p:nvPr/>
        </p:nvSpPr>
        <p:spPr>
          <a:xfrm>
            <a:off x="152400" y="3447029"/>
            <a:ext cx="1295400" cy="369332"/>
          </a:xfrm>
          <a:prstGeom prst="rect">
            <a:avLst/>
          </a:prstGeom>
          <a:noFill/>
        </p:spPr>
        <p:txBody>
          <a:bodyPr wrap="square" rtlCol="0">
            <a:spAutoFit/>
          </a:bodyPr>
          <a:lstStyle/>
          <a:p>
            <a:r>
              <a:rPr lang="en-US" dirty="0" smtClean="0"/>
              <a:t>  October</a:t>
            </a:r>
            <a:endParaRPr lang="en-US" dirty="0"/>
          </a:p>
        </p:txBody>
      </p:sp>
      <p:sp>
        <p:nvSpPr>
          <p:cNvPr id="3" name="TextBox 2"/>
          <p:cNvSpPr txBox="1"/>
          <p:nvPr/>
        </p:nvSpPr>
        <p:spPr>
          <a:xfrm>
            <a:off x="5197716" y="556081"/>
            <a:ext cx="3933708" cy="6401753"/>
          </a:xfrm>
          <a:prstGeom prst="rect">
            <a:avLst/>
          </a:prstGeom>
          <a:noFill/>
        </p:spPr>
        <p:txBody>
          <a:bodyPr wrap="square" rtlCol="0">
            <a:spAutoFit/>
          </a:bodyPr>
          <a:lstStyle/>
          <a:p>
            <a:pPr marL="285750" indent="-285750">
              <a:buFont typeface="Arial" panose="020B0604020202020204" pitchFamily="34" charset="0"/>
              <a:buChar char="•"/>
            </a:pPr>
            <a:r>
              <a:rPr lang="en-US" sz="1000" b="1" dirty="0" smtClean="0">
                <a:latin typeface="Trebuchet MS" panose="020B0603020202020204" pitchFamily="34" charset="0"/>
              </a:rPr>
              <a:t>C</a:t>
            </a:r>
            <a:r>
              <a:rPr lang="en-US" sz="1000" dirty="0" smtClean="0">
                <a:latin typeface="Trebuchet MS" panose="020B0603020202020204" pitchFamily="34" charset="0"/>
              </a:rPr>
              <a:t>alifornia for the most part, has remained drought free for about twenty months now luckily due to above normal rainfall during  both recent 2022/23 (La Nina, strange!) and 2023/24 (El Nino, canonical!) winter rainfall seasons. </a:t>
            </a:r>
          </a:p>
          <a:p>
            <a:pPr marL="285750" indent="-285750">
              <a:buFont typeface="Arial" panose="020B0604020202020204" pitchFamily="34" charset="0"/>
              <a:buChar char="•"/>
            </a:pPr>
            <a:r>
              <a:rPr lang="en-US" sz="1000" b="1" dirty="0" smtClean="0">
                <a:latin typeface="Trebuchet MS" panose="020B0603020202020204" pitchFamily="34" charset="0"/>
              </a:rPr>
              <a:t>W</a:t>
            </a:r>
            <a:r>
              <a:rPr lang="en-US" sz="1000" dirty="0" smtClean="0">
                <a:latin typeface="Trebuchet MS" panose="020B0603020202020204" pitchFamily="34" charset="0"/>
              </a:rPr>
              <a:t>ater levels in almost all CA reservoirs are now at or well above their normal levels. However, the water storage levels in the much bigger lakes, Lake Powell and Lake Mead in NV/AZ still continue to be very low, and have not recovered completely from the 2+ decades(since ~2000) long hydrological drought that existed in the region.</a:t>
            </a:r>
          </a:p>
          <a:p>
            <a:pPr marL="285750" indent="-285750">
              <a:buFont typeface="Arial" panose="020B0604020202020204" pitchFamily="34" charset="0"/>
              <a:buChar char="•"/>
            </a:pPr>
            <a:r>
              <a:rPr lang="en-US" sz="1000" b="1" dirty="0" smtClean="0">
                <a:latin typeface="Trebuchet MS" panose="020B0603020202020204" pitchFamily="34" charset="0"/>
              </a:rPr>
              <a:t>T</a:t>
            </a:r>
            <a:r>
              <a:rPr lang="en-US" sz="1000" dirty="0" smtClean="0">
                <a:latin typeface="Trebuchet MS" panose="020B0603020202020204" pitchFamily="34" charset="0"/>
              </a:rPr>
              <a:t>he S/L term drought in the interior Pacific Northwest and in parts of WA, OR, ID, MT &amp; WY is still stubbornly persisting, or even worsened!. </a:t>
            </a:r>
            <a:r>
              <a:rPr lang="en-US" sz="1000" dirty="0">
                <a:latin typeface="Trebuchet MS" panose="020B0603020202020204" pitchFamily="34" charset="0"/>
              </a:rPr>
              <a:t>But </a:t>
            </a:r>
            <a:r>
              <a:rPr lang="en-US" sz="1000" dirty="0" smtClean="0">
                <a:latin typeface="Trebuchet MS" panose="020B0603020202020204" pitchFamily="34" charset="0"/>
              </a:rPr>
              <a:t>drought </a:t>
            </a:r>
            <a:r>
              <a:rPr lang="en-US" sz="1000" dirty="0">
                <a:latin typeface="Trebuchet MS" panose="020B0603020202020204" pitchFamily="34" charset="0"/>
              </a:rPr>
              <a:t>in MN/IA/WI/ </a:t>
            </a:r>
            <a:r>
              <a:rPr lang="en-US" sz="1000" dirty="0" smtClean="0">
                <a:latin typeface="Trebuchet MS" panose="020B0603020202020204" pitchFamily="34" charset="0"/>
              </a:rPr>
              <a:t>MO/NE </a:t>
            </a:r>
            <a:r>
              <a:rPr lang="en-US" sz="1000" dirty="0">
                <a:latin typeface="Trebuchet MS" panose="020B0603020202020204" pitchFamily="34" charset="0"/>
              </a:rPr>
              <a:t>is </a:t>
            </a:r>
            <a:r>
              <a:rPr lang="en-US" sz="1000" dirty="0" smtClean="0">
                <a:latin typeface="Trebuchet MS" panose="020B0603020202020204" pitchFamily="34" charset="0"/>
              </a:rPr>
              <a:t>almost or nearly gone. </a:t>
            </a:r>
          </a:p>
          <a:p>
            <a:pPr marL="285750" indent="-285750">
              <a:buFont typeface="Arial" panose="020B0604020202020204" pitchFamily="34" charset="0"/>
              <a:buChar char="•"/>
            </a:pPr>
            <a:r>
              <a:rPr lang="en-US" sz="1000" b="1" u="sng" dirty="0" smtClean="0">
                <a:latin typeface="Trebuchet MS" panose="020B0603020202020204" pitchFamily="34" charset="0"/>
              </a:rPr>
              <a:t>Earlier, </a:t>
            </a:r>
            <a:r>
              <a:rPr lang="en-US" sz="1000" b="1" u="sng" dirty="0" smtClean="0">
                <a:latin typeface="Trebuchet MS" panose="020B0603020202020204" pitchFamily="34" charset="0"/>
              </a:rPr>
              <a:t>in our mid-July briefing we said the following</a:t>
            </a:r>
            <a:r>
              <a:rPr lang="en-US" sz="1000" b="1" u="sng" dirty="0">
                <a:latin typeface="Trebuchet MS" panose="020B0603020202020204" pitchFamily="34" charset="0"/>
              </a:rPr>
              <a:t>:</a:t>
            </a:r>
            <a:r>
              <a:rPr lang="en-US" sz="1000" b="1" dirty="0">
                <a:latin typeface="Trebuchet MS" panose="020B0603020202020204" pitchFamily="34" charset="0"/>
              </a:rPr>
              <a:t> “The wetness forecast during ASO along the southeast, associated with or combined with the above normal hurricane season, and the rainfall climatology will likely remove any traces of dryness/drought in the region (as per USDM), and  by the end of the season, will likely prevent any drought of any potential concern. This same argument  applies to the mid-Atlantic states as well. </a:t>
            </a:r>
            <a:r>
              <a:rPr lang="en-US" sz="1000" b="1" u="sng" dirty="0">
                <a:latin typeface="Trebuchet MS" panose="020B0603020202020204" pitchFamily="34" charset="0"/>
              </a:rPr>
              <a:t>The recent drought declaration in much of the eastern US states was for only a short very transient and is considered far less ominous than the drought development/concern in the US southwest states, especially due to possible poor monsoon in the region and further north.</a:t>
            </a:r>
            <a:r>
              <a:rPr lang="en-US" sz="1000" b="1" dirty="0">
                <a:latin typeface="Trebuchet MS" panose="020B0603020202020204" pitchFamily="34" charset="0"/>
              </a:rPr>
              <a:t>  </a:t>
            </a:r>
            <a:r>
              <a:rPr lang="en-US" sz="1000" b="1" dirty="0" smtClean="0">
                <a:latin typeface="Trebuchet MS" panose="020B0603020202020204" pitchFamily="34" charset="0"/>
              </a:rPr>
              <a:t>***** ”</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Also in our </a:t>
            </a:r>
            <a:r>
              <a:rPr lang="en-US" sz="1000" b="1" u="sng" dirty="0" smtClean="0">
                <a:latin typeface="Trebuchet MS" panose="020B0603020202020204" pitchFamily="34" charset="0"/>
              </a:rPr>
              <a:t>June/July</a:t>
            </a:r>
            <a:r>
              <a:rPr lang="en-US" sz="1000" b="1" dirty="0" smtClean="0">
                <a:latin typeface="Trebuchet MS" panose="020B0603020202020204" pitchFamily="34" charset="0"/>
              </a:rPr>
              <a:t> Drought briefings, we indicated, “</a:t>
            </a:r>
            <a:r>
              <a:rPr lang="en-US" altLang="en-US" sz="1000" b="1" kern="0" dirty="0">
                <a:solidFill>
                  <a:srgbClr val="000000"/>
                </a:solidFill>
                <a:latin typeface="Trebuchet MS" panose="020B0603020202020204" pitchFamily="34" charset="0"/>
                <a:cs typeface="+mn-cs"/>
              </a:rPr>
              <a:t>Overall, % of US land areas under </a:t>
            </a:r>
            <a:r>
              <a:rPr lang="en-US" altLang="en-US" sz="1000" b="1" u="sng" kern="0" dirty="0">
                <a:solidFill>
                  <a:srgbClr val="000000"/>
                </a:solidFill>
                <a:latin typeface="Trebuchet MS" panose="020B0603020202020204" pitchFamily="34" charset="0"/>
                <a:cs typeface="+mn-cs"/>
              </a:rPr>
              <a:t>drought will slightly increase from existing very low levels, mainly due to drought concern in the western/central US states</a:t>
            </a:r>
            <a:r>
              <a:rPr lang="en-US" altLang="en-US" sz="1000" b="1" u="sng" kern="0" dirty="0" smtClean="0">
                <a:solidFill>
                  <a:srgbClr val="000000"/>
                </a:solidFill>
                <a:latin typeface="Trebuchet MS" panose="020B0603020202020204" pitchFamily="34" charset="0"/>
                <a:cs typeface="+mn-cs"/>
              </a:rPr>
              <a:t>.” </a:t>
            </a:r>
            <a:r>
              <a:rPr lang="en-US" altLang="en-US" sz="1000" b="1" kern="0" dirty="0" smtClean="0">
                <a:solidFill>
                  <a:srgbClr val="000000"/>
                </a:solidFill>
                <a:latin typeface="Trebuchet MS" panose="020B0603020202020204" pitchFamily="34" charset="0"/>
                <a:cs typeface="+mn-cs"/>
              </a:rPr>
              <a:t>– which happened, as we can see from the current USDM map.</a:t>
            </a:r>
            <a:endParaRPr lang="en-US" sz="1000" b="1" dirty="0" smtClean="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S</a:t>
            </a:r>
            <a:r>
              <a:rPr lang="en-US" sz="1000" dirty="0" smtClean="0">
                <a:latin typeface="Trebuchet MS" panose="020B0603020202020204" pitchFamily="34" charset="0"/>
              </a:rPr>
              <a:t>ince </a:t>
            </a:r>
            <a:r>
              <a:rPr lang="en-US" sz="1000" dirty="0" smtClean="0">
                <a:latin typeface="Trebuchet MS" panose="020B0603020202020204" pitchFamily="34" charset="0"/>
              </a:rPr>
              <a:t>early summer, questions still remain about when the La Nina will actually develop and how strong it will be!  Our mantra lately has been, that a lot depends on when the La Nina will finally develop and how strong will it be? </a:t>
            </a:r>
          </a:p>
          <a:p>
            <a:pPr marL="285750" indent="-285750">
              <a:buFont typeface="Arial" panose="020B0604020202020204" pitchFamily="34" charset="0"/>
              <a:buChar char="•"/>
            </a:pPr>
            <a:r>
              <a:rPr lang="en-US" sz="1000" b="1" dirty="0">
                <a:latin typeface="Trebuchet MS" panose="020B0603020202020204" pitchFamily="34" charset="0"/>
              </a:rPr>
              <a:t>L</a:t>
            </a:r>
            <a:r>
              <a:rPr lang="en-US" sz="1000" dirty="0" smtClean="0">
                <a:latin typeface="Trebuchet MS" panose="020B0603020202020204" pitchFamily="34" charset="0"/>
              </a:rPr>
              <a:t>arge parts of NV/UT/AZ/NM and western TX are still dry or under drought due to long term/decadal drought in the SW, as well as the poor SW </a:t>
            </a:r>
            <a:r>
              <a:rPr lang="en-US" sz="1000" dirty="0" smtClean="0">
                <a:latin typeface="Trebuchet MS" panose="020B0603020202020204" pitchFamily="34" charset="0"/>
              </a:rPr>
              <a:t>monsoon in 2023 and 2024.</a:t>
            </a:r>
            <a:endParaRPr lang="en-US" sz="1000" dirty="0">
              <a:latin typeface="Trebuchet MS" panose="020B0603020202020204" pitchFamily="34" charset="0"/>
            </a:endParaRPr>
          </a:p>
        </p:txBody>
      </p:sp>
      <p:sp>
        <p:nvSpPr>
          <p:cNvPr id="29" name="TextBox 28"/>
          <p:cNvSpPr txBox="1"/>
          <p:nvPr/>
        </p:nvSpPr>
        <p:spPr>
          <a:xfrm>
            <a:off x="837232" y="738564"/>
            <a:ext cx="1295400" cy="369332"/>
          </a:xfrm>
          <a:prstGeom prst="rect">
            <a:avLst/>
          </a:prstGeom>
          <a:noFill/>
        </p:spPr>
        <p:txBody>
          <a:bodyPr wrap="square" rtlCol="0">
            <a:spAutoFit/>
          </a:bodyPr>
          <a:lstStyle/>
          <a:p>
            <a:r>
              <a:rPr lang="en-US" dirty="0" smtClean="0"/>
              <a:t> September</a:t>
            </a:r>
            <a:endParaRPr lang="en-US" dirty="0"/>
          </a:p>
        </p:txBody>
      </p:sp>
      <p:pic>
        <p:nvPicPr>
          <p:cNvPr id="38" name="Picture 37"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2189" y="5295076"/>
            <a:ext cx="2176219" cy="1563369"/>
          </a:xfrm>
          <a:prstGeom prst="rect">
            <a:avLst/>
          </a:prstGeom>
          <a:noFill/>
          <a:ln>
            <a:noFill/>
          </a:ln>
        </p:spPr>
      </p:pic>
      <p:pic>
        <p:nvPicPr>
          <p:cNvPr id="4" name="Picture 3"/>
          <p:cNvPicPr>
            <a:picLocks noChangeAspect="1"/>
          </p:cNvPicPr>
          <p:nvPr/>
        </p:nvPicPr>
        <p:blipFill>
          <a:blip r:embed="rId6"/>
          <a:stretch>
            <a:fillRect/>
          </a:stretch>
        </p:blipFill>
        <p:spPr>
          <a:xfrm>
            <a:off x="3048000" y="3242881"/>
            <a:ext cx="2188027" cy="1750410"/>
          </a:xfrm>
          <a:prstGeom prst="rect">
            <a:avLst/>
          </a:prstGeom>
        </p:spPr>
      </p:pic>
      <p:sp>
        <p:nvSpPr>
          <p:cNvPr id="23" name="TextBox 22"/>
          <p:cNvSpPr txBox="1"/>
          <p:nvPr/>
        </p:nvSpPr>
        <p:spPr>
          <a:xfrm>
            <a:off x="3429000" y="4929911"/>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June</a:t>
            </a:r>
            <a:endParaRPr lang="en-US" dirty="0"/>
          </a:p>
        </p:txBody>
      </p:sp>
      <p:sp>
        <p:nvSpPr>
          <p:cNvPr id="31" name="TextBox 30"/>
          <p:cNvSpPr txBox="1"/>
          <p:nvPr/>
        </p:nvSpPr>
        <p:spPr>
          <a:xfrm>
            <a:off x="3375134" y="2895600"/>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July</a:t>
            </a:r>
            <a:endParaRPr lang="en-US" dirty="0"/>
          </a:p>
        </p:txBody>
      </p:sp>
      <p:sp>
        <p:nvSpPr>
          <p:cNvPr id="7" name="Oval 6"/>
          <p:cNvSpPr/>
          <p:nvPr/>
        </p:nvSpPr>
        <p:spPr>
          <a:xfrm rot="1711536">
            <a:off x="1990175" y="4692936"/>
            <a:ext cx="327823" cy="776254"/>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stretch>
            <a:fillRect/>
          </a:stretch>
        </p:blipFill>
        <p:spPr>
          <a:xfrm>
            <a:off x="4318179" y="3774919"/>
            <a:ext cx="432854" cy="609653"/>
          </a:xfrm>
          <a:prstGeom prst="rect">
            <a:avLst/>
          </a:prstGeom>
          <a:ln>
            <a:solidFill>
              <a:srgbClr val="FF0000"/>
            </a:solidFill>
          </a:ln>
        </p:spPr>
      </p:pic>
      <p:cxnSp>
        <p:nvCxnSpPr>
          <p:cNvPr id="11" name="Straight Arrow Connector 10"/>
          <p:cNvCxnSpPr/>
          <p:nvPr/>
        </p:nvCxnSpPr>
        <p:spPr>
          <a:xfrm flipH="1">
            <a:off x="4892347" y="2017449"/>
            <a:ext cx="264549" cy="1161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6103203"/>
            <a:ext cx="3124198" cy="830997"/>
          </a:xfrm>
          <a:prstGeom prst="rect">
            <a:avLst/>
          </a:prstGeom>
          <a:noFill/>
        </p:spPr>
        <p:txBody>
          <a:bodyPr wrap="square" rtlCol="0">
            <a:spAutoFit/>
          </a:bodyPr>
          <a:lstStyle/>
          <a:p>
            <a:r>
              <a:rPr lang="en-US" sz="1200" b="1" dirty="0" smtClean="0">
                <a:solidFill>
                  <a:srgbClr val="0033CC"/>
                </a:solidFill>
              </a:rPr>
              <a:t>Food for Thought:  </a:t>
            </a:r>
            <a:r>
              <a:rPr lang="en-US" sz="1200" dirty="0" smtClean="0">
                <a:solidFill>
                  <a:srgbClr val="0033CC"/>
                </a:solidFill>
              </a:rPr>
              <a:t>Are we (USDM) too quick to declare Drought </a:t>
            </a:r>
            <a:r>
              <a:rPr lang="en-US" sz="1200" dirty="0" smtClean="0">
                <a:solidFill>
                  <a:srgbClr val="0033CC"/>
                </a:solidFill>
              </a:rPr>
              <a:t>and remove them?? </a:t>
            </a:r>
            <a:r>
              <a:rPr lang="en-US" sz="1200" dirty="0" smtClean="0">
                <a:solidFill>
                  <a:srgbClr val="0033CC"/>
                </a:solidFill>
              </a:rPr>
              <a:t>Is lack of precip for just a few weeks or just 1 month call for drought?, especially in eastern US?</a:t>
            </a:r>
            <a:endParaRPr lang="en-US" sz="1200" dirty="0">
              <a:solidFill>
                <a:srgbClr val="0033CC"/>
              </a:solidFill>
            </a:endParaRPr>
          </a:p>
        </p:txBody>
      </p:sp>
      <p:sp>
        <p:nvSpPr>
          <p:cNvPr id="33" name="TextBox 32"/>
          <p:cNvSpPr txBox="1"/>
          <p:nvPr/>
        </p:nvSpPr>
        <p:spPr>
          <a:xfrm>
            <a:off x="3505200" y="990600"/>
            <a:ext cx="1295400" cy="369332"/>
          </a:xfrm>
          <a:prstGeom prst="rect">
            <a:avLst/>
          </a:prstGeom>
          <a:noFill/>
        </p:spPr>
        <p:txBody>
          <a:bodyPr wrap="square" rtlCol="0">
            <a:spAutoFit/>
          </a:bodyPr>
          <a:lstStyle/>
          <a:p>
            <a:r>
              <a:rPr lang="en-US" dirty="0" smtClean="0"/>
              <a:t>       </a:t>
            </a:r>
            <a:r>
              <a:rPr lang="en-US" dirty="0"/>
              <a:t> </a:t>
            </a:r>
            <a:r>
              <a:rPr lang="en-US" dirty="0" smtClean="0"/>
              <a:t>August</a:t>
            </a:r>
            <a:endParaRPr lang="en-US" dirty="0"/>
          </a:p>
        </p:txBody>
      </p:sp>
      <p:pic>
        <p:nvPicPr>
          <p:cNvPr id="10" name="Picture 9"/>
          <p:cNvPicPr>
            <a:picLocks noChangeAspect="1"/>
          </p:cNvPicPr>
          <p:nvPr/>
        </p:nvPicPr>
        <p:blipFill>
          <a:blip r:embed="rId8"/>
          <a:stretch>
            <a:fillRect/>
          </a:stretch>
        </p:blipFill>
        <p:spPr>
          <a:xfrm>
            <a:off x="6487" y="3752252"/>
            <a:ext cx="3014882" cy="2350951"/>
          </a:xfrm>
          <a:prstGeom prst="rect">
            <a:avLst/>
          </a:prstGeom>
        </p:spPr>
      </p:pic>
      <p:cxnSp>
        <p:nvCxnSpPr>
          <p:cNvPr id="12" name="Straight Arrow Connector 11"/>
          <p:cNvCxnSpPr>
            <a:endCxn id="8" idx="3"/>
          </p:cNvCxnSpPr>
          <p:nvPr/>
        </p:nvCxnSpPr>
        <p:spPr>
          <a:xfrm flipH="1">
            <a:off x="4751033" y="2895600"/>
            <a:ext cx="771308" cy="118414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rot="1711536">
            <a:off x="1974259" y="4597217"/>
            <a:ext cx="299869" cy="764204"/>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711536">
            <a:off x="1928780" y="2090426"/>
            <a:ext cx="299869" cy="635541"/>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5067650" y="4993292"/>
            <a:ext cx="454691" cy="39334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333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20</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20</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69181" y="2773861"/>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cxnSp>
        <p:nvCxnSpPr>
          <p:cNvPr id="36" name="Straight Arrow Connector 35"/>
          <p:cNvCxnSpPr/>
          <p:nvPr/>
        </p:nvCxnSpPr>
        <p:spPr>
          <a:xfrm flipH="1" flipV="1">
            <a:off x="2415059" y="1219200"/>
            <a:ext cx="30871" cy="22098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2427121" y="3388530"/>
            <a:ext cx="64574" cy="22080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utoShape 2" descr="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9" name="Straight Arrow Connector 38"/>
          <p:cNvCxnSpPr/>
          <p:nvPr/>
        </p:nvCxnSpPr>
        <p:spPr>
          <a:xfrm flipV="1">
            <a:off x="2133600" y="3010973"/>
            <a:ext cx="34054" cy="209684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149555" y="609601"/>
            <a:ext cx="4663" cy="240137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2291891" y="1110630"/>
            <a:ext cx="28879" cy="423087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0"/>
          <a:stretch>
            <a:fillRect/>
          </a:stretch>
        </p:blipFill>
        <p:spPr>
          <a:xfrm>
            <a:off x="270970" y="0"/>
            <a:ext cx="3393041" cy="2136866"/>
          </a:xfrm>
          <a:prstGeom prst="rect">
            <a:avLst/>
          </a:prstGeom>
        </p:spPr>
      </p:pic>
      <p:pic>
        <p:nvPicPr>
          <p:cNvPr id="11" name="Picture 10"/>
          <p:cNvPicPr>
            <a:picLocks noChangeAspect="1"/>
          </p:cNvPicPr>
          <p:nvPr/>
        </p:nvPicPr>
        <p:blipFill>
          <a:blip r:embed="rId11"/>
          <a:stretch>
            <a:fillRect/>
          </a:stretch>
        </p:blipFill>
        <p:spPr>
          <a:xfrm>
            <a:off x="3685465" y="2556727"/>
            <a:ext cx="2579560" cy="1785094"/>
          </a:xfrm>
          <a:prstGeom prst="rect">
            <a:avLst/>
          </a:prstGeom>
        </p:spPr>
      </p:pic>
      <p:pic>
        <p:nvPicPr>
          <p:cNvPr id="6" name="Picture 5"/>
          <p:cNvPicPr>
            <a:picLocks noChangeAspect="1"/>
          </p:cNvPicPr>
          <p:nvPr/>
        </p:nvPicPr>
        <p:blipFill>
          <a:blip r:embed="rId12"/>
          <a:stretch>
            <a:fillRect/>
          </a:stretch>
        </p:blipFill>
        <p:spPr>
          <a:xfrm>
            <a:off x="244337" y="2133600"/>
            <a:ext cx="3403719" cy="2063378"/>
          </a:xfrm>
          <a:prstGeom prst="rect">
            <a:avLst/>
          </a:prstGeom>
        </p:spPr>
      </p:pic>
      <p:pic>
        <p:nvPicPr>
          <p:cNvPr id="15" name="Picture 14"/>
          <p:cNvPicPr>
            <a:picLocks noChangeAspect="1"/>
          </p:cNvPicPr>
          <p:nvPr/>
        </p:nvPicPr>
        <p:blipFill>
          <a:blip r:embed="rId13"/>
          <a:stretch>
            <a:fillRect/>
          </a:stretch>
        </p:blipFill>
        <p:spPr>
          <a:xfrm>
            <a:off x="244337" y="4225207"/>
            <a:ext cx="3413263" cy="2205563"/>
          </a:xfrm>
          <a:prstGeom prst="rect">
            <a:avLst/>
          </a:prstGeom>
        </p:spPr>
      </p:pic>
      <p:pic>
        <p:nvPicPr>
          <p:cNvPr id="16" name="Picture 15"/>
          <p:cNvPicPr>
            <a:picLocks noChangeAspect="1"/>
          </p:cNvPicPr>
          <p:nvPr/>
        </p:nvPicPr>
        <p:blipFill>
          <a:blip r:embed="rId14"/>
          <a:stretch>
            <a:fillRect/>
          </a:stretch>
        </p:blipFill>
        <p:spPr>
          <a:xfrm>
            <a:off x="6415055" y="3665625"/>
            <a:ext cx="2728945" cy="174457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76200"/>
            <a:ext cx="8839200" cy="4647426"/>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10 October  2024</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algn="ctr"/>
            <a:r>
              <a:rPr lang="en-US" altLang="en-US" b="1" dirty="0">
                <a:latin typeface="verdana,arial,serif"/>
              </a:rPr>
              <a:t>ENSO Alert System Status: </a:t>
            </a:r>
            <a:r>
              <a:rPr lang="en-US" b="1" u="sng" dirty="0" smtClean="0">
                <a:solidFill>
                  <a:srgbClr val="0033CC"/>
                </a:solidFill>
              </a:rPr>
              <a:t>La </a:t>
            </a:r>
            <a:r>
              <a:rPr lang="en-US" b="1" u="sng" dirty="0">
                <a:solidFill>
                  <a:srgbClr val="0033CC"/>
                </a:solidFill>
              </a:rPr>
              <a:t>Niña Watch</a:t>
            </a:r>
            <a:endParaRPr lang="en-US" u="sng" dirty="0">
              <a:solidFill>
                <a:srgbClr val="0033CC"/>
              </a:solidFill>
            </a:endParaRPr>
          </a:p>
          <a:p>
            <a:pPr algn="ctr" eaLnBrk="1" hangingPunct="1">
              <a:spcBef>
                <a:spcPct val="50000"/>
              </a:spcBef>
            </a:pPr>
            <a:endParaRPr lang="en-US" altLang="en-US" sz="1400" b="1" u="sng" dirty="0" smtClean="0">
              <a:solidFill>
                <a:srgbClr val="0033CC"/>
              </a:solidFill>
            </a:endParaRPr>
          </a:p>
          <a:p>
            <a:pPr>
              <a:spcBef>
                <a:spcPct val="50000"/>
              </a:spcBef>
            </a:pPr>
            <a:r>
              <a:rPr lang="en-US" sz="1600" dirty="0">
                <a:solidFill>
                  <a:srgbClr val="0033CC"/>
                </a:solidFill>
              </a:rPr>
              <a:t>ENSO-neutral conditions are present</a:t>
            </a:r>
            <a:r>
              <a:rPr lang="en-US" sz="1600" dirty="0" smtClean="0">
                <a:solidFill>
                  <a:srgbClr val="0033CC"/>
                </a:solidFill>
              </a:rPr>
              <a:t>.*  Equatorial </a:t>
            </a:r>
            <a:r>
              <a:rPr lang="en-US" sz="1600" dirty="0">
                <a:solidFill>
                  <a:srgbClr val="0033CC"/>
                </a:solidFill>
              </a:rPr>
              <a:t>sea surface temperatures (SSTs) are near-to-below-average in the central and eastern Pacific Ocean. </a:t>
            </a:r>
            <a:r>
              <a:rPr lang="en-US" sz="1600" dirty="0" smtClean="0">
                <a:solidFill>
                  <a:srgbClr val="0033CC"/>
                </a:solidFill>
              </a:rPr>
              <a:t>  La Niña </a:t>
            </a:r>
            <a:r>
              <a:rPr lang="en-US" sz="1600" dirty="0">
                <a:solidFill>
                  <a:srgbClr val="0033CC"/>
                </a:solidFill>
              </a:rPr>
              <a:t>is favored to emerge in September-November (60% </a:t>
            </a:r>
            <a:r>
              <a:rPr lang="en-US" sz="1600" dirty="0" smtClean="0">
                <a:solidFill>
                  <a:srgbClr val="0033CC"/>
                </a:solidFill>
              </a:rPr>
              <a:t>chance, {last month 71%}) </a:t>
            </a:r>
            <a:r>
              <a:rPr lang="en-US" sz="1600" dirty="0">
                <a:solidFill>
                  <a:srgbClr val="0033CC"/>
                </a:solidFill>
              </a:rPr>
              <a:t>and is expected to persist through January-March 2025.</a:t>
            </a:r>
          </a:p>
          <a:p>
            <a:pPr>
              <a:spcBef>
                <a:spcPct val="50000"/>
              </a:spcBef>
            </a:pPr>
            <a:r>
              <a:rPr lang="en-US" sz="1400" i="1" dirty="0" smtClean="0">
                <a:solidFill>
                  <a:srgbClr val="0033CC"/>
                </a:solidFill>
              </a:rPr>
              <a:t>(If you recall, back in June the forecast was for 65% chance of La Nina development during July-September!)   </a:t>
            </a:r>
            <a:endParaRPr lang="en-US" sz="1400" i="1" dirty="0">
              <a:solidFill>
                <a:srgbClr val="0033CC"/>
              </a:solidFill>
            </a:endParaRPr>
          </a:p>
        </p:txBody>
      </p:sp>
      <p:sp>
        <p:nvSpPr>
          <p:cNvPr id="7" name="TextBox 6"/>
          <p:cNvSpPr txBox="1"/>
          <p:nvPr/>
        </p:nvSpPr>
        <p:spPr>
          <a:xfrm>
            <a:off x="1988" y="4896891"/>
            <a:ext cx="9142012" cy="615553"/>
          </a:xfrm>
          <a:prstGeom prst="rect">
            <a:avLst/>
          </a:prstGeom>
          <a:noFill/>
        </p:spPr>
        <p:txBody>
          <a:bodyPr wrap="square" rtlCol="0">
            <a:spAutoFit/>
          </a:bodyPr>
          <a:lstStyle/>
          <a:p>
            <a:r>
              <a:rPr lang="en-US" sz="1000" dirty="0">
                <a:solidFill>
                  <a:srgbClr val="000000"/>
                </a:solidFill>
                <a:latin typeface="verdana" panose="020B0604030504040204" pitchFamily="34" charset="0"/>
              </a:rPr>
              <a:t>CPC’s Oceanic Niño Index (ONI) [3 month </a:t>
            </a:r>
            <a:r>
              <a:rPr lang="en-US" sz="1000" dirty="0" smtClean="0">
                <a:solidFill>
                  <a:srgbClr val="000000"/>
                </a:solidFill>
                <a:latin typeface="verdana" panose="020B0604030504040204" pitchFamily="34" charset="0"/>
              </a:rPr>
              <a:t>running </a:t>
            </a:r>
            <a:r>
              <a:rPr lang="en-US" sz="1000" dirty="0">
                <a:solidFill>
                  <a:srgbClr val="000000"/>
                </a:solidFill>
                <a:latin typeface="verdana" panose="020B0604030504040204" pitchFamily="34" charset="0"/>
              </a:rPr>
              <a:t>mean of ERSST.v5 SST anomalies in the Niño 3.4 region (5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N-5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S, 120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-170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W)], based on </a:t>
            </a:r>
            <a:r>
              <a:rPr lang="en-US" sz="1000" dirty="0">
                <a:solidFill>
                  <a:srgbClr val="FF0000"/>
                </a:solidFill>
                <a:latin typeface="verdana" panose="020B0604030504040204" pitchFamily="34" charset="0"/>
                <a:hlinkClick r:id="rId2"/>
              </a:rPr>
              <a:t>centered 30-year base periods updated every 5 years</a:t>
            </a:r>
            <a:r>
              <a:rPr lang="en-US" sz="1000" dirty="0" smtClean="0">
                <a:solidFill>
                  <a:srgbClr val="000000"/>
                </a:solidFill>
                <a:latin typeface="verdana" panose="020B0604030504040204" pitchFamily="34" charset="0"/>
              </a:rPr>
              <a:t>.</a:t>
            </a:r>
            <a:r>
              <a:rPr lang="en-US" sz="1000" dirty="0"/>
              <a:t> </a:t>
            </a:r>
            <a:r>
              <a:rPr lang="en-US" sz="1000" dirty="0" smtClean="0"/>
              <a:t>  </a:t>
            </a:r>
            <a:r>
              <a:rPr lang="en-US" sz="1200" dirty="0" smtClean="0"/>
              <a:t>For </a:t>
            </a:r>
            <a:r>
              <a:rPr lang="en-US" sz="1200" dirty="0"/>
              <a:t>historical purposes, periods of below and above normal SSTs are colored in</a:t>
            </a:r>
            <a:r>
              <a:rPr lang="en-US" sz="1200" dirty="0">
                <a:solidFill>
                  <a:srgbClr val="FF0000"/>
                </a:solidFill>
              </a:rPr>
              <a:t> </a:t>
            </a:r>
            <a:r>
              <a:rPr lang="en-US" sz="1200" dirty="0">
                <a:solidFill>
                  <a:srgbClr val="0033CC"/>
                </a:solidFill>
              </a:rPr>
              <a:t>blue</a:t>
            </a:r>
            <a:r>
              <a:rPr lang="en-US" sz="1200" dirty="0">
                <a:solidFill>
                  <a:srgbClr val="FF0000"/>
                </a:solidFill>
              </a:rPr>
              <a:t> </a:t>
            </a:r>
            <a:r>
              <a:rPr lang="en-US" sz="1200" dirty="0"/>
              <a:t>and</a:t>
            </a:r>
            <a:r>
              <a:rPr lang="en-US" sz="1200" dirty="0">
                <a:solidFill>
                  <a:srgbClr val="FF0000"/>
                </a:solidFill>
              </a:rPr>
              <a:t> red </a:t>
            </a:r>
            <a:r>
              <a:rPr lang="en-US" sz="1200" dirty="0"/>
              <a:t>when the threshold (0.5) is met </a:t>
            </a:r>
            <a:r>
              <a:rPr lang="en-US" sz="1200" u="sng" dirty="0"/>
              <a:t>for a minimum of 5 consecutive 3-month overlapping seasons</a:t>
            </a:r>
            <a:r>
              <a:rPr lang="en-US" sz="1200" dirty="0" smtClean="0">
                <a:solidFill>
                  <a:srgbClr val="FF0000"/>
                </a:solidFill>
              </a:rPr>
              <a:t>.</a:t>
            </a:r>
            <a:endParaRPr lang="en-US" sz="1200" dirty="0"/>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21</a:t>
            </a:fld>
            <a:endParaRPr lang="en-US" altLang="en-US" dirty="0"/>
          </a:p>
        </p:txBody>
      </p:sp>
      <p:pic>
        <p:nvPicPr>
          <p:cNvPr id="2" name="Picture 1"/>
          <p:cNvPicPr>
            <a:picLocks noChangeAspect="1"/>
          </p:cNvPicPr>
          <p:nvPr/>
        </p:nvPicPr>
        <p:blipFill>
          <a:blip r:embed="rId3"/>
          <a:stretch>
            <a:fillRect/>
          </a:stretch>
        </p:blipFill>
        <p:spPr>
          <a:xfrm>
            <a:off x="1295400" y="5512444"/>
            <a:ext cx="6502797" cy="1331952"/>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83" y="646113"/>
            <a:ext cx="4660113" cy="5581333"/>
          </a:xfrm>
          <a:prstGeom prst="rect">
            <a:avLst/>
          </a:prstGeom>
        </p:spPr>
      </p:pic>
      <p:sp>
        <p:nvSpPr>
          <p:cNvPr id="4" name="TextBox 3"/>
          <p:cNvSpPr txBox="1"/>
          <p:nvPr/>
        </p:nvSpPr>
        <p:spPr>
          <a:xfrm>
            <a:off x="5257800" y="997803"/>
            <a:ext cx="2971800" cy="830997"/>
          </a:xfrm>
          <a:prstGeom prst="rect">
            <a:avLst/>
          </a:prstGeom>
          <a:noFill/>
        </p:spPr>
        <p:txBody>
          <a:bodyPr wrap="square" rtlCol="0">
            <a:spAutoFit/>
          </a:bodyPr>
          <a:lstStyle/>
          <a:p>
            <a:r>
              <a:rPr lang="en-US" sz="1200" dirty="0" smtClean="0"/>
              <a:t>The recent El Nino came in a hurry after 3 back-to-back La </a:t>
            </a:r>
            <a:r>
              <a:rPr lang="en-US" sz="1200" dirty="0" err="1" smtClean="0"/>
              <a:t>Ninas</a:t>
            </a:r>
            <a:r>
              <a:rPr lang="en-US" sz="1200" dirty="0" smtClean="0"/>
              <a:t> has all but gone away in a great hurry to make room or ANOTHER La Nina which is on the way!!? ?</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597535" y="514481"/>
            <a:ext cx="1702693" cy="100951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354205"/>
            <a:ext cx="3251200" cy="483556"/>
          </a:xfrm>
          <a:prstGeom prst="rect">
            <a:avLst/>
          </a:prstGeom>
          <a:blipFill dpi="0" rotWithShape="0">
            <a:blip r:embed="rId4"/>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sp>
        <p:nvSpPr>
          <p:cNvPr id="3" name="Rounded Rectangle 2"/>
          <p:cNvSpPr/>
          <p:nvPr/>
        </p:nvSpPr>
        <p:spPr>
          <a:xfrm>
            <a:off x="39624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4739024" y="2123770"/>
            <a:ext cx="3947776" cy="2244036"/>
          </a:xfrm>
          <a:prstGeom prst="rect">
            <a:avLst/>
          </a:prstGeom>
        </p:spPr>
      </p:pic>
      <p:pic>
        <p:nvPicPr>
          <p:cNvPr id="8" name="Picture 7"/>
          <p:cNvPicPr>
            <a:picLocks noChangeAspect="1"/>
          </p:cNvPicPr>
          <p:nvPr/>
        </p:nvPicPr>
        <p:blipFill>
          <a:blip r:embed="rId6"/>
          <a:stretch>
            <a:fillRect/>
          </a:stretch>
        </p:blipFill>
        <p:spPr>
          <a:xfrm>
            <a:off x="4746422" y="4404954"/>
            <a:ext cx="3940378" cy="2129196"/>
          </a:xfrm>
          <a:prstGeom prst="rect">
            <a:avLst/>
          </a:prstGeom>
        </p:spPr>
      </p:pic>
      <p:pic>
        <p:nvPicPr>
          <p:cNvPr id="10" name="Picture 9"/>
          <p:cNvPicPr>
            <a:picLocks noChangeAspect="1"/>
          </p:cNvPicPr>
          <p:nvPr/>
        </p:nvPicPr>
        <p:blipFill>
          <a:blip r:embed="rId7"/>
          <a:stretch>
            <a:fillRect/>
          </a:stretch>
        </p:blipFill>
        <p:spPr>
          <a:xfrm>
            <a:off x="4746423" y="152400"/>
            <a:ext cx="3940378" cy="1930523"/>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72366" y="19050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42906" y="4357588"/>
            <a:ext cx="4610594" cy="1477328"/>
          </a:xfrm>
          <a:prstGeom prst="rect">
            <a:avLst/>
          </a:prstGeom>
          <a:noFill/>
        </p:spPr>
        <p:txBody>
          <a:bodyPr wrap="square" rtlCol="0">
            <a:spAutoFit/>
          </a:bodyPr>
          <a:lstStyle/>
          <a:p>
            <a:r>
              <a:rPr lang="en-US" dirty="0" smtClean="0"/>
              <a:t>Is the </a:t>
            </a:r>
            <a:r>
              <a:rPr lang="en-US" b="1" dirty="0" smtClean="0"/>
              <a:t>subsurface cold water content/volume </a:t>
            </a:r>
            <a:r>
              <a:rPr lang="en-US" dirty="0" smtClean="0"/>
              <a:t> increasing (toward a la Nina event) ?</a:t>
            </a:r>
          </a:p>
          <a:p>
            <a:endParaRPr lang="en-US" dirty="0" smtClean="0"/>
          </a:p>
          <a:p>
            <a:r>
              <a:rPr lang="en-US" dirty="0" smtClean="0"/>
              <a:t>Is prediction of ENSO event even in the next few months, becoming difficult? </a:t>
            </a:r>
            <a:endParaRPr lang="en-US" dirty="0"/>
          </a:p>
        </p:txBody>
      </p:sp>
      <p:cxnSp>
        <p:nvCxnSpPr>
          <p:cNvPr id="16" name="Straight Arrow Connector 15"/>
          <p:cNvCxnSpPr/>
          <p:nvPr/>
        </p:nvCxnSpPr>
        <p:spPr>
          <a:xfrm>
            <a:off x="2000813" y="1295400"/>
            <a:ext cx="27709" cy="4724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3025" y="796467"/>
            <a:ext cx="4308575" cy="2022933"/>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4373287" y="2243137"/>
            <a:ext cx="4791871" cy="1896020"/>
          </a:xfrm>
          <a:prstGeom prst="rect">
            <a:avLst/>
          </a:prstGeom>
        </p:spPr>
      </p:pic>
      <p:pic>
        <p:nvPicPr>
          <p:cNvPr id="9" name="Picture 8"/>
          <p:cNvPicPr>
            <a:picLocks noChangeAspect="1"/>
          </p:cNvPicPr>
          <p:nvPr/>
        </p:nvPicPr>
        <p:blipFill>
          <a:blip r:embed="rId3"/>
          <a:stretch>
            <a:fillRect/>
          </a:stretch>
        </p:blipFill>
        <p:spPr>
          <a:xfrm>
            <a:off x="57133" y="0"/>
            <a:ext cx="4032353" cy="6858000"/>
          </a:xfrm>
          <a:prstGeom prst="rect">
            <a:avLst/>
          </a:prstGeom>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980316" y="3584432"/>
            <a:ext cx="3143249" cy="461665"/>
          </a:xfrm>
          <a:prstGeom prst="rect">
            <a:avLst/>
          </a:prstGeom>
        </p:spPr>
        <p:txBody>
          <a:bodyPr wrap="square">
            <a:spAutoFit/>
          </a:bodyPr>
          <a:lstStyle/>
          <a:p>
            <a:r>
              <a:rPr lang="en-US" sz="1200" dirty="0"/>
              <a:t>https://www.cpc.ncep.noaa.gov/products/people/wwang/cfsv2fcst/images3/PacSSTSeaadj.gif</a:t>
            </a:r>
          </a:p>
        </p:txBody>
      </p: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14" name="TextBox 1"/>
          <p:cNvSpPr txBox="1">
            <a:spLocks noChangeArrowheads="1"/>
          </p:cNvSpPr>
          <p:nvPr/>
        </p:nvSpPr>
        <p:spPr bwMode="auto">
          <a:xfrm>
            <a:off x="-54221" y="482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September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99539" y="2696782"/>
            <a:ext cx="367446" cy="2446718"/>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1"/>
          <p:cNvSpPr txBox="1">
            <a:spLocks noChangeArrowheads="1"/>
          </p:cNvSpPr>
          <p:nvPr/>
        </p:nvSpPr>
        <p:spPr bwMode="auto">
          <a:xfrm>
            <a:off x="0" y="3581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October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12" name="Rectangle 11"/>
          <p:cNvSpPr/>
          <p:nvPr/>
        </p:nvSpPr>
        <p:spPr>
          <a:xfrm>
            <a:off x="5494771" y="476313"/>
            <a:ext cx="2994897" cy="646331"/>
          </a:xfrm>
          <a:prstGeom prst="rect">
            <a:avLst/>
          </a:prstGeom>
        </p:spPr>
        <p:txBody>
          <a:bodyPr wrap="square">
            <a:spAutoFit/>
          </a:bodyPr>
          <a:lstStyle/>
          <a:p>
            <a:pPr eaLnBrk="1" hangingPunct="1">
              <a:buClr>
                <a:schemeClr val="accent1"/>
              </a:buClr>
              <a:buSzPct val="80000"/>
            </a:pPr>
            <a:r>
              <a:rPr lang="en-US" altLang="en-US" sz="900" b="1" dirty="0">
                <a:latin typeface="Trebuchet MS" panose="020B0603020202020204" pitchFamily="34" charset="0"/>
              </a:rPr>
              <a:t>The majority of models indicate  </a:t>
            </a:r>
            <a:r>
              <a:rPr lang="en-US" altLang="en-US" sz="900" b="1" u="sng" dirty="0">
                <a:latin typeface="Trebuchet MS" panose="020B0603020202020204" pitchFamily="34" charset="0"/>
              </a:rPr>
              <a:t>ENSO-neutral will persist through July-September 2024</a:t>
            </a:r>
            <a:r>
              <a:rPr lang="en-US" altLang="en-US" sz="900" b="1" dirty="0">
                <a:latin typeface="Trebuchet MS" panose="020B0603020202020204" pitchFamily="34" charset="0"/>
              </a:rPr>
              <a:t>. Thereafter, most models indicate a transition to La Niña around August-October 2024. </a:t>
            </a:r>
          </a:p>
        </p:txBody>
      </p:sp>
      <p:sp>
        <p:nvSpPr>
          <p:cNvPr id="13" name="TextBox 12"/>
          <p:cNvSpPr txBox="1"/>
          <p:nvPr/>
        </p:nvSpPr>
        <p:spPr>
          <a:xfrm>
            <a:off x="5232521" y="2153698"/>
            <a:ext cx="2022755" cy="369332"/>
          </a:xfrm>
          <a:prstGeom prst="rect">
            <a:avLst/>
          </a:prstGeom>
          <a:noFill/>
        </p:spPr>
        <p:txBody>
          <a:bodyPr wrap="square" rtlCol="0">
            <a:spAutoFit/>
          </a:bodyPr>
          <a:lstStyle/>
          <a:p>
            <a:r>
              <a:rPr lang="en-US" sz="900" b="1" dirty="0" smtClean="0"/>
              <a:t>A slight pull back or slow down in the developing  La Nina ??</a:t>
            </a:r>
            <a:endParaRPr lang="en-US" sz="900" b="1" dirty="0"/>
          </a:p>
        </p:txBody>
      </p:sp>
      <p:pic>
        <p:nvPicPr>
          <p:cNvPr id="4" name="Picture 3"/>
          <p:cNvPicPr>
            <a:picLocks noChangeAspect="1"/>
          </p:cNvPicPr>
          <p:nvPr/>
        </p:nvPicPr>
        <p:blipFill>
          <a:blip r:embed="rId3"/>
          <a:stretch>
            <a:fillRect/>
          </a:stretch>
        </p:blipFill>
        <p:spPr>
          <a:xfrm>
            <a:off x="0" y="818658"/>
            <a:ext cx="4324348" cy="2629884"/>
          </a:xfrm>
          <a:prstGeom prst="rect">
            <a:avLst/>
          </a:prstGeom>
        </p:spPr>
      </p:pic>
      <p:pic>
        <p:nvPicPr>
          <p:cNvPr id="16" name="Picture 15"/>
          <p:cNvPicPr>
            <a:picLocks noChangeAspect="1"/>
          </p:cNvPicPr>
          <p:nvPr/>
        </p:nvPicPr>
        <p:blipFill>
          <a:blip r:embed="rId4"/>
          <a:stretch>
            <a:fillRect/>
          </a:stretch>
        </p:blipFill>
        <p:spPr>
          <a:xfrm>
            <a:off x="4708473" y="34093"/>
            <a:ext cx="4099597" cy="2065413"/>
          </a:xfrm>
          <a:prstGeom prst="rect">
            <a:avLst/>
          </a:prstGeom>
        </p:spPr>
      </p:pic>
      <p:pic>
        <p:nvPicPr>
          <p:cNvPr id="8" name="Picture 7"/>
          <p:cNvPicPr>
            <a:picLocks noChangeAspect="1"/>
          </p:cNvPicPr>
          <p:nvPr/>
        </p:nvPicPr>
        <p:blipFill>
          <a:blip r:embed="rId5"/>
          <a:stretch>
            <a:fillRect/>
          </a:stretch>
        </p:blipFill>
        <p:spPr>
          <a:xfrm>
            <a:off x="0" y="3950732"/>
            <a:ext cx="4295811" cy="2373868"/>
          </a:xfrm>
          <a:prstGeom prst="rect">
            <a:avLst/>
          </a:prstGeom>
        </p:spPr>
      </p:pic>
      <p:pic>
        <p:nvPicPr>
          <p:cNvPr id="15" name="Picture 14"/>
          <p:cNvPicPr>
            <a:picLocks noChangeAspect="1"/>
          </p:cNvPicPr>
          <p:nvPr/>
        </p:nvPicPr>
        <p:blipFill>
          <a:blip r:embed="rId6"/>
          <a:stretch>
            <a:fillRect/>
          </a:stretch>
        </p:blipFill>
        <p:spPr>
          <a:xfrm>
            <a:off x="4741772" y="2126878"/>
            <a:ext cx="4066297" cy="4731121"/>
          </a:xfrm>
          <a:prstGeom prst="rect">
            <a:avLst/>
          </a:prstGeom>
        </p:spPr>
      </p:pic>
      <p:cxnSp>
        <p:nvCxnSpPr>
          <p:cNvPr id="9" name="Straight Arrow Connector 8"/>
          <p:cNvCxnSpPr/>
          <p:nvPr/>
        </p:nvCxnSpPr>
        <p:spPr>
          <a:xfrm flipV="1">
            <a:off x="1445790" y="2597596"/>
            <a:ext cx="330407" cy="2050604"/>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Oct</a:t>
            </a:r>
            <a:r>
              <a:rPr lang="en-US" altLang="en-US" sz="2400" kern="0" dirty="0" smtClean="0"/>
              <a:t>)/</a:t>
            </a:r>
            <a:r>
              <a:rPr lang="en-US" altLang="en-US" sz="2400" kern="0" dirty="0"/>
              <a:t>Seasonal </a:t>
            </a:r>
            <a:r>
              <a:rPr lang="en-US" altLang="en-US" sz="2400" kern="0" dirty="0" smtClean="0"/>
              <a:t>(</a:t>
            </a:r>
            <a:r>
              <a:rPr lang="en-US" altLang="en-US" sz="2400" b="1" u="sng" kern="0" dirty="0" smtClean="0"/>
              <a:t>OND</a:t>
            </a:r>
            <a:r>
              <a:rPr lang="en-US" altLang="en-US" sz="2400" kern="0" dirty="0" smtClean="0"/>
              <a:t>)  </a:t>
            </a:r>
            <a:endParaRPr lang="en-US" altLang="en-US" sz="2400" kern="0" dirty="0"/>
          </a:p>
        </p:txBody>
      </p:sp>
      <p:cxnSp>
        <p:nvCxnSpPr>
          <p:cNvPr id="4" name="Straight Arrow Connector 3"/>
          <p:cNvCxnSpPr/>
          <p:nvPr/>
        </p:nvCxnSpPr>
        <p:spPr>
          <a:xfrm flipH="1">
            <a:off x="39624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90" y="3200400"/>
            <a:ext cx="3657918" cy="369332"/>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435777" y="2831068"/>
            <a:ext cx="2555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September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flipH="1">
            <a:off x="3045393" y="1371600"/>
            <a:ext cx="352181" cy="388620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55911" y="32550"/>
            <a:ext cx="3857852" cy="3098365"/>
          </a:xfrm>
          <a:prstGeom prst="rect">
            <a:avLst/>
          </a:prstGeom>
        </p:spPr>
      </p:pic>
      <p:pic>
        <p:nvPicPr>
          <p:cNvPr id="10" name="Picture 9"/>
          <p:cNvPicPr>
            <a:picLocks noChangeAspect="1"/>
          </p:cNvPicPr>
          <p:nvPr/>
        </p:nvPicPr>
        <p:blipFill>
          <a:blip r:embed="rId3"/>
          <a:stretch>
            <a:fillRect/>
          </a:stretch>
        </p:blipFill>
        <p:spPr>
          <a:xfrm>
            <a:off x="5081025" y="3130915"/>
            <a:ext cx="4045219" cy="3269885"/>
          </a:xfrm>
          <a:prstGeom prst="rect">
            <a:avLst/>
          </a:prstGeom>
        </p:spPr>
      </p:pic>
      <p:pic>
        <p:nvPicPr>
          <p:cNvPr id="2" name="Picture 1"/>
          <p:cNvPicPr>
            <a:picLocks noChangeAspect="1"/>
          </p:cNvPicPr>
          <p:nvPr/>
        </p:nvPicPr>
        <p:blipFill>
          <a:blip r:embed="rId4"/>
          <a:stretch>
            <a:fillRect/>
          </a:stretch>
        </p:blipFill>
        <p:spPr>
          <a:xfrm>
            <a:off x="0" y="3540880"/>
            <a:ext cx="3920068" cy="2975106"/>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553200" y="2827399"/>
            <a:ext cx="25630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September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Oct</a:t>
            </a:r>
            <a:r>
              <a:rPr lang="en-US" altLang="en-US" sz="2400" kern="0" dirty="0" smtClean="0"/>
              <a:t>)/</a:t>
            </a:r>
            <a:r>
              <a:rPr lang="en-US" altLang="en-US" sz="2400" kern="0" dirty="0"/>
              <a:t>Seasonal </a:t>
            </a:r>
            <a:r>
              <a:rPr lang="en-US" altLang="en-US" sz="2400" kern="0" dirty="0" smtClean="0"/>
              <a:t>(</a:t>
            </a:r>
            <a:r>
              <a:rPr lang="en-US" altLang="en-US" sz="2400" b="1" u="sng" kern="0" dirty="0" smtClean="0"/>
              <a:t>OND</a:t>
            </a:r>
            <a:r>
              <a:rPr lang="en-US" altLang="en-US" sz="2400" kern="0" dirty="0" smtClean="0"/>
              <a:t>)  </a:t>
            </a:r>
            <a:endParaRPr lang="en-US" altLang="en-US" sz="2400" kern="0" dirty="0"/>
          </a:p>
        </p:txBody>
      </p:sp>
      <p:sp>
        <p:nvSpPr>
          <p:cNvPr id="6" name="TextBox 5"/>
          <p:cNvSpPr txBox="1"/>
          <p:nvPr/>
        </p:nvSpPr>
        <p:spPr>
          <a:xfrm>
            <a:off x="0" y="3425852"/>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725162" y="5490155"/>
            <a:ext cx="313745" cy="2784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39667" y="3012065"/>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9" name="Straight Arrow Connector 8"/>
          <p:cNvCxnSpPr/>
          <p:nvPr/>
        </p:nvCxnSpPr>
        <p:spPr>
          <a:xfrm flipH="1" flipV="1">
            <a:off x="2819401" y="4999859"/>
            <a:ext cx="324687" cy="38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487" y="5597300"/>
            <a:ext cx="28684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pic>
        <p:nvPicPr>
          <p:cNvPr id="8" name="Picture 7"/>
          <p:cNvPicPr>
            <a:picLocks noChangeAspect="1"/>
          </p:cNvPicPr>
          <p:nvPr/>
        </p:nvPicPr>
        <p:blipFill>
          <a:blip r:embed="rId2"/>
          <a:stretch>
            <a:fillRect/>
          </a:stretch>
        </p:blipFill>
        <p:spPr>
          <a:xfrm>
            <a:off x="0" y="19490"/>
            <a:ext cx="3822857" cy="3111275"/>
          </a:xfrm>
          <a:prstGeom prst="rect">
            <a:avLst/>
          </a:prstGeom>
        </p:spPr>
      </p:pic>
      <p:pic>
        <p:nvPicPr>
          <p:cNvPr id="12" name="Picture 11"/>
          <p:cNvPicPr>
            <a:picLocks noChangeAspect="1"/>
          </p:cNvPicPr>
          <p:nvPr/>
        </p:nvPicPr>
        <p:blipFill>
          <a:blip r:embed="rId3"/>
          <a:stretch>
            <a:fillRect/>
          </a:stretch>
        </p:blipFill>
        <p:spPr>
          <a:xfrm>
            <a:off x="5155918" y="3148888"/>
            <a:ext cx="3990301" cy="3236037"/>
          </a:xfrm>
          <a:prstGeom prst="rect">
            <a:avLst/>
          </a:prstGeom>
        </p:spPr>
      </p:pic>
      <p:pic>
        <p:nvPicPr>
          <p:cNvPr id="5" name="Picture 4"/>
          <p:cNvPicPr>
            <a:picLocks noChangeAspect="1"/>
          </p:cNvPicPr>
          <p:nvPr/>
        </p:nvPicPr>
        <p:blipFill>
          <a:blip r:embed="rId4"/>
          <a:stretch>
            <a:fillRect/>
          </a:stretch>
        </p:blipFill>
        <p:spPr>
          <a:xfrm>
            <a:off x="-1" y="3767504"/>
            <a:ext cx="3816763" cy="2480896"/>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67308" y="2979099"/>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4958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0500965">
            <a:off x="538874" y="466533"/>
            <a:ext cx="739107" cy="1587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4822249" y="3229425"/>
            <a:ext cx="4224422" cy="219075"/>
          </a:xfrm>
          <a:prstGeom prst="rect">
            <a:avLst/>
          </a:prstGeom>
        </p:spPr>
      </p:pic>
      <p:pic>
        <p:nvPicPr>
          <p:cNvPr id="4" name="Picture 3"/>
          <p:cNvPicPr>
            <a:picLocks noChangeAspect="1"/>
          </p:cNvPicPr>
          <p:nvPr/>
        </p:nvPicPr>
        <p:blipFill>
          <a:blip r:embed="rId4"/>
          <a:stretch>
            <a:fillRect/>
          </a:stretch>
        </p:blipFill>
        <p:spPr>
          <a:xfrm>
            <a:off x="4845996" y="3464502"/>
            <a:ext cx="4298004" cy="3393498"/>
          </a:xfrm>
          <a:prstGeom prst="rect">
            <a:avLst/>
          </a:prstGeom>
        </p:spPr>
      </p:pic>
      <p:pic>
        <p:nvPicPr>
          <p:cNvPr id="10" name="Picture 9"/>
          <p:cNvPicPr>
            <a:picLocks noChangeAspect="1"/>
          </p:cNvPicPr>
          <p:nvPr/>
        </p:nvPicPr>
        <p:blipFill>
          <a:blip r:embed="rId5"/>
          <a:stretch>
            <a:fillRect/>
          </a:stretch>
        </p:blipFill>
        <p:spPr>
          <a:xfrm>
            <a:off x="4840648" y="7938"/>
            <a:ext cx="4303352" cy="3165428"/>
          </a:xfrm>
          <a:prstGeom prst="rect">
            <a:avLst/>
          </a:prstGeom>
        </p:spPr>
      </p:pic>
      <p:pic>
        <p:nvPicPr>
          <p:cNvPr id="3" name="Picture 2"/>
          <p:cNvPicPr>
            <a:picLocks noChangeAspect="1"/>
          </p:cNvPicPr>
          <p:nvPr/>
        </p:nvPicPr>
        <p:blipFill>
          <a:blip r:embed="rId6"/>
          <a:stretch>
            <a:fillRect/>
          </a:stretch>
        </p:blipFill>
        <p:spPr>
          <a:xfrm>
            <a:off x="8878" y="28942"/>
            <a:ext cx="4234270" cy="296928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030"/>
            <a:ext cx="8833617" cy="6823969"/>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13 &amp; 14 Oct</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275754" y="6411563"/>
            <a:ext cx="4418197" cy="400110"/>
          </a:xfrm>
          <a:prstGeom prst="rect">
            <a:avLst/>
          </a:prstGeom>
          <a:noFill/>
        </p:spPr>
        <p:txBody>
          <a:bodyPr wrap="none" rtlCol="0">
            <a:spAutoFit/>
          </a:bodyPr>
          <a:lstStyle/>
          <a:p>
            <a:r>
              <a:rPr lang="en-US" sz="2000" dirty="0" smtClean="0"/>
              <a:t>The </a:t>
            </a:r>
            <a:r>
              <a:rPr lang="en-US" sz="2000" dirty="0"/>
              <a:t>3</a:t>
            </a:r>
            <a:r>
              <a:rPr lang="en-US" sz="2000" dirty="0" smtClean="0"/>
              <a:t> Models are: CFSV2, GEFS, ERA5</a:t>
            </a:r>
            <a:endParaRPr lang="en-US" sz="2000" dirty="0"/>
          </a:p>
        </p:txBody>
      </p:sp>
      <p:sp>
        <p:nvSpPr>
          <p:cNvPr id="8" name="Oval 7"/>
          <p:cNvSpPr/>
          <p:nvPr/>
        </p:nvSpPr>
        <p:spPr>
          <a:xfrm rot="2539784">
            <a:off x="2603123" y="4267227"/>
            <a:ext cx="737354" cy="774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53" y="9616"/>
            <a:ext cx="8741547" cy="6848383"/>
          </a:xfrm>
          <a:prstGeom prst="rect">
            <a:avLst/>
          </a:prstGeom>
        </p:spPr>
      </p:pic>
      <p:sp>
        <p:nvSpPr>
          <p:cNvPr id="13" name="Oval 12"/>
          <p:cNvSpPr/>
          <p:nvPr/>
        </p:nvSpPr>
        <p:spPr>
          <a:xfrm rot="1737331">
            <a:off x="2442617" y="880404"/>
            <a:ext cx="538230" cy="1652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13 &amp; 14 Oct</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812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6872967" y="2236421"/>
            <a:ext cx="2249619" cy="1780186"/>
          </a:xfrm>
          <a:prstGeom prst="rect">
            <a:avLst/>
          </a:prstGeom>
        </p:spPr>
      </p:pic>
      <p:pic>
        <p:nvPicPr>
          <p:cNvPr id="20" name="Picture 19"/>
          <p:cNvPicPr>
            <a:picLocks noChangeAspect="1"/>
          </p:cNvPicPr>
          <p:nvPr/>
        </p:nvPicPr>
        <p:blipFill>
          <a:blip r:embed="rId4"/>
          <a:stretch>
            <a:fillRect/>
          </a:stretch>
        </p:blipFill>
        <p:spPr>
          <a:xfrm>
            <a:off x="4442577" y="948316"/>
            <a:ext cx="2277989" cy="1865103"/>
          </a:xfrm>
          <a:prstGeom prst="rect">
            <a:avLst/>
          </a:prstGeom>
        </p:spPr>
      </p:pic>
      <p:sp>
        <p:nvSpPr>
          <p:cNvPr id="42" name="TextBox 41"/>
          <p:cNvSpPr txBox="1"/>
          <p:nvPr/>
        </p:nvSpPr>
        <p:spPr>
          <a:xfrm>
            <a:off x="6996993" y="4070260"/>
            <a:ext cx="2131014" cy="415498"/>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3076" name="Title 1"/>
          <p:cNvSpPr>
            <a:spLocks noGrp="1"/>
          </p:cNvSpPr>
          <p:nvPr>
            <p:ph type="title"/>
          </p:nvPr>
        </p:nvSpPr>
        <p:spPr>
          <a:xfrm>
            <a:off x="165922" y="43914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236096" y="4994706"/>
            <a:ext cx="1652462" cy="954107"/>
          </a:xfrm>
          <a:prstGeom prst="rect">
            <a:avLst/>
          </a:prstGeom>
          <a:noFill/>
        </p:spPr>
        <p:txBody>
          <a:bodyPr wrap="square" rtlCol="0">
            <a:spAutoFit/>
          </a:bodyPr>
          <a:lstStyle/>
          <a:p>
            <a:r>
              <a:rPr lang="en-US" sz="1400" dirty="0" smtClean="0"/>
              <a:t>Latest Official USDM (US Drought Monitor)</a:t>
            </a:r>
          </a:p>
          <a:p>
            <a:r>
              <a:rPr lang="en-US" sz="1400" i="1" dirty="0" smtClean="0"/>
              <a:t>(about a week old!)</a:t>
            </a:r>
            <a:r>
              <a:rPr lang="en-US" sz="1400" dirty="0" smtClean="0"/>
              <a:t>  </a:t>
            </a:r>
            <a:endParaRPr lang="en-US" sz="1400" dirty="0"/>
          </a:p>
        </p:txBody>
      </p:sp>
      <p:sp>
        <p:nvSpPr>
          <p:cNvPr id="7" name="TextBox 6"/>
          <p:cNvSpPr txBox="1"/>
          <p:nvPr/>
        </p:nvSpPr>
        <p:spPr>
          <a:xfrm>
            <a:off x="0" y="1115868"/>
            <a:ext cx="4419600" cy="261610"/>
          </a:xfrm>
          <a:prstGeom prst="rect">
            <a:avLst/>
          </a:prstGeom>
          <a:noFill/>
        </p:spPr>
        <p:txBody>
          <a:bodyPr wrap="square" rtlCol="0">
            <a:spAutoFit/>
          </a:bodyPr>
          <a:lstStyle/>
          <a:p>
            <a:r>
              <a:rPr lang="en-US" sz="1100" u="sng" dirty="0" smtClean="0"/>
              <a:t>https://droughtmonitor.unl.edu/ConditionsOutlooks/CurrentConditions.aspx</a:t>
            </a:r>
            <a:endParaRPr lang="en-US" sz="1100" u="sng" dirty="0"/>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57807" y="972802"/>
            <a:ext cx="61794" cy="36204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528683"/>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19400"/>
            <a:ext cx="2352675" cy="1815882"/>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u="sng" dirty="0" smtClean="0"/>
              <a:t>Both update </a:t>
            </a:r>
            <a:r>
              <a:rPr lang="en-US" sz="1600" b="1" u="sng" dirty="0" smtClean="0"/>
              <a:t>daily based on indicators day before!</a:t>
            </a:r>
            <a:endParaRPr lang="en-US" sz="1600" b="1" u="sng"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308872" y="3074298"/>
            <a:ext cx="1058726" cy="553998"/>
          </a:xfrm>
          <a:prstGeom prst="rect">
            <a:avLst/>
          </a:prstGeom>
          <a:noFill/>
        </p:spPr>
        <p:txBody>
          <a:bodyPr wrap="square" rtlCol="0">
            <a:spAutoFit/>
          </a:bodyPr>
          <a:lstStyle/>
          <a:p>
            <a:r>
              <a:rPr lang="en-US" sz="1000" dirty="0" smtClean="0">
                <a:solidFill>
                  <a:srgbClr val="FF0000"/>
                </a:solidFill>
              </a:rPr>
              <a:t>Objective, but</a:t>
            </a:r>
          </a:p>
          <a:p>
            <a:r>
              <a:rPr lang="en-US" sz="1000" dirty="0" smtClean="0">
                <a:solidFill>
                  <a:srgbClr val="FF0000"/>
                </a:solidFill>
              </a:rPr>
              <a:t>Runs  Weekly!</a:t>
            </a:r>
          </a:p>
          <a:p>
            <a:r>
              <a:rPr lang="en-US" sz="1000" dirty="0" smtClean="0">
                <a:solidFill>
                  <a:srgbClr val="FF0000"/>
                </a:solidFill>
              </a:rPr>
              <a:t>On Mondays!</a:t>
            </a:r>
            <a:endParaRPr lang="en-US" sz="10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0" y="6412439"/>
            <a:ext cx="4565374" cy="461665"/>
          </a:xfrm>
          <a:prstGeom prst="rect">
            <a:avLst/>
          </a:prstGeom>
          <a:noFill/>
        </p:spPr>
        <p:txBody>
          <a:bodyPr wrap="square" rtlCol="0">
            <a:spAutoFit/>
          </a:bodyPr>
          <a:lstStyle/>
          <a:p>
            <a:r>
              <a:rPr lang="en-US" sz="1200" dirty="0" smtClean="0"/>
              <a:t>These two maps above, used to be produced at CPC (Rich Tinker!), every Monday but now recently officially moved to NDMC operations!  </a:t>
            </a:r>
            <a:endParaRPr lang="en-US" sz="1200" dirty="0"/>
          </a:p>
        </p:txBody>
      </p:sp>
      <p:sp>
        <p:nvSpPr>
          <p:cNvPr id="6" name="TextBox 5"/>
          <p:cNvSpPr txBox="1"/>
          <p:nvPr/>
        </p:nvSpPr>
        <p:spPr>
          <a:xfrm>
            <a:off x="6134982" y="195920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46176" y="4804592"/>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sp>
        <p:nvSpPr>
          <p:cNvPr id="14" name="AutoShape 6" descr="https://www.cpc.ncep.noaa.gov/products/people/lxu/odi/img/odi.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https://www.cpc.ncep.noaa.gov/products/people/lxu/odi/img/odi.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https://www.cpc.ncep.noaa.gov/products/people/lxu/odi/img/odi.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2209800" y="5638800"/>
            <a:ext cx="952500" cy="553998"/>
          </a:xfrm>
          <a:prstGeom prst="rect">
            <a:avLst/>
          </a:prstGeom>
          <a:noFill/>
        </p:spPr>
        <p:txBody>
          <a:bodyPr wrap="square" rtlCol="0">
            <a:spAutoFit/>
          </a:bodyPr>
          <a:lstStyle/>
          <a:p>
            <a:pPr lvl="0"/>
            <a:r>
              <a:rPr lang="en-US" sz="1000">
                <a:solidFill>
                  <a:srgbClr val="FF0000"/>
                </a:solidFill>
              </a:rPr>
              <a:t>Objective, but</a:t>
            </a:r>
          </a:p>
          <a:p>
            <a:pPr lvl="0"/>
            <a:r>
              <a:rPr lang="en-US" sz="1000">
                <a:solidFill>
                  <a:srgbClr val="FF0000"/>
                </a:solidFill>
              </a:rPr>
              <a:t>Runs  Weekly!</a:t>
            </a:r>
          </a:p>
          <a:p>
            <a:pPr lvl="0"/>
            <a:r>
              <a:rPr lang="en-US" sz="1000">
                <a:solidFill>
                  <a:srgbClr val="FF0000"/>
                </a:solidFill>
              </a:rPr>
              <a:t>On Mondays!</a:t>
            </a:r>
            <a:endParaRPr lang="en-US" sz="1000" dirty="0">
              <a:solidFill>
                <a:srgbClr val="FF0000"/>
              </a:solidFill>
            </a:endParaRPr>
          </a:p>
        </p:txBody>
      </p:sp>
      <p:cxnSp>
        <p:nvCxnSpPr>
          <p:cNvPr id="39" name="Straight Arrow Connector 38"/>
          <p:cNvCxnSpPr/>
          <p:nvPr/>
        </p:nvCxnSpPr>
        <p:spPr>
          <a:xfrm flipV="1">
            <a:off x="5105400" y="25908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stretch>
            <a:fillRect/>
          </a:stretch>
        </p:blipFill>
        <p:spPr>
          <a:xfrm>
            <a:off x="5862848" y="4624969"/>
            <a:ext cx="2636782" cy="2050830"/>
          </a:xfrm>
          <a:prstGeom prst="rect">
            <a:avLst/>
          </a:prstGeom>
        </p:spPr>
      </p:pic>
      <p:pic>
        <p:nvPicPr>
          <p:cNvPr id="13" name="Picture 12"/>
          <p:cNvPicPr>
            <a:picLocks noChangeAspect="1"/>
          </p:cNvPicPr>
          <p:nvPr/>
        </p:nvPicPr>
        <p:blipFill>
          <a:blip r:embed="rId6"/>
          <a:stretch>
            <a:fillRect/>
          </a:stretch>
        </p:blipFill>
        <p:spPr>
          <a:xfrm>
            <a:off x="346924" y="1341724"/>
            <a:ext cx="3506325" cy="2482678"/>
          </a:xfrm>
          <a:prstGeom prst="rect">
            <a:avLst/>
          </a:prstGeom>
        </p:spPr>
      </p:pic>
      <p:pic>
        <p:nvPicPr>
          <p:cNvPr id="17" name="Picture 16"/>
          <p:cNvPicPr>
            <a:picLocks noChangeAspect="1"/>
          </p:cNvPicPr>
          <p:nvPr/>
        </p:nvPicPr>
        <p:blipFill>
          <a:blip r:embed="rId7"/>
          <a:stretch>
            <a:fillRect/>
          </a:stretch>
        </p:blipFill>
        <p:spPr>
          <a:xfrm>
            <a:off x="346923" y="3824401"/>
            <a:ext cx="3506325" cy="2588037"/>
          </a:xfrm>
          <a:prstGeom prst="rect">
            <a:avLst/>
          </a:prstGeom>
        </p:spPr>
      </p:pic>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7" y="0"/>
            <a:ext cx="8829583" cy="6858000"/>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13  &amp; 14 Oct</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6" name="Oval 5"/>
          <p:cNvSpPr/>
          <p:nvPr/>
        </p:nvSpPr>
        <p:spPr>
          <a:xfrm rot="2207071">
            <a:off x="7463329" y="3747326"/>
            <a:ext cx="837860" cy="234702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6" y="0"/>
            <a:ext cx="8862566" cy="6846332"/>
          </a:xfrm>
          <a:prstGeom prst="rect">
            <a:avLst/>
          </a:prstGeom>
        </p:spPr>
      </p:pic>
      <p:cxnSp>
        <p:nvCxnSpPr>
          <p:cNvPr id="15" name="Straight Arrow Connector 14"/>
          <p:cNvCxnSpPr/>
          <p:nvPr/>
        </p:nvCxnSpPr>
        <p:spPr>
          <a:xfrm flipH="1">
            <a:off x="5410201" y="3433422"/>
            <a:ext cx="990599" cy="1466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13 &amp; 14 Oct</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Oval 12"/>
          <p:cNvSpPr/>
          <p:nvPr/>
        </p:nvSpPr>
        <p:spPr>
          <a:xfrm rot="2207071">
            <a:off x="7424652" y="808275"/>
            <a:ext cx="837860" cy="223011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7670" cy="6858000"/>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13 &amp; 14 Oct</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8"/>
            <a:ext cx="8839200" cy="6863918"/>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33</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13 &amp; 14 Oct</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TextBox 12"/>
          <p:cNvSpPr txBox="1"/>
          <p:nvPr/>
        </p:nvSpPr>
        <p:spPr>
          <a:xfrm>
            <a:off x="5867400" y="3048000"/>
            <a:ext cx="2971799" cy="646331"/>
          </a:xfrm>
          <a:prstGeom prst="rect">
            <a:avLst/>
          </a:prstGeom>
          <a:noFill/>
        </p:spPr>
        <p:txBody>
          <a:bodyPr wrap="square" rtlCol="0">
            <a:spAutoFit/>
          </a:bodyPr>
          <a:lstStyle/>
          <a:p>
            <a:r>
              <a:rPr lang="en-US" sz="1200" dirty="0" smtClean="0"/>
              <a:t> </a:t>
            </a:r>
            <a:r>
              <a:rPr lang="en-US" sz="1200" dirty="0" smtClean="0">
                <a:solidFill>
                  <a:srgbClr val="0033CC"/>
                </a:solidFill>
              </a:rPr>
              <a:t>Even thru’ up to 5 years period, the country as a whole looks good, in terms of  good rainfall!!! And lower drought coverage!!</a:t>
            </a:r>
            <a:endParaRPr lang="en-US" sz="1200" dirty="0">
              <a:solidFill>
                <a:srgbClr val="0033CC"/>
              </a:solidFill>
            </a:endParaRPr>
          </a:p>
        </p:txBody>
      </p:sp>
      <p:sp>
        <p:nvSpPr>
          <p:cNvPr id="10" name="Rounded Rectangle 9"/>
          <p:cNvSpPr/>
          <p:nvPr/>
        </p:nvSpPr>
        <p:spPr>
          <a:xfrm>
            <a:off x="2286000" y="838200"/>
            <a:ext cx="19050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362200" y="4038600"/>
            <a:ext cx="19050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629400" y="838200"/>
            <a:ext cx="19050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629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182" y="3285845"/>
            <a:ext cx="3853106" cy="2976524"/>
          </a:xfrm>
          <a:prstGeom prst="rect">
            <a:avLst/>
          </a:prstGeom>
        </p:spPr>
      </p:pic>
      <p:sp>
        <p:nvSpPr>
          <p:cNvPr id="21507" name="Rectangle 1"/>
          <p:cNvSpPr>
            <a:spLocks noChangeArrowheads="1"/>
          </p:cNvSpPr>
          <p:nvPr/>
        </p:nvSpPr>
        <p:spPr bwMode="auto">
          <a:xfrm>
            <a:off x="4291511" y="1981200"/>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Nov</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NDJ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34</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233760" y="4953000"/>
            <a:ext cx="2157640" cy="914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71600" y="6413617"/>
            <a:ext cx="2534048" cy="369332"/>
          </a:xfrm>
          <a:prstGeom prst="rect">
            <a:avLst/>
          </a:prstGeom>
          <a:noFill/>
        </p:spPr>
        <p:txBody>
          <a:bodyPr wrap="square" rtlCol="0">
            <a:spAutoFit/>
          </a:bodyPr>
          <a:lstStyle/>
          <a:p>
            <a:r>
              <a:rPr lang="en-US" dirty="0" smtClean="0"/>
              <a:t>More HEAT </a:t>
            </a:r>
            <a:r>
              <a:rPr lang="en-US" dirty="0"/>
              <a:t>i</a:t>
            </a:r>
            <a:r>
              <a:rPr lang="en-US" dirty="0" smtClean="0"/>
              <a:t>n the SW!</a:t>
            </a:r>
            <a:endParaRPr lang="en-US" dirty="0"/>
          </a:p>
        </p:txBody>
      </p:sp>
      <p:sp>
        <p:nvSpPr>
          <p:cNvPr id="23" name="AutoShape 4" descr="https://www.cpc.ncep.noaa.gov/products/NMME/prob/images/prob_ensemble_prate_us_season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0" name="Straight Arrow Connector 29"/>
          <p:cNvCxnSpPr/>
          <p:nvPr/>
        </p:nvCxnSpPr>
        <p:spPr>
          <a:xfrm>
            <a:off x="7391400" y="1447800"/>
            <a:ext cx="0" cy="354290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077200" y="1791095"/>
            <a:ext cx="0" cy="3379409"/>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2133599" y="4953000"/>
            <a:ext cx="457201" cy="15589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505" name="TextBox 21504"/>
          <p:cNvSpPr txBox="1"/>
          <p:nvPr/>
        </p:nvSpPr>
        <p:spPr>
          <a:xfrm>
            <a:off x="3851685" y="4405527"/>
            <a:ext cx="1316065" cy="2031325"/>
          </a:xfrm>
          <a:prstGeom prst="rect">
            <a:avLst/>
          </a:prstGeom>
          <a:noFill/>
        </p:spPr>
        <p:txBody>
          <a:bodyPr wrap="square" rtlCol="0">
            <a:spAutoFit/>
          </a:bodyPr>
          <a:lstStyle/>
          <a:p>
            <a:r>
              <a:rPr lang="en-US" sz="1400" u="sng" dirty="0" smtClean="0"/>
              <a:t>Overall, across the US, </a:t>
            </a:r>
            <a:r>
              <a:rPr lang="en-US" sz="1400" b="1" u="sng" dirty="0" smtClean="0"/>
              <a:t>less than normal  rainfall (&amp; above normal T)</a:t>
            </a:r>
            <a:r>
              <a:rPr lang="en-US" sz="1400" u="sng" dirty="0" smtClean="0"/>
              <a:t> is forecast by NMME for both the month and season! </a:t>
            </a:r>
            <a:endParaRPr lang="en-US" sz="1400" u="sng" dirty="0"/>
          </a:p>
        </p:txBody>
      </p:sp>
      <p:pic>
        <p:nvPicPr>
          <p:cNvPr id="4" name="Picture 3"/>
          <p:cNvPicPr>
            <a:picLocks noChangeAspect="1"/>
          </p:cNvPicPr>
          <p:nvPr/>
        </p:nvPicPr>
        <p:blipFill>
          <a:blip r:embed="rId3"/>
          <a:stretch>
            <a:fillRect/>
          </a:stretch>
        </p:blipFill>
        <p:spPr>
          <a:xfrm>
            <a:off x="0" y="7937"/>
            <a:ext cx="3875725" cy="2993998"/>
          </a:xfrm>
          <a:prstGeom prst="rect">
            <a:avLst/>
          </a:prstGeom>
        </p:spPr>
      </p:pic>
      <p:pic>
        <p:nvPicPr>
          <p:cNvPr id="6" name="Picture 5"/>
          <p:cNvPicPr>
            <a:picLocks noChangeAspect="1"/>
          </p:cNvPicPr>
          <p:nvPr/>
        </p:nvPicPr>
        <p:blipFill>
          <a:blip r:embed="rId4"/>
          <a:stretch>
            <a:fillRect/>
          </a:stretch>
        </p:blipFill>
        <p:spPr>
          <a:xfrm>
            <a:off x="5205911" y="0"/>
            <a:ext cx="3938848" cy="3042760"/>
          </a:xfrm>
          <a:prstGeom prst="rect">
            <a:avLst/>
          </a:prstGeom>
        </p:spPr>
      </p:pic>
      <p:pic>
        <p:nvPicPr>
          <p:cNvPr id="10" name="Picture 9"/>
          <p:cNvPicPr>
            <a:picLocks noChangeAspect="1"/>
          </p:cNvPicPr>
          <p:nvPr/>
        </p:nvPicPr>
        <p:blipFill>
          <a:blip r:embed="rId5"/>
          <a:stretch>
            <a:fillRect/>
          </a:stretch>
        </p:blipFill>
        <p:spPr>
          <a:xfrm>
            <a:off x="5194004" y="3333107"/>
            <a:ext cx="3977906" cy="307293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35</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b="1" dirty="0" smtClean="0"/>
              <a:t>Agreement/Disagreement</a:t>
            </a:r>
            <a:r>
              <a:rPr lang="en-US" dirty="0" smtClean="0"/>
              <a:t> among the various NMME models’ </a:t>
            </a:r>
            <a:r>
              <a:rPr lang="en-US" b="1" u="sng" dirty="0" smtClean="0"/>
              <a:t>NDJ</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sp>
        <p:nvSpPr>
          <p:cNvPr id="8" name="Oval 7"/>
          <p:cNvSpPr/>
          <p:nvPr/>
        </p:nvSpPr>
        <p:spPr>
          <a:xfrm>
            <a:off x="7086600" y="5486400"/>
            <a:ext cx="838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7089531" y="1530138"/>
            <a:ext cx="1368669" cy="298662"/>
          </a:xfrm>
          <a:prstGeom prst="rect">
            <a:avLst/>
          </a:prstGeom>
        </p:spPr>
      </p:pic>
      <p:pic>
        <p:nvPicPr>
          <p:cNvPr id="10" name="Picture 9"/>
          <p:cNvPicPr>
            <a:picLocks noChangeAspect="1"/>
          </p:cNvPicPr>
          <p:nvPr/>
        </p:nvPicPr>
        <p:blipFill>
          <a:blip r:embed="rId2"/>
          <a:stretch>
            <a:fillRect/>
          </a:stretch>
        </p:blipFill>
        <p:spPr>
          <a:xfrm>
            <a:off x="4267200" y="1551442"/>
            <a:ext cx="1219200" cy="256054"/>
          </a:xfrm>
          <a:prstGeom prst="rect">
            <a:avLst/>
          </a:prstGeom>
        </p:spPr>
      </p:pic>
      <p:pic>
        <p:nvPicPr>
          <p:cNvPr id="2" name="Picture 1"/>
          <p:cNvPicPr>
            <a:picLocks noChangeAspect="1"/>
          </p:cNvPicPr>
          <p:nvPr/>
        </p:nvPicPr>
        <p:blipFill>
          <a:blip r:embed="rId3"/>
          <a:stretch>
            <a:fillRect/>
          </a:stretch>
        </p:blipFill>
        <p:spPr>
          <a:xfrm>
            <a:off x="88406" y="457200"/>
            <a:ext cx="8979393" cy="6096199"/>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36</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85               166          250</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475115"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8" name="Picture 7"/>
          <p:cNvPicPr>
            <a:picLocks noChangeAspect="1"/>
          </p:cNvPicPr>
          <p:nvPr/>
        </p:nvPicPr>
        <p:blipFill>
          <a:blip r:embed="rId5"/>
          <a:stretch>
            <a:fillRect/>
          </a:stretch>
        </p:blipFill>
        <p:spPr>
          <a:xfrm>
            <a:off x="6065520" y="1689125"/>
            <a:ext cx="3075549" cy="4692625"/>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0"/>
            <a:ext cx="9144000" cy="6858000"/>
          </a:xfrm>
        </p:spPr>
        <p:txBody>
          <a:bodyPr/>
          <a:lstStyle/>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 </a:t>
            </a:r>
          </a:p>
          <a:p>
            <a:pPr marL="285750" indent="-285750">
              <a:buFont typeface="Arial" panose="020B0604020202020204" pitchFamily="34" charset="0"/>
              <a:buChar char="•"/>
            </a:pPr>
            <a:r>
              <a:rPr lang="en-US" sz="1100" b="1" dirty="0" smtClean="0">
                <a:latin typeface="Trebuchet MS" panose="020B0603020202020204" pitchFamily="34" charset="0"/>
              </a:rPr>
              <a:t>C</a:t>
            </a:r>
            <a:r>
              <a:rPr lang="en-US" sz="1100" dirty="0">
                <a:latin typeface="Trebuchet MS" panose="020B0603020202020204" pitchFamily="34" charset="0"/>
              </a:rPr>
              <a:t>alifornia </a:t>
            </a:r>
            <a:r>
              <a:rPr lang="en-US" sz="1100" dirty="0">
                <a:latin typeface="Trebuchet MS" panose="020B0603020202020204" pitchFamily="34" charset="0"/>
              </a:rPr>
              <a:t>for the most part, has remained drought free for about twenty months now luckily due to above normal rainfall during  both recent 2022/23 (La Nina, strange!) and 2023/24 (El Nino, canonical!) winter rainfall seasons. </a:t>
            </a:r>
          </a:p>
          <a:p>
            <a:pPr marL="285750" indent="-285750">
              <a:buFont typeface="Arial" panose="020B0604020202020204" pitchFamily="34" charset="0"/>
              <a:buChar char="•"/>
            </a:pPr>
            <a:r>
              <a:rPr lang="en-US" sz="1100" dirty="0">
                <a:latin typeface="Trebuchet MS" panose="020B0603020202020204" pitchFamily="34" charset="0"/>
              </a:rPr>
              <a:t>Water levels in almost all CA reservoirs are now at or well above their normal levels. However, the water storage levels in the much bigger lakes, Lake Powell and Lake Mead in NV/AZ still continue to be very low, and have not recovered completely from the 2+ decades(since ~2000) long hydrological drought that existed in the region.</a:t>
            </a:r>
          </a:p>
          <a:p>
            <a:pPr marL="285750" indent="-285750">
              <a:buFont typeface="Arial" panose="020B0604020202020204" pitchFamily="34" charset="0"/>
              <a:buChar char="•"/>
            </a:pPr>
            <a:r>
              <a:rPr lang="en-US" sz="1100" dirty="0">
                <a:latin typeface="Trebuchet MS" panose="020B0603020202020204" pitchFamily="34" charset="0"/>
              </a:rPr>
              <a:t>The S/L term drought in the interior Pacific Northwest and in parts of WA, OR, ID, MT &amp; WY is still stubbornly persisting, or even worsened!. But drought in MN/IA/WI/ MO/NE is almost or nearly gone. </a:t>
            </a:r>
          </a:p>
          <a:p>
            <a:pPr marL="285750" indent="-285750">
              <a:buFont typeface="Arial" panose="020B0604020202020204" pitchFamily="34" charset="0"/>
              <a:buChar char="•"/>
            </a:pPr>
            <a:r>
              <a:rPr lang="en-US" sz="1100" dirty="0">
                <a:latin typeface="Trebuchet MS" panose="020B0603020202020204" pitchFamily="34" charset="0"/>
              </a:rPr>
              <a:t>Earlier, in our mid-July D</a:t>
            </a:r>
            <a:r>
              <a:rPr lang="en-US" sz="1100" dirty="0" smtClean="0">
                <a:latin typeface="Trebuchet MS" panose="020B0603020202020204" pitchFamily="34" charset="0"/>
              </a:rPr>
              <a:t>rought briefing </a:t>
            </a:r>
            <a:r>
              <a:rPr lang="en-US" sz="1100" dirty="0">
                <a:latin typeface="Trebuchet MS" panose="020B0603020202020204" pitchFamily="34" charset="0"/>
              </a:rPr>
              <a:t>we said the following</a:t>
            </a:r>
            <a:r>
              <a:rPr lang="en-US" sz="1100" i="1" dirty="0">
                <a:latin typeface="Trebuchet MS" panose="020B0603020202020204" pitchFamily="34" charset="0"/>
              </a:rPr>
              <a:t>: “The wetness forecast during ASO along the southeast, associated with or combined with the above normal hurricane season, and the rainfall climatology will likely remove any traces of dryness/drought in the region (as per USDM), and  by the end of the season, will likely prevent any drought of any potential concern. This same argument  applies to the mid-Atlantic states as well. The recent drought declaration in much of the eastern US states was for only a short very transient and is considered far less ominous than the drought development/concern in the US southwest states, especially due to possible poor monsoon in the region and further north.  ***** ”</a:t>
            </a:r>
          </a:p>
          <a:p>
            <a:pPr marL="285750" indent="-285750">
              <a:buFont typeface="Arial" panose="020B0604020202020204" pitchFamily="34" charset="0"/>
              <a:buChar char="•"/>
            </a:pPr>
            <a:r>
              <a:rPr lang="en-US" sz="1100" dirty="0">
                <a:latin typeface="Trebuchet MS" panose="020B0603020202020204" pitchFamily="34" charset="0"/>
              </a:rPr>
              <a:t>Also in our June/July Drought briefings, we indicated, </a:t>
            </a:r>
            <a:r>
              <a:rPr lang="en-US" sz="1100" i="1" dirty="0">
                <a:latin typeface="Trebuchet MS" panose="020B0603020202020204" pitchFamily="34" charset="0"/>
              </a:rPr>
              <a:t>“Overall, % of US land areas under drought will slightly increase from existing very low levels, mainly due to drought concern in the western/central US states.” </a:t>
            </a:r>
            <a:r>
              <a:rPr lang="en-US" sz="1100" dirty="0">
                <a:latin typeface="Trebuchet MS" panose="020B0603020202020204" pitchFamily="34" charset="0"/>
              </a:rPr>
              <a:t>– which happened, as we can see from the current USDM map.</a:t>
            </a:r>
          </a:p>
          <a:p>
            <a:pPr marL="285750" indent="-285750">
              <a:buFont typeface="Arial" panose="020B0604020202020204" pitchFamily="34" charset="0"/>
              <a:buChar char="•"/>
            </a:pPr>
            <a:r>
              <a:rPr lang="en-US" sz="1100" dirty="0">
                <a:latin typeface="Trebuchet MS" panose="020B0603020202020204" pitchFamily="34" charset="0"/>
              </a:rPr>
              <a:t>Since early summer, questions still remain about when the La Nina will actually develop and how strong it will be!  Our mantra lately has been, that a lot depends on when the La Nina will finally develop and how strong will it be? </a:t>
            </a:r>
            <a:r>
              <a:rPr lang="en-US" sz="1100" dirty="0" smtClean="0">
                <a:latin typeface="Trebuchet MS" panose="020B0603020202020204" pitchFamily="34" charset="0"/>
              </a:rPr>
              <a:t> .  Large </a:t>
            </a:r>
            <a:r>
              <a:rPr lang="en-US" sz="1100" dirty="0">
                <a:latin typeface="Trebuchet MS" panose="020B0603020202020204" pitchFamily="34" charset="0"/>
              </a:rPr>
              <a:t>parts of NV/UT/AZ/NM and western TX are still dry or under drought due to long term/decadal drought in the SW, as well as the poor SW monsoon in 2023 and 2024</a:t>
            </a:r>
            <a:r>
              <a:rPr lang="en-US" sz="1100" dirty="0" smtClean="0">
                <a:latin typeface="Trebuchet MS" panose="020B0603020202020204" pitchFamily="34" charset="0"/>
              </a:rPr>
              <a:t>.</a:t>
            </a:r>
            <a:endParaRPr lang="en-US" sz="1100" dirty="0" smtClean="0">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smtClean="0">
                <a:solidFill>
                  <a:srgbClr val="FF0000"/>
                </a:solidFill>
                <a:latin typeface="Trebuchet MS" panose="020B0603020202020204" pitchFamily="34" charset="0"/>
              </a:rPr>
              <a:t>ENSO status and forecast:</a:t>
            </a:r>
            <a:r>
              <a:rPr lang="en-US" sz="1200" b="1" dirty="0" smtClean="0">
                <a:solidFill>
                  <a:srgbClr val="0033CC"/>
                </a:solidFill>
                <a:latin typeface="Trebuchet MS" panose="020B0603020202020204" pitchFamily="34" charset="0"/>
              </a:rPr>
              <a:t> </a:t>
            </a:r>
            <a:r>
              <a:rPr lang="en-US" sz="1200" dirty="0">
                <a:solidFill>
                  <a:srgbClr val="0033CC"/>
                </a:solidFill>
              </a:rPr>
              <a:t>La Niña is favored to emerge in September-November </a:t>
            </a:r>
            <a:r>
              <a:rPr lang="en-US" sz="1200" dirty="0" smtClean="0">
                <a:solidFill>
                  <a:srgbClr val="0033CC"/>
                </a:solidFill>
              </a:rPr>
              <a:t>(60% chance) </a:t>
            </a:r>
            <a:r>
              <a:rPr lang="en-US" sz="1200" i="1" u="sng" dirty="0" smtClean="0">
                <a:solidFill>
                  <a:srgbClr val="0033CC"/>
                </a:solidFill>
              </a:rPr>
              <a:t>(last month it was 71</a:t>
            </a:r>
            <a:r>
              <a:rPr lang="en-US" sz="1200" i="1" u="sng" dirty="0">
                <a:solidFill>
                  <a:srgbClr val="0033CC"/>
                </a:solidFill>
              </a:rPr>
              <a:t>% </a:t>
            </a:r>
            <a:r>
              <a:rPr lang="en-US" sz="1200" i="1" u="sng" dirty="0" smtClean="0">
                <a:solidFill>
                  <a:srgbClr val="0033CC"/>
                </a:solidFill>
              </a:rPr>
              <a:t>chance! </a:t>
            </a:r>
            <a:r>
              <a:rPr lang="en-US" sz="1200" i="1" dirty="0" smtClean="0">
                <a:solidFill>
                  <a:srgbClr val="0033CC"/>
                </a:solidFill>
              </a:rPr>
              <a:t>) </a:t>
            </a:r>
            <a:r>
              <a:rPr lang="en-US" sz="1200" dirty="0">
                <a:solidFill>
                  <a:srgbClr val="0033CC"/>
                </a:solidFill>
              </a:rPr>
              <a:t>and is expected to persist through January-March 2025</a:t>
            </a:r>
            <a:r>
              <a:rPr lang="en-US" sz="1200" dirty="0" smtClean="0">
                <a:solidFill>
                  <a:srgbClr val="0033CC"/>
                </a:solidFill>
              </a:rPr>
              <a:t>.</a:t>
            </a:r>
            <a:endParaRPr lang="en-US" sz="1200" b="1" dirty="0" smtClean="0">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100" dirty="0" smtClean="0">
                <a:latin typeface="Trebuchet MS" panose="020B0603020202020204" pitchFamily="34" charset="0"/>
              </a:rPr>
              <a:t>The actual development of the expected La Nina keeps getting delayed since early summer.  During the upcoming </a:t>
            </a:r>
            <a:r>
              <a:rPr lang="en-US" altLang="en-US" sz="1100" dirty="0" smtClean="0">
                <a:latin typeface="Trebuchet MS" panose="020B0603020202020204" pitchFamily="34" charset="0"/>
              </a:rPr>
              <a:t>NDJ </a:t>
            </a:r>
            <a:r>
              <a:rPr lang="en-US" altLang="en-US" sz="1100" dirty="0" smtClean="0">
                <a:latin typeface="Trebuchet MS" panose="020B0603020202020204" pitchFamily="34" charset="0"/>
              </a:rPr>
              <a:t>forecast season, La Nina is forecast to develop, again very tricky, in terms of possibly expecting any canonical La Nina impacts Nevertheless, the models, as if anticipating a La Nina, are somewhat consistent in forecasting generally below normal precip across much of the United States except possibly in the Pacific NW, in some coastal regions of CA, and in parts of OH, and vicinity.  </a:t>
            </a:r>
          </a:p>
          <a:p>
            <a:pPr marL="285750" indent="-285750">
              <a:buFont typeface="Arial" panose="020B0604020202020204" pitchFamily="34" charset="0"/>
              <a:buChar char="•"/>
            </a:pPr>
            <a:r>
              <a:rPr lang="en-US" altLang="en-US" sz="1100" dirty="0" smtClean="0">
                <a:latin typeface="Trebuchet MS" panose="020B0603020202020204" pitchFamily="34" charset="0"/>
              </a:rPr>
              <a:t>The </a:t>
            </a:r>
            <a:r>
              <a:rPr lang="en-US" altLang="en-US" sz="1100" dirty="0" smtClean="0">
                <a:latin typeface="Trebuchet MS" panose="020B0603020202020204" pitchFamily="34" charset="0"/>
              </a:rPr>
              <a:t>NDJ </a:t>
            </a:r>
            <a:r>
              <a:rPr lang="en-US" altLang="en-US" sz="1100" dirty="0" smtClean="0">
                <a:latin typeface="Trebuchet MS" panose="020B0603020202020204" pitchFamily="34" charset="0"/>
              </a:rPr>
              <a:t>forecast season includes </a:t>
            </a:r>
            <a:r>
              <a:rPr lang="en-US" altLang="en-US" sz="1100" dirty="0" smtClean="0">
                <a:latin typeface="Trebuchet MS" panose="020B0603020202020204" pitchFamily="34" charset="0"/>
              </a:rPr>
              <a:t>two rainy </a:t>
            </a:r>
            <a:r>
              <a:rPr lang="en-US" altLang="en-US" sz="1100" dirty="0" smtClean="0">
                <a:latin typeface="Trebuchet MS" panose="020B0603020202020204" pitchFamily="34" charset="0"/>
              </a:rPr>
              <a:t>winter </a:t>
            </a:r>
            <a:r>
              <a:rPr lang="en-US" altLang="en-US" sz="1100" dirty="0" smtClean="0">
                <a:latin typeface="Trebuchet MS" panose="020B0603020202020204" pitchFamily="34" charset="0"/>
              </a:rPr>
              <a:t>season months(DJ) </a:t>
            </a:r>
            <a:r>
              <a:rPr lang="en-US" altLang="en-US" sz="1100" dirty="0" smtClean="0">
                <a:latin typeface="Trebuchet MS" panose="020B0603020202020204" pitchFamily="34" charset="0"/>
              </a:rPr>
              <a:t>along the Pacific west coast </a:t>
            </a:r>
            <a:r>
              <a:rPr lang="en-US" altLang="en-US" sz="1100" dirty="0" smtClean="0">
                <a:latin typeface="Trebuchet MS" panose="020B0603020202020204" pitchFamily="34" charset="0"/>
              </a:rPr>
              <a:t>states. Recall the last two (2023 &amp; 2024), one La Nina and another El Nino, brought excessive rainfall to California that ended the 2 decade long drought. The models did not forecast these excess rainfall.  The canonical/expected ENSO patterns do not occur.  What will happen this (2025) La Nina(?) winter is the major question and uncertainty for west coast areas, even though there is no major drought that currently exists in the region.</a:t>
            </a:r>
          </a:p>
          <a:p>
            <a:pPr marL="285750" indent="-285750">
              <a:buFont typeface="Arial" panose="020B0604020202020204" pitchFamily="34" charset="0"/>
              <a:buChar char="•"/>
            </a:pPr>
            <a:r>
              <a:rPr lang="en-US" altLang="en-US" sz="1100" dirty="0" smtClean="0">
                <a:latin typeface="Trebuchet MS" panose="020B0603020202020204" pitchFamily="34" charset="0"/>
              </a:rPr>
              <a:t>Existing </a:t>
            </a:r>
            <a:r>
              <a:rPr lang="en-US" altLang="en-US" sz="1100" dirty="0" smtClean="0">
                <a:latin typeface="Trebuchet MS" panose="020B0603020202020204" pitchFamily="34" charset="0"/>
              </a:rPr>
              <a:t>Drought conditions in the southwestern US, particularly around the four corner states and western TX, KS and OK will likely persist. </a:t>
            </a:r>
            <a:r>
              <a:rPr lang="en-US" altLang="en-US" sz="1100" dirty="0" smtClean="0">
                <a:latin typeface="Trebuchet MS" panose="020B0603020202020204" pitchFamily="34" charset="0"/>
              </a:rPr>
              <a:t>Existing drought conditions in the north central US will likely persist by the end of NDJ.</a:t>
            </a:r>
            <a:endParaRPr lang="en-US" altLang="en-US" sz="1100" dirty="0" smtClean="0">
              <a:latin typeface="Trebuchet MS" panose="020B0603020202020204" pitchFamily="34" charset="0"/>
            </a:endParaRPr>
          </a:p>
          <a:p>
            <a:pPr marL="285750" indent="-285750">
              <a:buFont typeface="Arial" panose="020B0604020202020204" pitchFamily="34" charset="0"/>
              <a:buChar char="•"/>
            </a:pPr>
            <a:r>
              <a:rPr lang="en-US" altLang="en-US" sz="1100" dirty="0" smtClean="0">
                <a:latin typeface="Trebuchet MS" panose="020B0603020202020204" pitchFamily="34" charset="0"/>
              </a:rPr>
              <a:t>Again </a:t>
            </a:r>
            <a:r>
              <a:rPr lang="en-US" altLang="en-US" sz="1100" dirty="0" smtClean="0">
                <a:latin typeface="Trebuchet MS" panose="020B0603020202020204" pitchFamily="34" charset="0"/>
              </a:rPr>
              <a:t>the </a:t>
            </a:r>
            <a:r>
              <a:rPr lang="en-US" altLang="en-US" sz="1100" dirty="0" smtClean="0">
                <a:latin typeface="Trebuchet MS" panose="020B0603020202020204" pitchFamily="34" charset="0"/>
              </a:rPr>
              <a:t>key uncertainty, </a:t>
            </a:r>
            <a:r>
              <a:rPr lang="en-US" altLang="en-US" sz="1100" dirty="0" smtClean="0">
                <a:latin typeface="Trebuchet MS" panose="020B0603020202020204" pitchFamily="34" charset="0"/>
              </a:rPr>
              <a:t>is in the timing and development of La Nina</a:t>
            </a:r>
            <a:r>
              <a:rPr lang="en-US" altLang="en-US" sz="1100" dirty="0" smtClean="0">
                <a:latin typeface="Trebuchet MS" panose="020B0603020202020204" pitchFamily="34" charset="0"/>
              </a:rPr>
              <a:t>, if it still develops, </a:t>
            </a:r>
            <a:r>
              <a:rPr lang="en-US" altLang="en-US" sz="1100" dirty="0" smtClean="0">
                <a:latin typeface="Trebuchet MS" panose="020B0603020202020204" pitchFamily="34" charset="0"/>
              </a:rPr>
              <a:t>as well as its strength. </a:t>
            </a:r>
            <a:r>
              <a:rPr lang="en-US" altLang="en-US" sz="1100" dirty="0" smtClean="0">
                <a:latin typeface="Trebuchet MS" panose="020B0603020202020204" pitchFamily="34" charset="0"/>
              </a:rPr>
              <a:t>Given this and the uncertainty in the impacts  as well as the NMME </a:t>
            </a:r>
            <a:r>
              <a:rPr lang="en-US" altLang="en-US" sz="1100" dirty="0" smtClean="0">
                <a:latin typeface="Trebuchet MS" panose="020B0603020202020204" pitchFamily="34" charset="0"/>
              </a:rPr>
              <a:t>model </a:t>
            </a:r>
            <a:r>
              <a:rPr lang="en-US" altLang="en-US" sz="1100" dirty="0" smtClean="0">
                <a:latin typeface="Trebuchet MS" panose="020B0603020202020204" pitchFamily="34" charset="0"/>
              </a:rPr>
              <a:t>forecasts (cf. last two winters!), it is unlikely that by the end of the </a:t>
            </a:r>
            <a:r>
              <a:rPr lang="en-US" altLang="en-US" sz="1100" dirty="0" smtClean="0">
                <a:latin typeface="Trebuchet MS" panose="020B0603020202020204" pitchFamily="34" charset="0"/>
              </a:rPr>
              <a:t>forecast season NDJ season,  </a:t>
            </a:r>
            <a:r>
              <a:rPr lang="en-US" altLang="en-US" sz="1100" dirty="0" smtClean="0">
                <a:latin typeface="Trebuchet MS" panose="020B0603020202020204" pitchFamily="34" charset="0"/>
              </a:rPr>
              <a:t>much of the Atlantic east coastal states will develop any drought or any present. However, on a shorter time scale,  by next month, some temporary dryness bordering light drought conditions may develop along the Delmarva peninsula and vicinity as well along southeastern coastal areas.  </a:t>
            </a:r>
            <a:r>
              <a:rPr lang="en-US" altLang="en-US" sz="1100" dirty="0" smtClean="0">
                <a:latin typeface="Trebuchet MS" panose="020B0603020202020204" pitchFamily="34" charset="0"/>
              </a:rPr>
              <a:t>*****</a:t>
            </a: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254021" y="4101167"/>
            <a:ext cx="1537491" cy="1298853"/>
          </a:xfrm>
          <a:prstGeom prst="rect">
            <a:avLst/>
          </a:prstGeom>
        </p:spPr>
      </p:pic>
      <p:pic>
        <p:nvPicPr>
          <p:cNvPr id="7" name="Picture 6"/>
          <p:cNvPicPr>
            <a:picLocks noChangeAspect="1"/>
          </p:cNvPicPr>
          <p:nvPr/>
        </p:nvPicPr>
        <p:blipFill>
          <a:blip r:embed="rId4"/>
          <a:stretch>
            <a:fillRect/>
          </a:stretch>
        </p:blipFill>
        <p:spPr>
          <a:xfrm>
            <a:off x="7254021" y="2688692"/>
            <a:ext cx="1372483" cy="1223963"/>
          </a:xfrm>
          <a:prstGeom prst="rect">
            <a:avLst/>
          </a:prstGeom>
        </p:spPr>
      </p:pic>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76" y="2834964"/>
            <a:ext cx="493763" cy="2218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297555" y="3803141"/>
            <a:ext cx="1829009"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9115" y="2978252"/>
            <a:ext cx="493685" cy="1194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8390990" y="4876800"/>
            <a:ext cx="941228" cy="523220"/>
          </a:xfrm>
          <a:prstGeom prst="rect">
            <a:avLst/>
          </a:prstGeom>
          <a:noFill/>
        </p:spPr>
        <p:txBody>
          <a:bodyPr wrap="square" rtlCol="0">
            <a:spAutoFit/>
          </a:bodyPr>
          <a:lstStyle/>
          <a:p>
            <a:r>
              <a:rPr lang="en-US" sz="1400" dirty="0" smtClean="0"/>
              <a:t>This month !</a:t>
            </a:r>
            <a:endParaRPr lang="en-US" dirty="0"/>
          </a:p>
        </p:txBody>
      </p:sp>
      <p:sp>
        <p:nvSpPr>
          <p:cNvPr id="23" name="Rectangle 22"/>
          <p:cNvSpPr/>
          <p:nvPr/>
        </p:nvSpPr>
        <p:spPr>
          <a:xfrm>
            <a:off x="8224409" y="3388826"/>
            <a:ext cx="747320" cy="523220"/>
          </a:xfrm>
          <a:prstGeom prst="rect">
            <a:avLst/>
          </a:prstGeom>
        </p:spPr>
        <p:txBody>
          <a:bodyPr wrap="none">
            <a:spAutoFit/>
          </a:bodyPr>
          <a:lstStyle/>
          <a:p>
            <a:r>
              <a:rPr lang="en-US" sz="1400" dirty="0"/>
              <a:t>l</a:t>
            </a:r>
            <a:r>
              <a:rPr lang="en-US" sz="1400" dirty="0" smtClean="0"/>
              <a:t>ast</a:t>
            </a:r>
          </a:p>
          <a:p>
            <a:r>
              <a:rPr lang="en-US" sz="1400" dirty="0" smtClean="0"/>
              <a:t>month </a:t>
            </a:r>
            <a:r>
              <a:rPr lang="en-US" sz="1400" dirty="0"/>
              <a:t>!</a:t>
            </a:r>
          </a:p>
        </p:txBody>
      </p:sp>
      <p:sp>
        <p:nvSpPr>
          <p:cNvPr id="15" name="TextBox 14"/>
          <p:cNvSpPr txBox="1"/>
          <p:nvPr/>
        </p:nvSpPr>
        <p:spPr>
          <a:xfrm>
            <a:off x="304800" y="5791200"/>
            <a:ext cx="6477000" cy="1092607"/>
          </a:xfrm>
          <a:prstGeom prst="rect">
            <a:avLst/>
          </a:prstGeom>
          <a:noFill/>
        </p:spPr>
        <p:txBody>
          <a:bodyPr wrap="square" rtlCol="0">
            <a:spAutoFit/>
          </a:bodyPr>
          <a:lstStyle/>
          <a:p>
            <a:r>
              <a:rPr lang="en-US" altLang="en-US" sz="1300" dirty="0" smtClean="0">
                <a:latin typeface="Trebuchet MS" panose="020B0603020202020204" pitchFamily="34" charset="0"/>
              </a:rPr>
              <a:t>We said in this briefing a 3, 4 months ago, that the </a:t>
            </a:r>
            <a:r>
              <a:rPr lang="en-US" altLang="en-US" sz="1300" b="1" u="sng" dirty="0" smtClean="0">
                <a:latin typeface="Trebuchet MS" panose="020B0603020202020204" pitchFamily="34" charset="0"/>
              </a:rPr>
              <a:t>relative minimum</a:t>
            </a:r>
            <a:r>
              <a:rPr lang="en-US" altLang="en-US" sz="1300" dirty="0" smtClean="0">
                <a:latin typeface="Trebuchet MS" panose="020B0603020202020204" pitchFamily="34" charset="0"/>
              </a:rPr>
              <a:t> in the %(percent) of US land coverage by Drought has reached its lower limit, </a:t>
            </a:r>
            <a:r>
              <a:rPr lang="en-US" altLang="en-US" sz="1300" u="sng" dirty="0" smtClean="0">
                <a:latin typeface="Trebuchet MS" panose="020B0603020202020204" pitchFamily="34" charset="0"/>
              </a:rPr>
              <a:t>and will likely increase from that low point onwards and it has been happening</a:t>
            </a:r>
            <a:r>
              <a:rPr lang="en-US" altLang="en-US" sz="1300" dirty="0" smtClean="0">
                <a:latin typeface="Trebuchet MS" panose="020B0603020202020204" pitchFamily="34" charset="0"/>
              </a:rPr>
              <a:t>, as we suggested.  We said it based on 2 factors: weak 2024 SW monsoon, ending of El Nino, possible trending La Nina development. </a:t>
            </a:r>
            <a:endParaRPr lang="en-US" altLang="en-US" sz="1200" i="1" dirty="0" smtClean="0">
              <a:latin typeface="Trebuchet MS" panose="020B0603020202020204" pitchFamily="34" charset="0"/>
            </a:endParaRPr>
          </a:p>
        </p:txBody>
      </p:sp>
      <p:cxnSp>
        <p:nvCxnSpPr>
          <p:cNvPr id="21" name="Straight Arrow Connector 20"/>
          <p:cNvCxnSpPr/>
          <p:nvPr/>
        </p:nvCxnSpPr>
        <p:spPr>
          <a:xfrm>
            <a:off x="5693739" y="4627584"/>
            <a:ext cx="1287735" cy="10660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562600" y="4876800"/>
            <a:ext cx="55749" cy="10358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a:stretch>
            <a:fillRect/>
          </a:stretch>
        </p:blipFill>
        <p:spPr>
          <a:xfrm>
            <a:off x="7040029" y="5434481"/>
            <a:ext cx="1815713" cy="1423519"/>
          </a:xfrm>
          <a:prstGeom prst="rect">
            <a:avLst/>
          </a:prstGeom>
        </p:spPr>
      </p:pic>
      <p:pic>
        <p:nvPicPr>
          <p:cNvPr id="4" name="Picture 3"/>
          <p:cNvPicPr>
            <a:picLocks noChangeAspect="1"/>
          </p:cNvPicPr>
          <p:nvPr/>
        </p:nvPicPr>
        <p:blipFill>
          <a:blip r:embed="rId10"/>
          <a:stretch>
            <a:fillRect/>
          </a:stretch>
        </p:blipFill>
        <p:spPr>
          <a:xfrm>
            <a:off x="517175" y="2926565"/>
            <a:ext cx="5655855" cy="2918524"/>
          </a:xfrm>
          <a:prstGeom prst="rect">
            <a:avLst/>
          </a:prstGeom>
        </p:spPr>
      </p:pic>
      <p:pic>
        <p:nvPicPr>
          <p:cNvPr id="1638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4064" y="2863793"/>
            <a:ext cx="506629" cy="2333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Oct –  31 Dec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9</a:t>
            </a:r>
            <a:r>
              <a:rPr lang="en-US" altLang="en-US" sz="1400" dirty="0" smtClean="0">
                <a:latin typeface="Times New Roman" pitchFamily="18" charset="0"/>
              </a:rPr>
              <a:t>/30/24</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74320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October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9</a:t>
            </a:r>
            <a:r>
              <a:rPr lang="en-US" altLang="en-US" sz="1400" dirty="0" smtClean="0">
                <a:latin typeface="Times New Roman" pitchFamily="18" charset="0"/>
              </a:rPr>
              <a:t>/30/24</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524000" y="4495800"/>
            <a:ext cx="990600" cy="9144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4" descr="United States Seasonal Drought Outl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5089511" y="3208076"/>
            <a:ext cx="4068546" cy="3116524"/>
          </a:xfrm>
          <a:prstGeom prst="rect">
            <a:avLst/>
          </a:prstGeom>
        </p:spPr>
      </p:pic>
      <p:pic>
        <p:nvPicPr>
          <p:cNvPr id="7" name="Picture 6"/>
          <p:cNvPicPr>
            <a:picLocks noChangeAspect="1"/>
          </p:cNvPicPr>
          <p:nvPr/>
        </p:nvPicPr>
        <p:blipFill>
          <a:blip r:embed="rId3"/>
          <a:stretch>
            <a:fillRect/>
          </a:stretch>
        </p:blipFill>
        <p:spPr>
          <a:xfrm>
            <a:off x="78974" y="588779"/>
            <a:ext cx="4035825" cy="3054599"/>
          </a:xfrm>
          <a:prstGeom prst="rect">
            <a:avLst/>
          </a:prstGeom>
        </p:spPr>
      </p:pic>
      <p:pic>
        <p:nvPicPr>
          <p:cNvPr id="11" name="Picture 10"/>
          <p:cNvPicPr>
            <a:picLocks noChangeAspect="1"/>
          </p:cNvPicPr>
          <p:nvPr/>
        </p:nvPicPr>
        <p:blipFill>
          <a:blip r:embed="rId4"/>
          <a:stretch>
            <a:fillRect/>
          </a:stretch>
        </p:blipFill>
        <p:spPr>
          <a:xfrm>
            <a:off x="78974" y="3698757"/>
            <a:ext cx="4043006" cy="2935173"/>
          </a:xfrm>
          <a:prstGeom prst="rect">
            <a:avLst/>
          </a:prstGeom>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14531" y="440863"/>
            <a:ext cx="7620000" cy="5886450"/>
          </a:xfrm>
          <a:prstGeom prst="rect">
            <a:avLst/>
          </a:prstGeom>
        </p:spPr>
      </p:pic>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1242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3926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138734"/>
            <a:ext cx="952359" cy="369332"/>
          </a:xfrm>
          <a:prstGeom prst="rect">
            <a:avLst/>
          </a:prstGeom>
          <a:noFill/>
        </p:spPr>
        <p:txBody>
          <a:bodyPr wrap="square" rtlCol="0">
            <a:spAutoFit/>
          </a:bodyPr>
          <a:lstStyle/>
          <a:p>
            <a:r>
              <a:rPr lang="en-US" b="1" dirty="0" smtClean="0">
                <a:solidFill>
                  <a:srgbClr val="FF0000"/>
                </a:solidFill>
              </a:rPr>
              <a:t>30 Days</a:t>
            </a:r>
            <a:endParaRPr lang="en-US" b="1" dirty="0">
              <a:solidFill>
                <a:srgbClr val="FF0000"/>
              </a:solidFill>
            </a:endParaRPr>
          </a:p>
        </p:txBody>
      </p:sp>
      <p:sp>
        <p:nvSpPr>
          <p:cNvPr id="25" name="TextBox 24"/>
          <p:cNvSpPr txBox="1"/>
          <p:nvPr/>
        </p:nvSpPr>
        <p:spPr>
          <a:xfrm>
            <a:off x="1617276" y="3810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124200"/>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US 4 panel 1wk - 2months "/>
          <p:cNvSpPr>
            <a:spLocks noChangeAspect="1" noChangeArrowheads="1"/>
          </p:cNvSpPr>
          <p:nvPr/>
        </p:nvSpPr>
        <p:spPr bwMode="auto">
          <a:xfrm>
            <a:off x="307974" y="7937"/>
            <a:ext cx="1728461" cy="17284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US 4 panel 1wk - 2months "/>
          <p:cNvSpPr>
            <a:spLocks noChangeAspect="1" noChangeArrowheads="1"/>
          </p:cNvSpPr>
          <p:nvPr/>
        </p:nvSpPr>
        <p:spPr bwMode="auto">
          <a:xfrm>
            <a:off x="307974" y="7937"/>
            <a:ext cx="1980649" cy="19806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2551" y="457200"/>
            <a:ext cx="7620000" cy="5886450"/>
          </a:xfrm>
          <a:prstGeom prst="rect">
            <a:avLst/>
          </a:prstGeom>
        </p:spPr>
      </p:pic>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7086600" y="1601101"/>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89718" y="5011726"/>
            <a:ext cx="381000" cy="46463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96134" y="2297439"/>
            <a:ext cx="498918" cy="38099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93842"/>
            <a:ext cx="7620000" cy="5886450"/>
          </a:xfrm>
          <a:prstGeom prst="rect">
            <a:avLst/>
          </a:prstGeom>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10" name="TextBox 9"/>
          <p:cNvSpPr txBox="1"/>
          <p:nvPr/>
        </p:nvSpPr>
        <p:spPr>
          <a:xfrm>
            <a:off x="1676400" y="521913"/>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676400" y="3289929"/>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483355"/>
            <a:ext cx="7620000" cy="5886450"/>
          </a:xfrm>
          <a:prstGeom prst="rect">
            <a:avLst/>
          </a:prstGeom>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 brown, brown, dark red, &amp; red </a:t>
            </a:r>
            <a:r>
              <a:rPr lang="en-US" sz="1400" b="1" dirty="0" smtClean="0">
                <a:solidFill>
                  <a:srgbClr val="FF0000"/>
                </a:solidFill>
              </a:rPr>
              <a:t>(&lt;40%).</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generally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830997"/>
          </a:xfrm>
          <a:prstGeom prst="rect">
            <a:avLst/>
          </a:prstGeom>
          <a:noFill/>
        </p:spPr>
        <p:txBody>
          <a:bodyPr wrap="square" rtlCol="0">
            <a:spAutoFit/>
          </a:bodyPr>
          <a:lstStyle/>
          <a:p>
            <a:r>
              <a:rPr lang="en-US" sz="1600" dirty="0" smtClean="0"/>
              <a:t>Short term(S) Drought is generally declared when large/severe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136480</TotalTime>
  <Words>4492</Words>
  <Application>Microsoft Office PowerPoint</Application>
  <PresentationFormat>On-screen Show (4:3)</PresentationFormat>
  <Paragraphs>390</Paragraphs>
  <Slides>37</Slides>
  <Notes>13</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MS PGothic</vt:lpstr>
      <vt:lpstr>Arial</vt:lpstr>
      <vt:lpstr>Roboto</vt:lpstr>
      <vt:lpstr>Times New Roman</vt:lpstr>
      <vt:lpstr>Trebuchet MS</vt:lpstr>
      <vt:lpstr>Verdana</vt:lpstr>
      <vt:lpstr>verdana,arial,serif</vt:lpstr>
      <vt:lpstr>Wingdings</vt:lpstr>
      <vt:lpstr>Default Design</vt:lpstr>
      <vt:lpstr>Drought  Outlook  Support Briefing  October 2024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12129</cp:revision>
  <cp:lastPrinted>2021-02-15T18:18:07Z</cp:lastPrinted>
  <dcterms:created xsi:type="dcterms:W3CDTF">2008-10-04T17:35:30Z</dcterms:created>
  <dcterms:modified xsi:type="dcterms:W3CDTF">2024-10-15T03:26:32Z</dcterms:modified>
</cp:coreProperties>
</file>