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915" r:id="rId32"/>
    <p:sldId id="888" r:id="rId33"/>
    <p:sldId id="883" r:id="rId34"/>
    <p:sldId id="918" r:id="rId35"/>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99266" autoAdjust="0"/>
  </p:normalViewPr>
  <p:slideViewPr>
    <p:cSldViewPr>
      <p:cViewPr>
        <p:scale>
          <a:sx n="107" d="100"/>
          <a:sy n="107" d="100"/>
        </p:scale>
        <p:origin x="-168" y="-15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fsapps.nwcg.gov/" TargetMode="External"/><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gif"/><Relationship Id="rId4" Type="http://schemas.openxmlformats.org/officeDocument/2006/relationships/image" Target="../media/image50.png"/><Relationship Id="rId9"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November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0" y="4495800"/>
            <a:ext cx="838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7772400" y="3886200"/>
            <a:ext cx="1371600" cy="1600438"/>
          </a:xfrm>
          <a:prstGeom prst="rect">
            <a:avLst/>
          </a:prstGeom>
          <a:noFill/>
        </p:spPr>
        <p:txBody>
          <a:bodyPr wrap="square" rtlCol="0">
            <a:spAutoFit/>
          </a:bodyPr>
          <a:lstStyle/>
          <a:p>
            <a:r>
              <a:rPr lang="en-US" sz="1400" dirty="0" smtClean="0"/>
              <a:t>In this time range, across the country, there is not any big area where the rainfall is less than 50%.</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8292" y="305955"/>
            <a:ext cx="2488707" cy="159904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narrow rainy season (months)</a:t>
            </a:r>
            <a:endParaRPr lang="en-US" sz="1400" dirty="0"/>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57133"/>
            <a:ext cx="2736715"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1" y="1666877"/>
            <a:ext cx="2659775" cy="17442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0"/>
            <a:ext cx="2660516"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153400" y="762000"/>
            <a:ext cx="347764" cy="1524000"/>
          </a:xfrm>
          <a:prstGeom prst="arc">
            <a:avLst>
              <a:gd name="adj1" fmla="val 15432076"/>
              <a:gd name="adj2" fmla="val 6079176"/>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8153400" y="587276"/>
            <a:ext cx="990600" cy="2308324"/>
          </a:xfrm>
          <a:prstGeom prst="rect">
            <a:avLst/>
          </a:prstGeom>
          <a:noFill/>
        </p:spPr>
        <p:txBody>
          <a:bodyPr wrap="square" rtlCol="0">
            <a:spAutoFit/>
          </a:bodyPr>
          <a:lstStyle/>
          <a:p>
            <a:r>
              <a:rPr lang="en-US" sz="1200" b="1" dirty="0" smtClean="0"/>
              <a:t>As if not enough so far, September/October are still climatologically  bad months for west coast fire season </a:t>
            </a:r>
            <a:r>
              <a:rPr lang="en-US" sz="1200" b="1" dirty="0" smtClean="0">
                <a:sym typeface="Wingdings" panose="05000000000000000000" pitchFamily="2" charset="2"/>
              </a:rPr>
              <a:t> </a:t>
            </a:r>
            <a:r>
              <a:rPr lang="en-US" sz="1200" b="1" dirty="0" smtClean="0"/>
              <a:t> </a:t>
            </a:r>
            <a:endParaRPr lang="en-US" sz="1200" b="1" dirty="0"/>
          </a:p>
        </p:txBody>
      </p:sp>
      <p:sp>
        <p:nvSpPr>
          <p:cNvPr id="26" name="TextBox 25"/>
          <p:cNvSpPr txBox="1"/>
          <p:nvPr/>
        </p:nvSpPr>
        <p:spPr>
          <a:xfrm>
            <a:off x="8153400" y="-76200"/>
            <a:ext cx="914400" cy="646331"/>
          </a:xfrm>
          <a:prstGeom prst="rect">
            <a:avLst/>
          </a:prstGeom>
          <a:noFill/>
        </p:spPr>
        <p:txBody>
          <a:bodyPr wrap="square" rtlCol="0">
            <a:spAutoFit/>
          </a:bodyPr>
          <a:lstStyle/>
          <a:p>
            <a:r>
              <a:rPr lang="en-US" sz="1200" b="1" dirty="0" smtClean="0"/>
              <a:t>October-least green map!</a:t>
            </a:r>
            <a:endParaRPr lang="en-US" sz="12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4465"/>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a:solidFill>
                  <a:srgbClr val="000000"/>
                </a:solidFill>
                <a:effectLst/>
                <a:latin typeface="Times New Roman"/>
                <a:ea typeface="Times New Roman"/>
                <a:cs typeface="Arial"/>
              </a:rPr>
              <a:t>Precip  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92896" y="533400"/>
            <a:ext cx="879504"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pic>
        <p:nvPicPr>
          <p:cNvPr id="9218" name="Picture 2" descr="https://www.cpc.ncep.noaa.gov/products/precip/CWlink/ENSO/composites/lanina.djf.prec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582" y="457200"/>
            <a:ext cx="494461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0"/>
            <a:ext cx="5410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39018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9674"/>
          <a:stretch/>
        </p:blipFill>
        <p:spPr bwMode="auto">
          <a:xfrm>
            <a:off x="76200" y="25893"/>
            <a:ext cx="5715000" cy="675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pc.ncep.noaa.gov/products/tanal/30day/mean/202010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572000" cy="6753225"/>
          </a:xfrm>
          <a:prstGeom prst="rect">
            <a:avLst/>
          </a:prstGeom>
          <a:noFill/>
          <a:extLst>
            <a:ext uri="{909E8E84-426E-40DD-AFC4-6F175D3DCCD1}">
              <a14:hiddenFill xmlns:a14="http://schemas.microsoft.com/office/drawing/2010/main">
                <a:solidFill>
                  <a:srgbClr val="FFFFFF"/>
                </a:solidFill>
              </a14:hiddenFill>
            </a:ext>
          </a:extLst>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86400" y="13716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454" y="3276600"/>
            <a:ext cx="4550546" cy="320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0621" y="3244334"/>
            <a:ext cx="2582758" cy="369332"/>
          </a:xfrm>
          <a:prstGeom prst="rect">
            <a:avLst/>
          </a:prstGeom>
        </p:spPr>
        <p:txBody>
          <a:bodyPr wrap="none">
            <a:spAutoFit/>
          </a:bodyPr>
          <a:lstStyle/>
          <a:p>
            <a:r>
              <a:rPr lang="en-US" dirty="0"/>
              <a:t>https://inciweb.nwcg.gov/</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5932659" y="378023"/>
            <a:ext cx="1941557" cy="307777"/>
          </a:xfrm>
          <a:prstGeom prst="rect">
            <a:avLst/>
          </a:prstGeom>
        </p:spPr>
        <p:txBody>
          <a:bodyPr wrap="none">
            <a:spAutoFit/>
          </a:bodyPr>
          <a:lstStyle/>
          <a:p>
            <a:r>
              <a:rPr lang="en-US" sz="1400" dirty="0">
                <a:hlinkClick r:id="rId3"/>
              </a:rPr>
              <a:t>https://fsapps.nwcg.gov/</a:t>
            </a:r>
            <a:endParaRPr lang="en-US" sz="14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458615" y="6063734"/>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726" y="4950029"/>
            <a:ext cx="2183959" cy="16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descr="https://www.wfas.net/images/firedanger/fd_cls_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6448" y="3296721"/>
            <a:ext cx="2189674" cy="1630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03372" y="2971800"/>
            <a:ext cx="1735828" cy="369332"/>
          </a:xfrm>
          <a:prstGeom prst="rect">
            <a:avLst/>
          </a:prstGeom>
          <a:noFill/>
        </p:spPr>
        <p:txBody>
          <a:bodyPr wrap="square" rtlCol="0">
            <a:spAutoFit/>
          </a:bodyPr>
          <a:lstStyle/>
          <a:p>
            <a:r>
              <a:rPr lang="en-US" dirty="0" smtClean="0"/>
              <a:t>LAST MONTH</a:t>
            </a:r>
            <a:endParaRPr lang="en-US" dirty="0"/>
          </a:p>
        </p:txBody>
      </p:sp>
      <p:sp>
        <p:nvSpPr>
          <p:cNvPr id="24" name="TextBox 23"/>
          <p:cNvSpPr txBox="1"/>
          <p:nvPr/>
        </p:nvSpPr>
        <p:spPr>
          <a:xfrm>
            <a:off x="4876800" y="2983468"/>
            <a:ext cx="1735828" cy="369332"/>
          </a:xfrm>
          <a:prstGeom prst="rect">
            <a:avLst/>
          </a:prstGeom>
          <a:noFill/>
        </p:spPr>
        <p:txBody>
          <a:bodyPr wrap="square" rtlCol="0">
            <a:spAutoFit/>
          </a:bodyPr>
          <a:lstStyle/>
          <a:p>
            <a:r>
              <a:rPr lang="en-US" dirty="0" smtClean="0"/>
              <a:t>THIS MONTH</a:t>
            </a:r>
            <a:endParaRPr lang="en-US" dirty="0"/>
          </a:p>
        </p:txBody>
      </p:sp>
      <p:cxnSp>
        <p:nvCxnSpPr>
          <p:cNvPr id="7" name="Straight Arrow Connector 6"/>
          <p:cNvCxnSpPr/>
          <p:nvPr/>
        </p:nvCxnSpPr>
        <p:spPr>
          <a:xfrm flipH="1">
            <a:off x="5181600" y="3505200"/>
            <a:ext cx="1930568"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15200" y="2618601"/>
            <a:ext cx="1777917" cy="276999"/>
          </a:xfrm>
          <a:prstGeom prst="rect">
            <a:avLst/>
          </a:prstGeom>
        </p:spPr>
        <p:txBody>
          <a:bodyPr wrap="square">
            <a:spAutoFit/>
          </a:bodyPr>
          <a:lstStyle/>
          <a:p>
            <a:r>
              <a:rPr lang="en-US" sz="1200" dirty="0"/>
              <a:t>https://inciweb.nwcg.gov/</a:t>
            </a:r>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 y="32266"/>
            <a:ext cx="4657495" cy="638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www.wfas.net/images/firedanger/fd_cls_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7441" y="3329295"/>
            <a:ext cx="2200274" cy="163873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0200" y="0"/>
            <a:ext cx="2499066" cy="303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7172" y="4870897"/>
            <a:ext cx="2040628" cy="173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6644564"/>
            <a:ext cx="2547937" cy="13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24600"/>
            <a:ext cx="4876800" cy="523220"/>
          </a:xfrm>
          <a:prstGeom prst="rect">
            <a:avLst/>
          </a:prstGeom>
          <a:noFill/>
        </p:spPr>
        <p:txBody>
          <a:bodyPr wrap="square" rtlCol="0">
            <a:spAutoFit/>
          </a:bodyPr>
          <a:lstStyle/>
          <a:p>
            <a:r>
              <a:rPr lang="en-US" sz="1400" b="1" dirty="0" smtClean="0"/>
              <a:t>La Nina is here in full force thru winter/spring!! </a:t>
            </a:r>
          </a:p>
          <a:p>
            <a:r>
              <a:rPr lang="en-US" sz="1400" b="1" dirty="0" smtClean="0"/>
              <a:t>Impact on upcoming CA season ? water reservoir levels?? </a:t>
            </a:r>
            <a:endParaRPr lang="en-US" sz="1400" b="1" dirty="0"/>
          </a:p>
        </p:txBody>
      </p:sp>
      <p:sp>
        <p:nvSpPr>
          <p:cNvPr id="12" name="TextBox 11"/>
          <p:cNvSpPr txBox="1"/>
          <p:nvPr/>
        </p:nvSpPr>
        <p:spPr>
          <a:xfrm>
            <a:off x="6172200" y="6063734"/>
            <a:ext cx="946649" cy="461665"/>
          </a:xfrm>
          <a:prstGeom prst="rect">
            <a:avLst/>
          </a:prstGeom>
          <a:noFill/>
        </p:spPr>
        <p:txBody>
          <a:bodyPr wrap="square" rtlCol="0">
            <a:spAutoFit/>
          </a:bodyPr>
          <a:lstStyle/>
          <a:p>
            <a:r>
              <a:rPr lang="en-US" sz="1200" dirty="0" smtClean="0"/>
              <a:t>October Not</a:t>
            </a:r>
          </a:p>
          <a:p>
            <a:r>
              <a:rPr lang="en-US" sz="1200" dirty="0" smtClean="0"/>
              <a:t>Updated !?</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still under drought.</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10132" cy="2156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133677"/>
            <a:ext cx="3416451" cy="21853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7362" y="2519449"/>
            <a:ext cx="2470638"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9" y="4312888"/>
            <a:ext cx="3416451" cy="208370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6819" y="4319029"/>
            <a:ext cx="2562328" cy="168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Arc 33"/>
          <p:cNvSpPr/>
          <p:nvPr/>
        </p:nvSpPr>
        <p:spPr>
          <a:xfrm>
            <a:off x="3250926" y="2519449"/>
            <a:ext cx="711474" cy="2204952"/>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797451" y="4495800"/>
            <a:ext cx="954364" cy="1231106"/>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p>
          <a:p>
            <a:r>
              <a:rPr lang="en-US" sz="1400" dirty="0" smtClean="0"/>
              <a:t>Maine/</a:t>
            </a:r>
          </a:p>
          <a:p>
            <a:r>
              <a:rPr lang="en-US" sz="1400" dirty="0" smtClean="0"/>
              <a:t>Northeast</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57538"/>
            <a:ext cx="4399936" cy="28622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8777"/>
            <a:ext cx="4495800" cy="29246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4399936" cy="28622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1169551"/>
          </a:xfrm>
          <a:prstGeom prst="rect">
            <a:avLst/>
          </a:prstGeom>
          <a:noFill/>
        </p:spPr>
        <p:txBody>
          <a:bodyPr wrap="square" rtlCol="0">
            <a:spAutoFit/>
          </a:bodyPr>
          <a:lstStyle/>
          <a:p>
            <a:r>
              <a:rPr lang="en-US" sz="1400" dirty="0" smtClean="0"/>
              <a:t>Overall, during the past month, lots of yellow/red  across the country – that is  -</a:t>
            </a:r>
            <a:r>
              <a:rPr lang="en-US" sz="1400" dirty="0" err="1" smtClean="0"/>
              <a:t>ve</a:t>
            </a:r>
            <a:r>
              <a:rPr lang="en-US" sz="1400" dirty="0" smtClean="0"/>
              <a:t> soil moisture tendency – that is drying! </a:t>
            </a:r>
          </a:p>
          <a:p>
            <a:endParaRPr lang="en-US" sz="1400" dirty="0"/>
          </a:p>
          <a:p>
            <a:r>
              <a:rPr lang="en-US" sz="1400" dirty="0" smtClean="0"/>
              <a:t>Almost, almost, no areas of blue/moistening.. </a:t>
            </a:r>
            <a:endParaRPr lang="en-US" sz="1400" dirty="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324600" y="1371600"/>
            <a:ext cx="2819400" cy="526297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increased </a:t>
            </a:r>
            <a:r>
              <a:rPr lang="en-US" sz="1400" dirty="0" smtClean="0"/>
              <a:t>across the South West&amp; NW.</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Lately, drought has expanded in the western </a:t>
            </a:r>
            <a:r>
              <a:rPr lang="en-US" sz="1400" dirty="0"/>
              <a:t>N</a:t>
            </a:r>
            <a:r>
              <a:rPr lang="en-US" sz="1400" dirty="0" smtClean="0"/>
              <a:t>orthern Great plains.</a:t>
            </a:r>
          </a:p>
          <a:p>
            <a:endParaRPr lang="en-US" sz="1400" dirty="0"/>
          </a:p>
          <a:p>
            <a:pPr marL="285750" indent="-285750">
              <a:buFont typeface="Arial" panose="020B0604020202020204" pitchFamily="34" charset="0"/>
              <a:buChar char="•"/>
            </a:pPr>
            <a:r>
              <a:rPr lang="en-US" sz="1400" dirty="0" smtClean="0"/>
              <a:t>About half of the country is some form of low to severe drought or at least in dry condition.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the Northeastern states is creeping into parts of NY and PA. The drought in the far NE is extending beyond short term, which is quite unusual for the region.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Recently emerged drought in northern IA and northern Ohio valley  states continue.. </a:t>
            </a:r>
          </a:p>
        </p:txBody>
      </p:sp>
      <p:sp>
        <p:nvSpPr>
          <p:cNvPr id="21" name="TextBox 20"/>
          <p:cNvSpPr txBox="1"/>
          <p:nvPr/>
        </p:nvSpPr>
        <p:spPr>
          <a:xfrm>
            <a:off x="4876800" y="4572000"/>
            <a:ext cx="1219200" cy="369332"/>
          </a:xfrm>
          <a:prstGeom prst="rect">
            <a:avLst/>
          </a:prstGeom>
          <a:noFill/>
        </p:spPr>
        <p:txBody>
          <a:bodyPr wrap="square" rtlCol="0">
            <a:spAutoFit/>
          </a:bodyPr>
          <a:lstStyle/>
          <a:p>
            <a:r>
              <a:rPr lang="en-US" dirty="0"/>
              <a:t> </a:t>
            </a:r>
            <a:r>
              <a:rPr lang="en-US" dirty="0" smtClean="0"/>
              <a:t> July</a:t>
            </a:r>
            <a:endParaRPr lang="en-US" dirty="0"/>
          </a:p>
        </p:txBody>
      </p:sp>
      <p:sp>
        <p:nvSpPr>
          <p:cNvPr id="3081" name="TextBox 17"/>
          <p:cNvSpPr txBox="1">
            <a:spLocks noChangeArrowheads="1"/>
          </p:cNvSpPr>
          <p:nvPr/>
        </p:nvSpPr>
        <p:spPr bwMode="auto">
          <a:xfrm>
            <a:off x="1928907" y="3429000"/>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357541" y="228600"/>
            <a:ext cx="928459" cy="369332"/>
          </a:xfrm>
          <a:prstGeom prst="rect">
            <a:avLst/>
          </a:prstGeom>
          <a:noFill/>
        </p:spPr>
        <p:txBody>
          <a:bodyPr wrap="none" rtlCol="0">
            <a:spAutoFit/>
          </a:bodyPr>
          <a:lstStyle/>
          <a:p>
            <a:r>
              <a:rPr lang="en-US" dirty="0" smtClean="0"/>
              <a:t>October</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August</a:t>
            </a:r>
            <a:endParaRPr lang="en-US" dirty="0"/>
          </a:p>
        </p:txBody>
      </p:sp>
      <p:sp>
        <p:nvSpPr>
          <p:cNvPr id="28" name="TextBox 27"/>
          <p:cNvSpPr txBox="1"/>
          <p:nvPr/>
        </p:nvSpPr>
        <p:spPr>
          <a:xfrm>
            <a:off x="4724400" y="550902"/>
            <a:ext cx="1270191" cy="369332"/>
          </a:xfrm>
          <a:prstGeom prst="rect">
            <a:avLst/>
          </a:prstGeom>
          <a:noFill/>
        </p:spPr>
        <p:txBody>
          <a:bodyPr wrap="square" rtlCol="0">
            <a:spAutoFit/>
          </a:bodyPr>
          <a:lstStyle/>
          <a:p>
            <a:r>
              <a:rPr lang="en-US" dirty="0"/>
              <a:t> </a:t>
            </a:r>
            <a:r>
              <a:rPr lang="en-US" dirty="0" smtClean="0"/>
              <a:t>September</a:t>
            </a:r>
            <a:endParaRPr lang="en-US" dirty="0"/>
          </a:p>
        </p:txBody>
      </p:sp>
      <p:sp>
        <p:nvSpPr>
          <p:cNvPr id="2" name="TextBox 1"/>
          <p:cNvSpPr txBox="1"/>
          <p:nvPr/>
        </p:nvSpPr>
        <p:spPr>
          <a:xfrm>
            <a:off x="6657977" y="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pic>
        <p:nvPicPr>
          <p:cNvPr id="29" name="Picture 2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941" y="4941332"/>
            <a:ext cx="2328857" cy="1611868"/>
          </a:xfrm>
          <a:prstGeom prst="rect">
            <a:avLst/>
          </a:prstGeom>
          <a:noFill/>
          <a:ln>
            <a:noFill/>
          </a:ln>
        </p:spPr>
      </p:pic>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3369" y="2971800"/>
            <a:ext cx="2286000" cy="1600200"/>
          </a:xfrm>
          <a:prstGeom prst="rect">
            <a:avLst/>
          </a:prstGeom>
          <a:noFill/>
          <a:ln>
            <a:noFill/>
          </a:ln>
        </p:spPr>
      </p:pic>
      <p:pic>
        <p:nvPicPr>
          <p:cNvPr id="19" name="Picture 18"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3369" y="943908"/>
            <a:ext cx="2285999" cy="1658560"/>
          </a:xfrm>
          <a:prstGeom prst="rect">
            <a:avLst/>
          </a:prstGeom>
          <a:noFill/>
          <a:ln>
            <a:noFill/>
          </a:ln>
        </p:spPr>
      </p:pic>
      <p:sp>
        <p:nvSpPr>
          <p:cNvPr id="24" name="TextBox 23"/>
          <p:cNvSpPr txBox="1"/>
          <p:nvPr/>
        </p:nvSpPr>
        <p:spPr>
          <a:xfrm>
            <a:off x="900341" y="3440668"/>
            <a:ext cx="1159292" cy="369332"/>
          </a:xfrm>
          <a:prstGeom prst="rect">
            <a:avLst/>
          </a:prstGeom>
          <a:noFill/>
        </p:spPr>
        <p:txBody>
          <a:bodyPr wrap="none" rtlCol="0">
            <a:spAutoFit/>
          </a:bodyPr>
          <a:lstStyle/>
          <a:p>
            <a:r>
              <a:rPr lang="en-US" dirty="0" smtClean="0"/>
              <a:t>November</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7" y="533400"/>
            <a:ext cx="4029633" cy="2895600"/>
          </a:xfrm>
          <a:prstGeom prst="rect">
            <a:avLst/>
          </a:prstGeom>
          <a:noFill/>
          <a:ln>
            <a:noFill/>
          </a:ln>
        </p:spPr>
      </p:pic>
      <p:pic>
        <p:nvPicPr>
          <p:cNvPr id="22" name="Picture 2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745230"/>
            <a:ext cx="4029075" cy="311277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1742426876"/>
              </p:ext>
            </p:extLst>
          </p:nvPr>
        </p:nvGraphicFramePr>
        <p:xfrm>
          <a:off x="381000" y="152400"/>
          <a:ext cx="8305800" cy="609599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12 November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a:t>
                      </a:r>
                      <a:r>
                        <a:rPr lang="en-US" sz="1800" b="1" kern="1200" dirty="0" smtClean="0">
                          <a:solidFill>
                            <a:srgbClr val="0033CC"/>
                          </a:solidFill>
                          <a:effectLst/>
                          <a:latin typeface="Arial" pitchFamily="34" charset="0"/>
                          <a:ea typeface="+mn-ea"/>
                          <a:cs typeface="+mn-cs"/>
                        </a:rPr>
                        <a:t> </a:t>
                      </a:r>
                      <a:r>
                        <a:rPr lang="en-US" sz="1800" b="1" i="0" kern="1200" dirty="0" smtClean="0">
                          <a:solidFill>
                            <a:srgbClr val="0033CC"/>
                          </a:solidFill>
                          <a:effectLst/>
                          <a:latin typeface="Arial" pitchFamily="34" charset="0"/>
                          <a:ea typeface="+mn-ea"/>
                          <a:cs typeface="+mn-cs"/>
                        </a:rPr>
                        <a:t>La Niña is likely to continue through the Northern Hemisphere winter 2020-21 (~95% chance during January-March) and into spring 2021 (~65% chance during March-May)</a:t>
                      </a:r>
                      <a:endParaRPr lang="en-US" sz="1800"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46112"/>
            <a:ext cx="4343400" cy="5983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3810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24400" y="2514600"/>
            <a:ext cx="38862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00726" y="609600"/>
            <a:ext cx="3909874"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24400" y="4679950"/>
            <a:ext cx="3920331" cy="2025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371600"/>
            <a:ext cx="4191000" cy="1569660"/>
          </a:xfrm>
          <a:prstGeom prst="rect">
            <a:avLst/>
          </a:prstGeom>
          <a:noFill/>
        </p:spPr>
        <p:txBody>
          <a:bodyPr wrap="square" rtlCol="0">
            <a:spAutoFit/>
          </a:bodyPr>
          <a:lstStyle/>
          <a:p>
            <a:r>
              <a:rPr lang="en-US" sz="1600" dirty="0" smtClean="0"/>
              <a:t>Central and eastern tropical SST and subsurface exhibit cold La Nina conditions!! Finally La Nina is officially in place!! </a:t>
            </a:r>
          </a:p>
          <a:p>
            <a:endParaRPr lang="en-US" sz="1600" dirty="0"/>
          </a:p>
          <a:p>
            <a:r>
              <a:rPr lang="en-US" sz="1600" dirty="0" smtClean="0"/>
              <a:t>Warm sub-surface cold anomalies is (almost) nowhere in the eastern tropical Pacific ocean.</a:t>
            </a:r>
            <a:endParaRPr lang="en-US" sz="1600" dirty="0"/>
          </a:p>
        </p:txBody>
      </p:sp>
      <p:pic>
        <p:nvPicPr>
          <p:cNvPr id="9"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152400"/>
            <a:ext cx="4419600" cy="6553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696561" y="3429000"/>
            <a:ext cx="4260850" cy="2057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October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76200" y="325068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CPC/IRI forecast</a:t>
            </a:r>
          </a:p>
        </p:txBody>
      </p:sp>
      <p:pic>
        <p:nvPicPr>
          <p:cNvPr id="3" name="Picture 2" descr="https://iri.columbia.edu/wp-content/uploads/2020/10/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721056"/>
            <a:ext cx="4010798" cy="2555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iri.columbia.edu/wp-content/uploads/2020/09/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1" y="43934"/>
            <a:ext cx="4343400" cy="300406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6705600" y="5715000"/>
            <a:ext cx="685800" cy="457200"/>
          </a:xfrm>
          <a:prstGeom prst="straightConnector1">
            <a:avLst/>
          </a:prstGeom>
          <a:ln w="1587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5943600"/>
            <a:ext cx="1066800" cy="307777"/>
          </a:xfrm>
          <a:prstGeom prst="rect">
            <a:avLst/>
          </a:prstGeom>
          <a:noFill/>
        </p:spPr>
        <p:txBody>
          <a:bodyPr wrap="square" rtlCol="0">
            <a:spAutoFit/>
          </a:bodyPr>
          <a:lstStyle/>
          <a:p>
            <a:r>
              <a:rPr lang="en-US" sz="1400" dirty="0" smtClean="0"/>
              <a:t>NDJ &lt; -1 C</a:t>
            </a:r>
            <a:endParaRPr lang="en-US" sz="1400" dirty="0"/>
          </a:p>
        </p:txBody>
      </p:sp>
      <p:sp>
        <p:nvSpPr>
          <p:cNvPr id="2" name="TextBox 1"/>
          <p:cNvSpPr txBox="1"/>
          <p:nvPr/>
        </p:nvSpPr>
        <p:spPr>
          <a:xfrm>
            <a:off x="0" y="6258580"/>
            <a:ext cx="5029200" cy="523220"/>
          </a:xfrm>
          <a:prstGeom prst="rect">
            <a:avLst/>
          </a:prstGeom>
          <a:noFill/>
        </p:spPr>
        <p:txBody>
          <a:bodyPr wrap="square" rtlCol="0">
            <a:spAutoFit/>
          </a:bodyPr>
          <a:lstStyle/>
          <a:p>
            <a:r>
              <a:rPr lang="en-US" sz="1400" b="1" dirty="0" smtClean="0">
                <a:solidFill>
                  <a:srgbClr val="0033CC"/>
                </a:solidFill>
              </a:rPr>
              <a:t>The long awaited La Nina is finally here and ongoing! &gt; </a:t>
            </a:r>
            <a:r>
              <a:rPr lang="en-US" sz="1400" b="1" u="sng" dirty="0" smtClean="0">
                <a:solidFill>
                  <a:srgbClr val="0033CC"/>
                </a:solidFill>
              </a:rPr>
              <a:t>90 %</a:t>
            </a:r>
          </a:p>
          <a:p>
            <a:r>
              <a:rPr lang="en-US" sz="1400" b="1" dirty="0" smtClean="0">
                <a:solidFill>
                  <a:srgbClr val="0033CC"/>
                </a:solidFill>
              </a:rPr>
              <a:t>And hopefully the expected Canonical impacts!!</a:t>
            </a:r>
            <a:endParaRPr lang="en-US" sz="1400" b="1" dirty="0">
              <a:solidFill>
                <a:srgbClr val="0033CC"/>
              </a:solidFill>
            </a:endParaRPr>
          </a:p>
        </p:txBody>
      </p:sp>
      <p:pic>
        <p:nvPicPr>
          <p:cNvPr id="12290" name="Picture 2" descr="https://iri.columbia.edu/wp-content/uploads/2020/11/fig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5937"/>
            <a:ext cx="4020323" cy="268021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371600" y="3048000"/>
            <a:ext cx="371476" cy="990600"/>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92" name="Picture 4" descr="https://iri.columbia.edu/wp-content/uploads/2020/10/figure4-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2" y="3135474"/>
            <a:ext cx="4343400" cy="3158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755"/>
            <a:ext cx="4076700" cy="3563645"/>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(Nov)/</a:t>
            </a:r>
            <a:r>
              <a:rPr lang="en-US" altLang="en-US" sz="2400" kern="0" dirty="0"/>
              <a:t>Seasonal </a:t>
            </a:r>
            <a:r>
              <a:rPr lang="en-US" altLang="en-US" sz="2400" kern="0" dirty="0" smtClean="0"/>
              <a:t>(NDJ)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364"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2764"/>
            <a:ext cx="3936507" cy="3720952"/>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93334"/>
            <a:ext cx="392739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21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238500" y="23622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038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0" y="4953000"/>
            <a:ext cx="395122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rainfall in the short term – where the drought is severe. Much of the US drought is in the West.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Recall the monsoon also failed this year..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Some relief possible in the upper North West and far North East(3-6 “).</a:t>
            </a:r>
          </a:p>
          <a:p>
            <a:endParaRPr lang="en-US" sz="1400" dirty="0"/>
          </a:p>
        </p:txBody>
      </p:sp>
      <p:cxnSp>
        <p:nvCxnSpPr>
          <p:cNvPr id="5" name="Straight Arrow Connector 4"/>
          <p:cNvCxnSpPr/>
          <p:nvPr/>
        </p:nvCxnSpPr>
        <p:spPr>
          <a:xfrm flipV="1">
            <a:off x="3581400" y="4267200"/>
            <a:ext cx="1676400" cy="21336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66" name="Picture 2" descr="https://www.wpc.ncep.noaa.gov/qpf/p168i.gif?16054765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5" y="60559"/>
            <a:ext cx="4586153" cy="321604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454" y="3233463"/>
            <a:ext cx="4526546" cy="309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581400" cy="3521627"/>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048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Oct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(Nov)/</a:t>
            </a:r>
            <a:r>
              <a:rPr lang="en-US" altLang="en-US" sz="2400" kern="0" dirty="0"/>
              <a:t>Seasonal </a:t>
            </a:r>
            <a:r>
              <a:rPr lang="en-US" altLang="en-US" sz="2400" kern="0" dirty="0" smtClean="0"/>
              <a:t>(NDJ)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Oct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53934"/>
            <a:ext cx="3687281" cy="29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s://www.cpc.ncep.noaa.gov/products/predictions/long_range/lead01/off01_tem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07075"/>
            <a:ext cx="4114800" cy="404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Dec</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DJF</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NMME models always make these </a:t>
            </a:r>
            <a:r>
              <a:rPr lang="en-US" sz="1400" u="sng" dirty="0" smtClean="0"/>
              <a:t>red (warmer T) </a:t>
            </a:r>
            <a:r>
              <a:rPr lang="en-US" sz="1400" dirty="0" smtClean="0"/>
              <a:t>forecasts.</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434"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99" y="32075"/>
            <a:ext cx="3936507" cy="304095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2"/>
            <a:ext cx="3840902" cy="296709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810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598" y="3200400"/>
            <a:ext cx="3962401" cy="3060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DJF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26911"/>
            <a:ext cx="8839200" cy="606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Oct 2020- Jan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10/15/20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November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10/31/20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457200" y="4264223"/>
            <a:ext cx="3886200"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Much of the western half is in drought. It was not too long ago (~May 2019), the US  had almost the lowest coverage of  area covered by drought! Approx. &lt; 4% or so. Now it is??</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Similar looking Monthly and seasonal outlooks.</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Emerging and ongoing La Nina will not help Southern states, due to below normal precip. </a:t>
            </a:r>
          </a:p>
        </p:txBody>
      </p:sp>
      <p:pic>
        <p:nvPicPr>
          <p:cNvPr id="10" name="Picture 9"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0" y="715834"/>
            <a:ext cx="4419600" cy="3398966"/>
          </a:xfrm>
          <a:prstGeom prst="rect">
            <a:avLst/>
          </a:prstGeom>
          <a:noFill/>
          <a:ln>
            <a:noFill/>
          </a:ln>
        </p:spPr>
      </p:pic>
      <p:pic>
        <p:nvPicPr>
          <p:cNvPr id="1026" name="Picture 2"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52800"/>
            <a:ext cx="4152900" cy="320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05740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1" y="-2977"/>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pic>
        <p:nvPicPr>
          <p:cNvPr id="17" name="Picture 16">
            <a:extLst>
              <a:ext uri="{FF2B5EF4-FFF2-40B4-BE49-F238E27FC236}">
                <a16:creationId xmlns:lc="http://schemas.openxmlformats.org/drawingml/2006/lockedCanvas" xmlns:a16="http://schemas.microsoft.com/office/drawing/2014/main" xmlns="" id="{8BAB0843-54E3-1048-B40C-FC986B01037A}"/>
              </a:ext>
            </a:extLst>
          </p:cNvPr>
          <p:cNvPicPr>
            <a:picLocks noChangeAspect="1"/>
          </p:cNvPicPr>
          <p:nvPr/>
        </p:nvPicPr>
        <p:blipFill rotWithShape="1">
          <a:blip r:embed="rId3"/>
          <a:srcRect l="33963"/>
          <a:stretch/>
        </p:blipFill>
        <p:spPr>
          <a:xfrm>
            <a:off x="89358" y="304800"/>
            <a:ext cx="4558842" cy="5943601"/>
          </a:xfrm>
          <a:prstGeom prst="rect">
            <a:avLst/>
          </a:prstGeom>
        </p:spPr>
      </p:pic>
      <p:sp>
        <p:nvSpPr>
          <p:cNvPr id="13" name="Rectangle 12"/>
          <p:cNvSpPr/>
          <p:nvPr/>
        </p:nvSpPr>
        <p:spPr>
          <a:xfrm>
            <a:off x="2400299" y="457200"/>
            <a:ext cx="4610101" cy="594360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62800" y="19050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cxnSp>
        <p:nvCxnSpPr>
          <p:cNvPr id="16" name="Straight Arrow Connector 15"/>
          <p:cNvCxnSpPr/>
          <p:nvPr/>
        </p:nvCxnSpPr>
        <p:spPr>
          <a:xfrm flipV="1">
            <a:off x="1942238" y="313297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7526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4638" y="44958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86600" y="3048000"/>
            <a:ext cx="1981200" cy="3323987"/>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Midwest, BUT improving conditions in the Pacific NW and  ? NE ?   There is the possibility of  developing dry/drought conditions in the SE by end of </a:t>
            </a:r>
            <a:r>
              <a:rPr lang="en-US" sz="1400" u="sng" dirty="0" err="1" smtClean="0"/>
              <a:t>fcst</a:t>
            </a:r>
            <a:r>
              <a:rPr lang="en-US" sz="1400" u="sng" dirty="0" smtClean="0"/>
              <a:t> season.</a:t>
            </a:r>
            <a:endParaRPr lang="en-US" sz="1400" u="sng"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137" y="533400"/>
            <a:ext cx="4508283" cy="583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31</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10/06/2020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11/03/2020</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882" y="4003335"/>
            <a:ext cx="3413918" cy="277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929" y="897182"/>
            <a:ext cx="3402871" cy="263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083" y="1219200"/>
            <a:ext cx="4306941" cy="51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28" y="1219200"/>
            <a:ext cx="685929" cy="510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altLang="en-US" sz="1300" dirty="0">
              <a:latin typeface="Trebuchet MS" panose="020B0603020202020204" pitchFamily="34" charset="0"/>
            </a:endParaRPr>
          </a:p>
          <a:p>
            <a:pPr eaLnBrk="1" fontAlgn="auto" hangingPunct="1">
              <a:spcBef>
                <a:spcPct val="50000"/>
              </a:spcBef>
              <a:spcAft>
                <a:spcPts val="0"/>
              </a:spcAft>
              <a:defRPr/>
            </a:pPr>
            <a:r>
              <a:rPr lang="en-US" sz="1300" dirty="0" smtClean="0">
                <a:latin typeface="Trebuchet MS" panose="020B0603020202020204" pitchFamily="34" charset="0"/>
              </a:rPr>
              <a:t>Over </a:t>
            </a:r>
            <a:r>
              <a:rPr lang="en-US" sz="1300" dirty="0">
                <a:latin typeface="Trebuchet MS" panose="020B0603020202020204" pitchFamily="34" charset="0"/>
              </a:rPr>
              <a:t>the last several months, </a:t>
            </a:r>
            <a:r>
              <a:rPr lang="en-US" sz="1300" u="sng" dirty="0">
                <a:latin typeface="Trebuchet MS" panose="020B0603020202020204" pitchFamily="34" charset="0"/>
              </a:rPr>
              <a:t>drought area &amp; severity has overall generally increased </a:t>
            </a:r>
            <a:r>
              <a:rPr lang="en-US" sz="1300" dirty="0">
                <a:latin typeface="Trebuchet MS" panose="020B0603020202020204" pitchFamily="34" charset="0"/>
              </a:rPr>
              <a:t>across the South West&amp; NW</a:t>
            </a:r>
            <a:r>
              <a:rPr lang="en-US" sz="1300" dirty="0" smtClean="0">
                <a:latin typeface="Trebuchet MS" panose="020B0603020202020204" pitchFamily="34" charset="0"/>
              </a:rPr>
              <a:t>.</a:t>
            </a:r>
          </a:p>
          <a:p>
            <a:pPr marL="285750" indent="-285750">
              <a:buFont typeface="Arial" panose="020B0604020202020204" pitchFamily="34" charset="0"/>
              <a:buChar char="•"/>
            </a:pPr>
            <a:r>
              <a:rPr lang="en-US" sz="1400" dirty="0"/>
              <a:t>Lately, drought has expanded in the western Northern Great plains</a:t>
            </a:r>
            <a:r>
              <a:rPr lang="en-US" sz="1400" dirty="0" smtClean="0"/>
              <a:t>.</a:t>
            </a:r>
            <a:endParaRPr lang="en-US" sz="1400" dirty="0"/>
          </a:p>
          <a:p>
            <a:pPr marL="285750" indent="-285750">
              <a:buFont typeface="Arial" panose="020B0604020202020204" pitchFamily="34" charset="0"/>
              <a:buChar char="•"/>
            </a:pPr>
            <a:r>
              <a:rPr lang="en-US" sz="1400" dirty="0"/>
              <a:t>About half of the country is some form of low to severe drought or at least in dry condition</a:t>
            </a:r>
            <a:r>
              <a:rPr lang="en-US" sz="1400" dirty="0" smtClean="0"/>
              <a:t>.</a:t>
            </a:r>
            <a:endParaRPr lang="en-US" sz="1400" dirty="0"/>
          </a:p>
          <a:p>
            <a:pPr marL="285750" indent="-285750">
              <a:buFont typeface="Arial" panose="020B0604020202020204" pitchFamily="34" charset="0"/>
              <a:buChar char="•"/>
            </a:pPr>
            <a:r>
              <a:rPr lang="en-US" sz="1400" dirty="0"/>
              <a:t>Drought in the Northeastern states is creeping into parts of NY and PA. The drought in the far NE is extending beyond short term, which is quite unusual for the region</a:t>
            </a:r>
            <a:r>
              <a:rPr lang="en-US" sz="1400" dirty="0" smtClean="0"/>
              <a:t>.</a:t>
            </a:r>
            <a:endParaRPr lang="en-US" sz="1400" dirty="0"/>
          </a:p>
          <a:p>
            <a:pPr marL="285750" indent="-285750">
              <a:buFont typeface="Arial" panose="020B0604020202020204" pitchFamily="34" charset="0"/>
              <a:buChar char="•"/>
            </a:pPr>
            <a:r>
              <a:rPr lang="en-US" sz="1400" dirty="0"/>
              <a:t>Recently emerged drought in northern IA and northern Ohio </a:t>
            </a:r>
            <a:r>
              <a:rPr lang="en-US" sz="1400" dirty="0" smtClean="0"/>
              <a:t>valley </a:t>
            </a:r>
            <a:r>
              <a:rPr lang="en-US" sz="1400" dirty="0"/>
              <a:t>states </a:t>
            </a:r>
            <a:r>
              <a:rPr lang="en-US" sz="1400" dirty="0" smtClean="0"/>
              <a:t>continues. </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a:t>
            </a:r>
            <a:r>
              <a:rPr lang="en-US" sz="1300" dirty="0" smtClean="0">
                <a:latin typeface="Trebuchet MS" panose="020B0603020202020204" pitchFamily="34" charset="0"/>
              </a:rPr>
              <a:t>It is going to be tough with the above normal Temperature forecast for the region and of course with the La Nina expected to continue through upcoming winter! </a:t>
            </a:r>
          </a:p>
          <a:p>
            <a:pPr marL="285750" indent="-285750">
              <a:buFont typeface="Arial" panose="020B0604020202020204" pitchFamily="34" charset="0"/>
              <a:buChar char="•"/>
            </a:pPr>
            <a:r>
              <a:rPr lang="en-US" sz="1400" dirty="0" smtClean="0"/>
              <a:t>Just last May, US  </a:t>
            </a:r>
            <a:r>
              <a:rPr lang="en-US" sz="1400" dirty="0"/>
              <a:t>had almost the lowest coverage of  area covered by drought! </a:t>
            </a:r>
            <a:r>
              <a:rPr lang="en-US" sz="1400" dirty="0" smtClean="0"/>
              <a:t>approx.&lt; </a:t>
            </a:r>
            <a:r>
              <a:rPr lang="en-US" sz="1400" dirty="0"/>
              <a:t>4% or </a:t>
            </a:r>
            <a:r>
              <a:rPr lang="en-US" sz="1400" dirty="0" smtClean="0"/>
              <a:t>so. Now more than 50% of the country is under </a:t>
            </a:r>
            <a:r>
              <a:rPr lang="en-US" sz="1400" dirty="0"/>
              <a:t>drought</a:t>
            </a:r>
            <a:r>
              <a:rPr lang="en-US" sz="1400" dirty="0" smtClean="0"/>
              <a:t>! </a:t>
            </a:r>
            <a:endParaRPr lang="en-US" sz="1300" dirty="0" smtClean="0">
              <a:latin typeface="Trebuchet MS" panose="020B0603020202020204" pitchFamily="34" charset="0"/>
            </a:endParaRP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endParaRPr lang="en-US" altLang="en-US" sz="1600" b="1" dirty="0">
              <a:solidFill>
                <a:srgbClr val="FF0000"/>
              </a:solidFill>
            </a:endParaRPr>
          </a:p>
          <a:p>
            <a:pPr marL="285750" lvl="1"/>
            <a:r>
              <a:rPr lang="en-US" sz="1400" b="1" kern="1200" dirty="0" smtClean="0">
                <a:latin typeface="Arial" pitchFamily="34" charset="0"/>
              </a:rPr>
              <a:t>La </a:t>
            </a:r>
            <a:r>
              <a:rPr lang="en-US" sz="1400" b="1" kern="1200" dirty="0">
                <a:latin typeface="Arial" pitchFamily="34" charset="0"/>
              </a:rPr>
              <a:t>Niña is likely to continue through the Northern Hemisphere winter 2020-21 (~85% chance) and into spring 2021 (~60% chance during February-April</a:t>
            </a:r>
            <a:r>
              <a:rPr lang="en-US" sz="1400" b="1" kern="1200" dirty="0" smtClean="0">
                <a:latin typeface="Arial" pitchFamily="34" charset="0"/>
              </a:rPr>
              <a:t>).</a:t>
            </a:r>
            <a:endParaRPr lang="en-US" sz="1300" kern="1200" dirty="0" smtClean="0">
              <a:latin typeface="Trebuchet MS" panose="020B0603020202020204" pitchFamily="34" charset="0"/>
            </a:endParaRPr>
          </a:p>
          <a:p>
            <a:pPr marL="461963" lvl="1" indent="-461963">
              <a:buNone/>
            </a:pPr>
            <a:r>
              <a:rPr lang="en-US" altLang="en-US" sz="1600" b="1" dirty="0" smtClean="0">
                <a:solidFill>
                  <a:srgbClr val="FF0000"/>
                </a:solidFill>
              </a:rPr>
              <a:t>Prediction: </a:t>
            </a:r>
          </a:p>
          <a:p>
            <a:pPr marL="346075" lvl="1" indent="-346075"/>
            <a:r>
              <a:rPr lang="en-US" sz="1300" kern="1200" dirty="0" smtClean="0">
                <a:latin typeface="Trebuchet MS" panose="020B0603020202020204" pitchFamily="34" charset="0"/>
              </a:rPr>
              <a:t>The </a:t>
            </a:r>
            <a:r>
              <a:rPr lang="en-US" sz="1300" kern="1200" dirty="0">
                <a:latin typeface="Trebuchet MS" panose="020B0603020202020204" pitchFamily="34" charset="0"/>
              </a:rPr>
              <a:t>long awaited La Nina is now </a:t>
            </a:r>
            <a:r>
              <a:rPr lang="en-US" sz="1300" kern="1200" dirty="0" smtClean="0">
                <a:latin typeface="Trebuchet MS" panose="020B0603020202020204" pitchFamily="34" charset="0"/>
              </a:rPr>
              <a:t>finally here</a:t>
            </a:r>
            <a:r>
              <a:rPr lang="en-US" sz="1300" kern="1200" dirty="0">
                <a:latin typeface="Trebuchet MS" panose="020B0603020202020204" pitchFamily="34" charset="0"/>
              </a:rPr>
              <a:t> </a:t>
            </a:r>
            <a:r>
              <a:rPr lang="en-US" sz="1300" kern="1200" dirty="0" smtClean="0">
                <a:latin typeface="Trebuchet MS" panose="020B0603020202020204" pitchFamily="34" charset="0"/>
              </a:rPr>
              <a:t>and ongoing with some much needed lower boundary condition, in the form of extensive cold surface and subsurface temperature conditions in the tropical Pacific, so, our confidence in model’s forecasts is increased. The models forecast less than normal rainfall across the southern tier states for the NDJ season. By the end of the forecast  season  more (than now) of the US could be under some level of drought!</a:t>
            </a:r>
            <a:endParaRPr lang="en-US" sz="1300" kern="1200" dirty="0">
              <a:latin typeface="Trebuchet MS" panose="020B0603020202020204" pitchFamily="34" charset="0"/>
            </a:endParaRPr>
          </a:p>
          <a:p>
            <a:pPr marL="346075" lvl="1" indent="-346075"/>
            <a:r>
              <a:rPr lang="en-US" sz="1300" dirty="0" smtClean="0">
                <a:latin typeface="Trebuchet MS" panose="020B0603020202020204" pitchFamily="34" charset="0"/>
              </a:rPr>
              <a:t>These below normal rainfall conditions  combined with higher than normal temperatures will make the drought persist and may even get worse in the upcoming season. </a:t>
            </a:r>
            <a:r>
              <a:rPr lang="en-US" sz="1300" dirty="0">
                <a:latin typeface="Trebuchet MS" panose="020B0603020202020204" pitchFamily="34" charset="0"/>
              </a:rPr>
              <a:t>The </a:t>
            </a:r>
            <a:r>
              <a:rPr lang="en-US" sz="1300" dirty="0" smtClean="0">
                <a:latin typeface="Trebuchet MS" panose="020B0603020202020204" pitchFamily="34" charset="0"/>
              </a:rPr>
              <a:t>drought </a:t>
            </a:r>
            <a:r>
              <a:rPr lang="en-US" sz="1300" dirty="0">
                <a:latin typeface="Trebuchet MS" panose="020B0603020202020204" pitchFamily="34" charset="0"/>
              </a:rPr>
              <a:t>in northern CA, NV, </a:t>
            </a:r>
            <a:r>
              <a:rPr lang="en-US" sz="1300" dirty="0" smtClean="0">
                <a:latin typeface="Trebuchet MS" panose="020B0603020202020204" pitchFamily="34" charset="0"/>
              </a:rPr>
              <a:t>UT and western TX  will persist may even get worse. But the Pacific Northwest is likely to get better due to seasonal and enhanced precipitation associated with La Nina, and hence some relief from dryness and drought.</a:t>
            </a:r>
          </a:p>
          <a:p>
            <a:pPr marL="346075" lvl="1" indent="-346075"/>
            <a:r>
              <a:rPr lang="en-US" sz="1300" kern="1200" dirty="0" smtClean="0">
                <a:latin typeface="Trebuchet MS" panose="020B0603020202020204" pitchFamily="34" charset="0"/>
              </a:rPr>
              <a:t>The drought conditions in the northeastern states continues to defiantly hang in there against our earlier expectations.  The drought conditions here are likely to get slightly better,  but drought will remain &amp; continue.</a:t>
            </a:r>
            <a:endParaRPr lang="en-US" sz="1300" kern="1200" dirty="0">
              <a:latin typeface="Trebuchet MS" panose="020B0603020202020204" pitchFamily="34" charset="0"/>
            </a:endParaRPr>
          </a:p>
          <a:p>
            <a:pPr marL="346075" lvl="1" indent="-346075"/>
            <a:r>
              <a:rPr lang="en-US" sz="1300" kern="1200" dirty="0" smtClean="0">
                <a:latin typeface="Trebuchet MS" panose="020B0603020202020204" pitchFamily="34" charset="0"/>
              </a:rPr>
              <a:t>Existing developing dry/drought conditions in NE/IA border, and IN, OH and parts of PA will likely improve.</a:t>
            </a:r>
          </a:p>
          <a:p>
            <a:pPr marL="346075" lvl="1" indent="-346075"/>
            <a:r>
              <a:rPr lang="en-US" sz="1300" dirty="0" smtClean="0">
                <a:latin typeface="Trebuchet MS" panose="020B0603020202020204" pitchFamily="34" charset="0"/>
              </a:rPr>
              <a:t>The seasonal (lack of) rainfall, combined with even less than that normal rainfall </a:t>
            </a:r>
            <a:r>
              <a:rPr lang="en-US" sz="1300" dirty="0">
                <a:latin typeface="Trebuchet MS" panose="020B0603020202020204" pitchFamily="34" charset="0"/>
              </a:rPr>
              <a:t>conditions (due to La Nina) in </a:t>
            </a:r>
            <a:r>
              <a:rPr lang="en-US" sz="1300" dirty="0" smtClean="0">
                <a:latin typeface="Trebuchet MS" panose="020B0603020202020204" pitchFamily="34" charset="0"/>
              </a:rPr>
              <a:t>Florida and adjacent border SE state areas could develop drought  by the end of the NDJ season.  *********************</a:t>
            </a: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33</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34</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a:stretch/>
        </p:blipFill>
        <p:spPr bwMode="auto">
          <a:xfrm>
            <a:off x="306280" y="0"/>
            <a:ext cx="723752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5334000" y="4876800"/>
            <a:ext cx="1219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791200" y="5105400"/>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8" y="2947987"/>
            <a:ext cx="427672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00400"/>
            <a:ext cx="5715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3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8255" y="2219980"/>
            <a:ext cx="831745" cy="523220"/>
          </a:xfrm>
          <a:prstGeom prst="rect">
            <a:avLst/>
          </a:prstGeom>
          <a:noFill/>
        </p:spPr>
        <p:txBody>
          <a:bodyPr wrap="square" rtlCol="0">
            <a:spAutoFit/>
          </a:bodyPr>
          <a:lstStyle/>
          <a:p>
            <a:r>
              <a:rPr lang="en-US" sz="1400" dirty="0"/>
              <a:t>c</a:t>
            </a:r>
            <a:r>
              <a:rPr lang="en-US" sz="1400" dirty="0" smtClean="0"/>
              <a:t>f. with USDM</a:t>
            </a:r>
            <a:endParaRPr lang="en-US" sz="1400" dirty="0"/>
          </a:p>
        </p:txBody>
      </p:sp>
      <p:sp>
        <p:nvSpPr>
          <p:cNvPr id="9" name="TextBox 8"/>
          <p:cNvSpPr txBox="1"/>
          <p:nvPr/>
        </p:nvSpPr>
        <p:spPr>
          <a:xfrm>
            <a:off x="6629400" y="5050795"/>
            <a:ext cx="800100" cy="430887"/>
          </a:xfrm>
          <a:prstGeom prst="rect">
            <a:avLst/>
          </a:prstGeom>
          <a:noFill/>
        </p:spPr>
        <p:txBody>
          <a:bodyPr wrap="square" rtlCol="0">
            <a:spAutoFit/>
          </a:bodyPr>
          <a:lstStyle/>
          <a:p>
            <a:r>
              <a:rPr lang="en-US" sz="1100" b="1" dirty="0" err="1" smtClean="0"/>
              <a:t>Hur</a:t>
            </a:r>
            <a:r>
              <a:rPr lang="en-US" sz="1100" b="1" dirty="0" smtClean="0"/>
              <a:t>. DELTA</a:t>
            </a:r>
            <a:endParaRPr lang="en-US" sz="1100" b="1" dirty="0"/>
          </a:p>
        </p:txBody>
      </p:sp>
      <p:cxnSp>
        <p:nvCxnSpPr>
          <p:cNvPr id="12" name="Straight Arrow Connector 11"/>
          <p:cNvCxnSpPr/>
          <p:nvPr/>
        </p:nvCxnSpPr>
        <p:spPr>
          <a:xfrm flipV="1">
            <a:off x="5867400" y="5334000"/>
            <a:ext cx="0" cy="2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3970318"/>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flipV="1">
            <a:off x="2971800" y="1828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Deficits/</a:t>
            </a:r>
            <a:r>
              <a:rPr lang="en-US" sz="1400" dirty="0" err="1" smtClean="0"/>
              <a:t>percent_of</a:t>
            </a:r>
            <a:r>
              <a:rPr lang="en-US" sz="1400" dirty="0" err="1"/>
              <a:t>_</a:t>
            </a:r>
            <a:r>
              <a:rPr lang="en-US" sz="1400" dirty="0" err="1" smtClean="0"/>
              <a:t>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dirty="0"/>
              <a:t>5</a:t>
            </a:r>
            <a:r>
              <a:rPr lang="en-US" dirty="0" smtClean="0"/>
              <a:t> </a:t>
            </a:r>
            <a:r>
              <a:rPr lang="en-US" dirty="0"/>
              <a:t>M</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914400" y="4545803"/>
            <a:ext cx="685800" cy="4833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 xmlns:a16="http://schemas.microsoft.com/office/drawing/2014/main" id="{90D022DE-3CFC-4479-975F-220CF58E671A}"/>
              </a:ext>
            </a:extLst>
          </p:cNvPr>
          <p:cNvSpPr/>
          <p:nvPr/>
        </p:nvSpPr>
        <p:spPr>
          <a:xfrm>
            <a:off x="4038600" y="4495800"/>
            <a:ext cx="1295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 xmlns:a16="http://schemas.microsoft.com/office/drawing/2014/main"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293209"/>
          </a:xfrm>
          <a:prstGeom prst="rect">
            <a:avLst/>
          </a:prstGeom>
          <a:noFill/>
        </p:spPr>
        <p:txBody>
          <a:bodyPr wrap="square" rtlCol="0">
            <a:spAutoFit/>
          </a:bodyPr>
          <a:lstStyle/>
          <a:p>
            <a:r>
              <a:rPr lang="en-US" sz="1600" b="1" u="sng" dirty="0" smtClean="0"/>
              <a:t>Tinderbox </a:t>
            </a:r>
            <a:r>
              <a:rPr lang="en-US" sz="1600" dirty="0" smtClean="0"/>
              <a:t>areas,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 xmlns:a16="http://schemas.microsoft.com/office/drawing/2014/main" id="{FD86DCD3-F2DF-4A12-B2DA-8A876D98DD4D}"/>
              </a:ext>
            </a:extLst>
          </p:cNvPr>
          <p:cNvSpPr/>
          <p:nvPr/>
        </p:nvSpPr>
        <p:spPr>
          <a:xfrm>
            <a:off x="5067300" y="4953000"/>
            <a:ext cx="3429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 xmlns:a16="http://schemas.microsoft.com/office/drawing/2014/main"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 xmlns:a16="http://schemas.microsoft.com/office/drawing/2014/main" id="{FD86DCD3-F2DF-4A12-B2DA-8A876D98DD4D}"/>
              </a:ext>
            </a:extLst>
          </p:cNvPr>
          <p:cNvSpPr/>
          <p:nvPr/>
        </p:nvSpPr>
        <p:spPr>
          <a:xfrm>
            <a:off x="5105400" y="2209800"/>
            <a:ext cx="381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0" y="4724400"/>
            <a:ext cx="1371600" cy="1815882"/>
          </a:xfrm>
          <a:prstGeom prst="rect">
            <a:avLst/>
          </a:prstGeom>
          <a:noFill/>
        </p:spPr>
        <p:txBody>
          <a:bodyPr wrap="square" rtlCol="0">
            <a:spAutoFit/>
          </a:bodyPr>
          <a:lstStyle/>
          <a:p>
            <a:r>
              <a:rPr lang="en-US" sz="1400" b="1" dirty="0" smtClean="0"/>
              <a:t>These long term P deficits here contribute to &amp; more severe FIRE  seasons recently year after year!! </a:t>
            </a:r>
            <a:endParaRPr lang="en-US" sz="1400" b="1"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84616</TotalTime>
  <Words>2234</Words>
  <Application>Microsoft Office PowerPoint</Application>
  <PresentationFormat>On-screen Show (4:3)</PresentationFormat>
  <Paragraphs>294</Paragraphs>
  <Slides>34</Slides>
  <Notes>8</Notes>
  <HiddenSlides>3</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Drought  Outlook  Support Briefing   November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6719</cp:revision>
  <cp:lastPrinted>2014-07-10T13:24:01Z</cp:lastPrinted>
  <dcterms:created xsi:type="dcterms:W3CDTF">2008-10-04T17:35:30Z</dcterms:created>
  <dcterms:modified xsi:type="dcterms:W3CDTF">2020-11-16T00:12:41Z</dcterms:modified>
</cp:coreProperties>
</file>