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808" r:id="rId2"/>
    <p:sldId id="978" r:id="rId3"/>
    <p:sldId id="996" r:id="rId4"/>
    <p:sldId id="939" r:id="rId5"/>
    <p:sldId id="911" r:id="rId6"/>
    <p:sldId id="896" r:id="rId7"/>
    <p:sldId id="938" r:id="rId8"/>
    <p:sldId id="850" r:id="rId9"/>
    <p:sldId id="868" r:id="rId10"/>
    <p:sldId id="867" r:id="rId11"/>
    <p:sldId id="972" r:id="rId12"/>
    <p:sldId id="833" r:id="rId13"/>
    <p:sldId id="891" r:id="rId14"/>
    <p:sldId id="973" r:id="rId15"/>
    <p:sldId id="937" r:id="rId16"/>
    <p:sldId id="979" r:id="rId17"/>
    <p:sldId id="889" r:id="rId18"/>
    <p:sldId id="981" r:id="rId19"/>
    <p:sldId id="757" r:id="rId20"/>
    <p:sldId id="962" r:id="rId21"/>
    <p:sldId id="795" r:id="rId22"/>
    <p:sldId id="890" r:id="rId23"/>
    <p:sldId id="790" r:id="rId24"/>
    <p:sldId id="877" r:id="rId25"/>
    <p:sldId id="878" r:id="rId26"/>
    <p:sldId id="804" r:id="rId27"/>
    <p:sldId id="943" r:id="rId28"/>
    <p:sldId id="944" r:id="rId29"/>
    <p:sldId id="956" r:id="rId30"/>
    <p:sldId id="947" r:id="rId31"/>
    <p:sldId id="977" r:id="rId32"/>
    <p:sldId id="1002" r:id="rId33"/>
    <p:sldId id="728" r:id="rId34"/>
    <p:sldId id="935" r:id="rId35"/>
    <p:sldId id="915" r:id="rId36"/>
    <p:sldId id="959" r:id="rId37"/>
    <p:sldId id="982" r:id="rId38"/>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C9900"/>
    <a:srgbClr val="FF0000"/>
    <a:srgbClr val="008000"/>
    <a:srgbClr val="6600CC"/>
    <a:srgbClr val="33CC33"/>
    <a:srgbClr val="9A7500"/>
    <a:srgbClr val="FF3300"/>
    <a:srgbClr val="FA5236"/>
    <a:srgbClr val="A8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8" autoAdjust="0"/>
    <p:restoredTop sz="91419" autoAdjust="0"/>
  </p:normalViewPr>
  <p:slideViewPr>
    <p:cSldViewPr>
      <p:cViewPr varScale="1">
        <p:scale>
          <a:sx n="109" d="100"/>
          <a:sy n="109" d="100"/>
        </p:scale>
        <p:origin x="108" y="312"/>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27</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37</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46276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4</a:t>
            </a:fld>
            <a:endParaRPr lang="en-US" altLang="en-US" dirty="0"/>
          </a:p>
        </p:txBody>
      </p:sp>
    </p:spTree>
    <p:extLst>
      <p:ext uri="{BB962C8B-B14F-4D97-AF65-F5344CB8AC3E}">
        <p14:creationId xmlns:p14="http://schemas.microsoft.com/office/powerpoint/2010/main" val="4137313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19</a:t>
            </a:fld>
            <a:endParaRPr lang="en-US" altLang="en-US" dirty="0"/>
          </a:p>
        </p:txBody>
      </p:sp>
    </p:spTree>
    <p:extLst>
      <p:ext uri="{BB962C8B-B14F-4D97-AF65-F5344CB8AC3E}">
        <p14:creationId xmlns:p14="http://schemas.microsoft.com/office/powerpoint/2010/main" val="3956646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cpc.ncep.noaa.gov/products/Drought/briefing_prcp.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drought.geo.msu.edu/research/forecast/smi.monthly.php" TargetMode="External"/><Relationship Id="rId7"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36.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hyperlink" Target="https://doi.org/10.1080/07055900.1997.9649597"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7620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smtClean="0"/>
              <a:t>August 2024 </a:t>
            </a:r>
            <a:endParaRPr lang="en-US" altLang="en-US" sz="4000" dirty="0"/>
          </a:p>
        </p:txBody>
      </p:sp>
      <p:sp>
        <p:nvSpPr>
          <p:cNvPr id="2051" name="Rectangle 3"/>
          <p:cNvSpPr>
            <a:spLocks noGrp="1" noChangeArrowheads="1"/>
          </p:cNvSpPr>
          <p:nvPr>
            <p:ph type="subTitle" idx="1"/>
          </p:nvPr>
        </p:nvSpPr>
        <p:spPr>
          <a:xfrm>
            <a:off x="457200" y="13716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362200"/>
            <a:ext cx="9144000" cy="455509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6 months-onwards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r>
              <a:rPr lang="en-US" sz="1200" dirty="0"/>
              <a:t>!! Short term  vs Long term drought need to be clearly distinguished and shown to the public</a:t>
            </a:r>
            <a:r>
              <a:rPr lang="en-US" sz="1200" dirty="0" smtClean="0"/>
              <a:t>!!</a:t>
            </a:r>
          </a:p>
          <a:p>
            <a:pPr marL="285750" indent="-285750">
              <a:buFont typeface="Arial" panose="020B0604020202020204" pitchFamily="34" charset="0"/>
              <a:buChar char="•"/>
            </a:pPr>
            <a:r>
              <a:rPr lang="en-US" sz="1200" dirty="0" smtClean="0"/>
              <a:t>It may take a long time for drought to develop, but those conditions can end very quickly! as it happened in CA after DJF 2023 winter. Forecast models are yet to (seasonal) correctly forecast these changes in advance! </a:t>
            </a:r>
          </a:p>
          <a:p>
            <a:pPr marL="285750" indent="-285750">
              <a:buFont typeface="Arial" panose="020B0604020202020204" pitchFamily="34" charset="0"/>
              <a:buChar char="•"/>
            </a:pPr>
            <a:r>
              <a:rPr lang="en-US" sz="1200" dirty="0" smtClean="0">
                <a:solidFill>
                  <a:srgbClr val="0033CC"/>
                </a:solidFill>
              </a:rPr>
              <a:t>Subjective(delayed</a:t>
            </a:r>
            <a:r>
              <a:rPr lang="en-US" sz="1200" dirty="0">
                <a:solidFill>
                  <a:srgbClr val="0033CC"/>
                </a:solidFill>
              </a:rPr>
              <a:t>) USDM vs </a:t>
            </a:r>
            <a:r>
              <a:rPr lang="en-US" sz="1200" dirty="0" smtClean="0">
                <a:solidFill>
                  <a:srgbClr val="0033CC"/>
                </a:solidFill>
              </a:rPr>
              <a:t>Objective (</a:t>
            </a:r>
            <a:r>
              <a:rPr lang="en-US" sz="1200" dirty="0">
                <a:solidFill>
                  <a:srgbClr val="0033CC"/>
                </a:solidFill>
              </a:rPr>
              <a:t>real time) map! A few days </a:t>
            </a:r>
            <a:r>
              <a:rPr lang="en-US" sz="1200" dirty="0" smtClean="0">
                <a:solidFill>
                  <a:srgbClr val="0033CC"/>
                </a:solidFill>
              </a:rPr>
              <a:t>of </a:t>
            </a:r>
            <a:r>
              <a:rPr lang="en-US" sz="1200" dirty="0" smtClean="0">
                <a:solidFill>
                  <a:srgbClr val="0033CC"/>
                </a:solidFill>
              </a:rPr>
              <a:t>more recent </a:t>
            </a:r>
            <a:r>
              <a:rPr lang="en-US" sz="1200" dirty="0">
                <a:solidFill>
                  <a:srgbClr val="0033CC"/>
                </a:solidFill>
              </a:rPr>
              <a:t>heavy precip can change the USDM a lot</a:t>
            </a:r>
            <a:r>
              <a:rPr lang="en-US" sz="1200" dirty="0" smtClean="0">
                <a:solidFill>
                  <a:srgbClr val="0033CC"/>
                </a:solidFill>
              </a:rPr>
              <a:t>!</a:t>
            </a:r>
          </a:p>
          <a:p>
            <a:r>
              <a:rPr lang="en-US" sz="1200" b="1" u="sng" dirty="0" smtClean="0"/>
              <a:t>New </a:t>
            </a:r>
            <a:r>
              <a:rPr lang="en-US" sz="1200" b="1" u="sng" dirty="0" smtClean="0"/>
              <a:t>(last </a:t>
            </a:r>
            <a:r>
              <a:rPr lang="en-US" sz="1200" b="1" u="sng" dirty="0" smtClean="0"/>
              <a:t>several</a:t>
            </a:r>
            <a:r>
              <a:rPr lang="en-US" sz="1200" b="1" u="sng" dirty="0" smtClean="0"/>
              <a:t> </a:t>
            </a:r>
            <a:r>
              <a:rPr lang="en-US" sz="1200" b="1" u="sng" dirty="0" smtClean="0"/>
              <a:t>months):</a:t>
            </a:r>
          </a:p>
          <a:p>
            <a:pPr marL="285750" indent="-285750">
              <a:buFont typeface="Arial" panose="020B0604020202020204" pitchFamily="34" charset="0"/>
              <a:buChar char="•"/>
            </a:pPr>
            <a:r>
              <a:rPr lang="en-US" sz="1200" i="1" dirty="0" smtClean="0"/>
              <a:t>Towards objective drought monitoring goals, we introduced, a new objective AI/Deep-Learning based Experimental ODI (objective drought indicator, updated daily, Slide # 3) compared with Official USDM (US Drought Monitor, produced weekly by USDM authors</a:t>
            </a:r>
            <a:r>
              <a:rPr lang="en-US" sz="1200" i="1" dirty="0" smtClean="0"/>
              <a:t>).</a:t>
            </a:r>
            <a:endParaRPr lang="en-US" sz="1200" i="1" dirty="0" smtClean="0"/>
          </a:p>
          <a:p>
            <a:pPr marL="285750" indent="-285750">
              <a:buFont typeface="Arial" panose="020B0604020202020204" pitchFamily="34" charset="0"/>
              <a:buChar char="•"/>
            </a:pPr>
            <a:r>
              <a:rPr lang="en-US" sz="1200" i="1" dirty="0" smtClean="0"/>
              <a:t>Towards prediction, we introduce a new section with few slides at the end, consolidating the various exptl. drought outlooks by purely objective methods developed here at CPC! All these in preparation of a broad general push towards Probabilistic Drought outlooks</a:t>
            </a:r>
            <a:r>
              <a:rPr lang="en-US" sz="1200" i="1" dirty="0" smtClean="0"/>
              <a:t>.</a:t>
            </a:r>
            <a:endParaRPr lang="en-US" sz="1200" dirty="0">
              <a:solidFill>
                <a:srgbClr val="000000"/>
              </a:solidFill>
            </a:endParaRPr>
          </a:p>
          <a:p>
            <a:pPr marL="285750" lvl="0" indent="-285750">
              <a:buFont typeface="Arial" panose="020B0604020202020204" pitchFamily="34" charset="0"/>
              <a:buChar char="•"/>
            </a:pPr>
            <a:r>
              <a:rPr lang="en-US" sz="1400" b="1" u="sng" dirty="0">
                <a:solidFill>
                  <a:srgbClr val="0033CC"/>
                </a:solidFill>
              </a:rPr>
              <a:t>New </a:t>
            </a:r>
            <a:r>
              <a:rPr lang="en-US" sz="1400" b="1" u="sng" dirty="0" smtClean="0">
                <a:solidFill>
                  <a:srgbClr val="0033CC"/>
                </a:solidFill>
              </a:rPr>
              <a:t>issues/questions </a:t>
            </a:r>
            <a:r>
              <a:rPr lang="en-US" sz="1400" b="1" u="sng" dirty="0">
                <a:solidFill>
                  <a:srgbClr val="0033CC"/>
                </a:solidFill>
              </a:rPr>
              <a:t>to </a:t>
            </a:r>
            <a:r>
              <a:rPr lang="en-US" sz="1400" b="1" u="sng" dirty="0" smtClean="0">
                <a:solidFill>
                  <a:srgbClr val="0033CC"/>
                </a:solidFill>
              </a:rPr>
              <a:t>ponder</a:t>
            </a:r>
            <a:r>
              <a:rPr lang="en-US" sz="1200" b="1" dirty="0" smtClean="0">
                <a:solidFill>
                  <a:srgbClr val="000000"/>
                </a:solidFill>
              </a:rPr>
              <a:t>: </a:t>
            </a:r>
          </a:p>
          <a:p>
            <a:pPr marL="285750" lvl="0" indent="-285750">
              <a:buFont typeface="Arial" panose="020B0604020202020204" pitchFamily="34" charset="0"/>
              <a:buChar char="•"/>
            </a:pPr>
            <a:r>
              <a:rPr lang="en-US" sz="1400" b="1" dirty="0" smtClean="0">
                <a:solidFill>
                  <a:srgbClr val="000000"/>
                </a:solidFill>
              </a:rPr>
              <a:t>How </a:t>
            </a:r>
            <a:r>
              <a:rPr lang="en-US" sz="1400" b="1" dirty="0">
                <a:solidFill>
                  <a:srgbClr val="000000"/>
                </a:solidFill>
              </a:rPr>
              <a:t>much </a:t>
            </a:r>
            <a:r>
              <a:rPr lang="en-US" sz="1400" b="1" dirty="0" smtClean="0">
                <a:solidFill>
                  <a:srgbClr val="000000"/>
                </a:solidFill>
              </a:rPr>
              <a:t>rainfall/Precip. </a:t>
            </a:r>
            <a:r>
              <a:rPr lang="en-US" sz="1400" b="1" dirty="0">
                <a:solidFill>
                  <a:srgbClr val="000000"/>
                </a:solidFill>
              </a:rPr>
              <a:t>deficient have to be, and after how long, do we actually declare Drought? </a:t>
            </a:r>
            <a:r>
              <a:rPr lang="en-US" sz="1400" b="1" dirty="0" smtClean="0">
                <a:solidFill>
                  <a:srgbClr val="000000"/>
                </a:solidFill>
              </a:rPr>
              <a:t> </a:t>
            </a:r>
          </a:p>
          <a:p>
            <a:pPr lvl="0"/>
            <a:r>
              <a:rPr lang="en-US" sz="1400" b="1" dirty="0">
                <a:solidFill>
                  <a:srgbClr val="000000"/>
                </a:solidFill>
              </a:rPr>
              <a:t>	</a:t>
            </a:r>
            <a:r>
              <a:rPr lang="en-US" sz="1400" b="1" dirty="0" smtClean="0">
                <a:solidFill>
                  <a:srgbClr val="000000"/>
                </a:solidFill>
              </a:rPr>
              <a:t>Do these have to vary by region? </a:t>
            </a:r>
          </a:p>
          <a:p>
            <a:pPr marL="285750" lvl="0" indent="-285750">
              <a:buFont typeface="Arial" panose="020B0604020202020204" pitchFamily="34" charset="0"/>
              <a:buChar char="•"/>
            </a:pPr>
            <a:r>
              <a:rPr lang="en-US" sz="1400" b="1" dirty="0" smtClean="0">
                <a:solidFill>
                  <a:srgbClr val="000000"/>
                </a:solidFill>
              </a:rPr>
              <a:t>i.e</a:t>
            </a:r>
            <a:r>
              <a:rPr lang="en-US" sz="1400" b="1" dirty="0">
                <a:solidFill>
                  <a:srgbClr val="000000"/>
                </a:solidFill>
              </a:rPr>
              <a:t>., When, what exact  dry/rainfall-deficient conditions, </a:t>
            </a:r>
            <a:r>
              <a:rPr lang="en-US" sz="1400" b="1" dirty="0" smtClean="0">
                <a:solidFill>
                  <a:srgbClr val="000000"/>
                </a:solidFill>
              </a:rPr>
              <a:t>trigger a Drought  call? </a:t>
            </a:r>
          </a:p>
          <a:p>
            <a:pPr marL="285750" lvl="0" indent="-285750">
              <a:buFont typeface="Arial" panose="020B0604020202020204" pitchFamily="34" charset="0"/>
              <a:buChar char="•"/>
            </a:pPr>
            <a:r>
              <a:rPr lang="en-US" sz="1400" b="1" dirty="0" smtClean="0">
                <a:solidFill>
                  <a:srgbClr val="000000"/>
                </a:solidFill>
              </a:rPr>
              <a:t>Should there be minimum </a:t>
            </a:r>
            <a:r>
              <a:rPr lang="en-US" sz="1400" b="1" dirty="0">
                <a:solidFill>
                  <a:srgbClr val="000000"/>
                </a:solidFill>
              </a:rPr>
              <a:t>duration of </a:t>
            </a:r>
            <a:r>
              <a:rPr lang="en-US" sz="1400" b="1" dirty="0" smtClean="0">
                <a:solidFill>
                  <a:srgbClr val="000000"/>
                </a:solidFill>
              </a:rPr>
              <a:t>Drought (conditions/criteria!) ? (We know there is no such maximum!) </a:t>
            </a:r>
          </a:p>
          <a:p>
            <a:pPr lvl="0"/>
            <a:r>
              <a:rPr lang="en-US" sz="1400" b="1" dirty="0" smtClean="0">
                <a:solidFill>
                  <a:srgbClr val="000000"/>
                </a:solidFill>
              </a:rPr>
              <a:t>          i.e</a:t>
            </a:r>
            <a:r>
              <a:rPr lang="en-US" sz="1400" b="1" dirty="0">
                <a:solidFill>
                  <a:srgbClr val="000000"/>
                </a:solidFill>
              </a:rPr>
              <a:t>.</a:t>
            </a:r>
            <a:r>
              <a:rPr lang="en-US" sz="1400" b="1" dirty="0" smtClean="0">
                <a:solidFill>
                  <a:srgbClr val="000000"/>
                </a:solidFill>
              </a:rPr>
              <a:t>, </a:t>
            </a:r>
            <a:r>
              <a:rPr lang="en-US" sz="1400" b="1" dirty="0">
                <a:solidFill>
                  <a:srgbClr val="000000"/>
                </a:solidFill>
              </a:rPr>
              <a:t>C</a:t>
            </a:r>
            <a:r>
              <a:rPr lang="en-US" sz="1400" b="1" dirty="0" smtClean="0">
                <a:solidFill>
                  <a:srgbClr val="000000"/>
                </a:solidFill>
              </a:rPr>
              <a:t>an a region quickly get into a Drought (say for a month or less, for a couple of weeks!) and get out of it? </a:t>
            </a:r>
            <a:endParaRPr lang="en-US" sz="1200" i="1" dirty="0" smtClean="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792" y="459943"/>
            <a:ext cx="7620000" cy="5886450"/>
          </a:xfrm>
          <a:prstGeom prst="rect">
            <a:avLst/>
          </a:prstGeom>
        </p:spPr>
      </p:pic>
      <p:sp>
        <p:nvSpPr>
          <p:cNvPr id="19" name="Rounded Rectangle 14">
            <a:extLst>
              <a:ext uri="{FF2B5EF4-FFF2-40B4-BE49-F238E27FC236}">
                <a16:creationId xmlns:a16="http://schemas.microsoft.com/office/drawing/2014/main" id="{FD86DCD3-F2DF-4A12-B2DA-8A876D98DD4D}"/>
              </a:ext>
            </a:extLst>
          </p:cNvPr>
          <p:cNvSpPr/>
          <p:nvPr/>
        </p:nvSpPr>
        <p:spPr>
          <a:xfrm>
            <a:off x="5562600" y="1445395"/>
            <a:ext cx="457200" cy="5358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1371600" y="1166321"/>
            <a:ext cx="8382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86200" y="2067923"/>
            <a:ext cx="762000" cy="738664"/>
          </a:xfrm>
          <a:prstGeom prst="rect">
            <a:avLst/>
          </a:prstGeom>
          <a:noFill/>
        </p:spPr>
        <p:txBody>
          <a:bodyPr wrap="square" rtlCol="0">
            <a:spAutoFit/>
          </a:bodyPr>
          <a:lstStyle/>
          <a:p>
            <a:r>
              <a:rPr lang="en-US" sz="1400" b="1" dirty="0" smtClean="0">
                <a:solidFill>
                  <a:srgbClr val="FF0000"/>
                </a:solidFill>
              </a:rPr>
              <a:t>Deficits are not much</a:t>
            </a:r>
            <a:r>
              <a:rPr lang="en-US" sz="1400" dirty="0" smtClean="0"/>
              <a:t>!</a:t>
            </a:r>
            <a:endParaRPr lang="en-US" sz="1400" dirty="0"/>
          </a:p>
        </p:txBody>
      </p:sp>
      <p:pic>
        <p:nvPicPr>
          <p:cNvPr id="5" name="Picture 4"/>
          <p:cNvPicPr>
            <a:picLocks noChangeAspect="1"/>
          </p:cNvPicPr>
          <p:nvPr/>
        </p:nvPicPr>
        <p:blipFill>
          <a:blip r:embed="rId3"/>
          <a:stretch>
            <a:fillRect/>
          </a:stretch>
        </p:blipFill>
        <p:spPr>
          <a:xfrm>
            <a:off x="0" y="457200"/>
            <a:ext cx="7620000" cy="5886450"/>
          </a:xfrm>
          <a:prstGeom prst="rect">
            <a:avLst/>
          </a:prstGeom>
        </p:spPr>
      </p:pic>
      <p:sp>
        <p:nvSpPr>
          <p:cNvPr id="8" name="Rounded Rectangle 7"/>
          <p:cNvSpPr/>
          <p:nvPr/>
        </p:nvSpPr>
        <p:spPr>
          <a:xfrm>
            <a:off x="5105400" y="1214741"/>
            <a:ext cx="762000"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029201" y="3958683"/>
            <a:ext cx="911224"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371600" y="3958682"/>
            <a:ext cx="838200"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8839200"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486400" y="1790700"/>
            <a:ext cx="2514600" cy="17145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313810" y="2286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61428" y="1020449"/>
            <a:ext cx="791772"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7981628"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7995835"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306057" y="65683"/>
            <a:ext cx="2711450" cy="16699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334002" y="3417851"/>
            <a:ext cx="2690312" cy="15757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18294" y="1705743"/>
            <a:ext cx="2697280" cy="170356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3034028" y="4491927"/>
            <a:ext cx="457202" cy="412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02462" y="477943"/>
            <a:ext cx="4530384" cy="5907442"/>
          </a:xfrm>
          <a:prstGeom prst="rect">
            <a:avLst/>
          </a:prstGeom>
        </p:spPr>
      </p:pic>
      <p:pic>
        <p:nvPicPr>
          <p:cNvPr id="3" name="Picture 2"/>
          <p:cNvPicPr>
            <a:picLocks noChangeAspect="1"/>
          </p:cNvPicPr>
          <p:nvPr/>
        </p:nvPicPr>
        <p:blipFill>
          <a:blip r:embed="rId3"/>
          <a:stretch>
            <a:fillRect/>
          </a:stretch>
        </p:blipFill>
        <p:spPr>
          <a:xfrm>
            <a:off x="29373" y="477943"/>
            <a:ext cx="4573088" cy="5907442"/>
          </a:xfrm>
          <a:prstGeom prst="rect">
            <a:avLst/>
          </a:prstGeom>
        </p:spPr>
      </p:pic>
      <p:sp>
        <p:nvSpPr>
          <p:cNvPr id="9" name="TextBox 8"/>
          <p:cNvSpPr txBox="1"/>
          <p:nvPr/>
        </p:nvSpPr>
        <p:spPr>
          <a:xfrm>
            <a:off x="942975" y="2374126"/>
            <a:ext cx="1219200" cy="261610"/>
          </a:xfrm>
          <a:prstGeom prst="rect">
            <a:avLst/>
          </a:prstGeom>
          <a:noFill/>
        </p:spPr>
        <p:txBody>
          <a:bodyPr wrap="square" rtlCol="0">
            <a:spAutoFit/>
          </a:bodyPr>
          <a:lstStyle/>
          <a:p>
            <a:r>
              <a:rPr lang="en-US" sz="1100" dirty="0" smtClean="0">
                <a:solidFill>
                  <a:srgbClr val="FF0000"/>
                </a:solidFill>
              </a:rPr>
              <a:t>Opposing signals! </a:t>
            </a:r>
            <a:endParaRPr lang="en-US" sz="1100" dirty="0">
              <a:solidFill>
                <a:srgbClr val="FF0000"/>
              </a:solidFill>
            </a:endParaRPr>
          </a:p>
        </p:txBody>
      </p:sp>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15" name="TextBox 14"/>
            <p:cNvSpPr txBox="1"/>
            <p:nvPr/>
          </p:nvSpPr>
          <p:spPr>
            <a:xfrm>
              <a:off x="4092729" y="480875"/>
              <a:ext cx="936471" cy="523220"/>
            </a:xfrm>
            <a:prstGeom prst="rect">
              <a:avLst/>
            </a:prstGeom>
            <a:noFill/>
          </p:spPr>
          <p:txBody>
            <a:bodyPr wrap="square" rtlCol="0">
              <a:spAutoFit/>
            </a:bodyPr>
            <a:lstStyle/>
            <a:p>
              <a:r>
                <a:rPr lang="en-US" sz="2800" b="1" dirty="0" smtClean="0">
                  <a:solidFill>
                    <a:srgbClr val="FF0000"/>
                  </a:solidFill>
                </a:rPr>
                <a:t>SON</a:t>
              </a:r>
              <a:endParaRPr lang="en-US" sz="2800" b="1" dirty="0">
                <a:solidFill>
                  <a:srgbClr val="FF0000"/>
                </a:solidFill>
              </a:endParaRPr>
            </a:p>
          </p:txBody>
        </p:sp>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a:solidFill>
                    <a:srgbClr val="FF0000"/>
                  </a:solidFill>
                </a:rPr>
                <a:t>T</a:t>
              </a:r>
            </a:p>
          </p:txBody>
        </p:sp>
      </p:grpSp>
      <p:sp>
        <p:nvSpPr>
          <p:cNvPr id="4" name="Rectangle 3"/>
          <p:cNvSpPr/>
          <p:nvPr/>
        </p:nvSpPr>
        <p:spPr>
          <a:xfrm>
            <a:off x="4724400" y="4419600"/>
            <a:ext cx="1981200" cy="1295400"/>
          </a:xfrm>
          <a:prstGeom prst="rect">
            <a:avLst/>
          </a:prstGeom>
          <a:noFill/>
          <a:ln w="317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066800" y="5105400"/>
            <a:ext cx="2057400" cy="0"/>
          </a:xfrm>
          <a:prstGeom prst="straightConnector1">
            <a:avLst/>
          </a:prstGeom>
          <a:ln w="28575">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66800" y="1905000"/>
            <a:ext cx="2057400" cy="0"/>
          </a:xfrm>
          <a:prstGeom prst="straightConnector1">
            <a:avLst/>
          </a:prstGeom>
          <a:ln w="28575">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0" name="AutoShape 2" descr="https://www.cpc.ncep.noaa.gov/products/precip/CWlink/ENSO/composites/lanina.aso.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080" y="0"/>
            <a:ext cx="5722080" cy="6858000"/>
          </a:xfrm>
          <a:prstGeom prst="rect">
            <a:avLst/>
          </a:prstGeom>
        </p:spPr>
      </p:pic>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cxnSp>
        <p:nvCxnSpPr>
          <p:cNvPr id="19" name="Straight Arrow Connector 18"/>
          <p:cNvCxnSpPr/>
          <p:nvPr/>
        </p:nvCxnSpPr>
        <p:spPr>
          <a:xfrm>
            <a:off x="2576727" y="1754420"/>
            <a:ext cx="532754" cy="870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38400" y="1715191"/>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37793" y="3718829"/>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457202" y="4343400"/>
            <a:ext cx="1281326"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457200" y="4925199"/>
            <a:ext cx="1524000" cy="5859"/>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0380" y="4295001"/>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1981200" y="4496078"/>
            <a:ext cx="838200" cy="926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33955" y="3799382"/>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4300" y="6019800"/>
            <a:ext cx="5029200" cy="738664"/>
          </a:xfrm>
          <a:prstGeom prst="rect">
            <a:avLst/>
          </a:prstGeom>
          <a:noFill/>
        </p:spPr>
        <p:txBody>
          <a:bodyPr wrap="square" rtlCol="0">
            <a:spAutoFit/>
          </a:bodyPr>
          <a:lstStyle/>
          <a:p>
            <a:r>
              <a:rPr lang="en-US" sz="1400" dirty="0" smtClean="0"/>
              <a:t>Based on this  SPI indicator/measure,</a:t>
            </a:r>
          </a:p>
          <a:p>
            <a:r>
              <a:rPr lang="en-US" sz="1400" b="1" u="sng" dirty="0" smtClean="0">
                <a:solidFill>
                  <a:srgbClr val="CC9900"/>
                </a:solidFill>
              </a:rPr>
              <a:t>The brown areas are various levels of DRY regions!</a:t>
            </a:r>
          </a:p>
          <a:p>
            <a:r>
              <a:rPr lang="en-US" sz="1400" b="1" dirty="0" smtClean="0">
                <a:solidFill>
                  <a:srgbClr val="FF0000"/>
                </a:solidFill>
              </a:rPr>
              <a:t>The </a:t>
            </a:r>
            <a:r>
              <a:rPr lang="en-US" sz="1400" b="1" u="sng" dirty="0" smtClean="0">
                <a:solidFill>
                  <a:srgbClr val="FF0000"/>
                </a:solidFill>
              </a:rPr>
              <a:t>yellow/red</a:t>
            </a:r>
            <a:r>
              <a:rPr lang="en-US" sz="1400" b="1" dirty="0" smtClean="0">
                <a:solidFill>
                  <a:srgbClr val="FF0000"/>
                </a:solidFill>
              </a:rPr>
              <a:t> are more probably </a:t>
            </a:r>
            <a:r>
              <a:rPr lang="en-US" sz="1400" b="1" u="sng" dirty="0" smtClean="0">
                <a:solidFill>
                  <a:srgbClr val="FF0000"/>
                </a:solidFill>
              </a:rPr>
              <a:t>drought regions! </a:t>
            </a:r>
            <a:endParaRPr lang="en-US" sz="1400" b="1" u="sng" dirty="0">
              <a:solidFill>
                <a:srgbClr val="FF0000"/>
              </a:solidFill>
            </a:endParaRPr>
          </a:p>
        </p:txBody>
      </p:sp>
      <p:sp>
        <p:nvSpPr>
          <p:cNvPr id="5" name="AutoShape 2" descr="https://www.cpc.ncep.noaa.gov/products/Drought/Figures/index/spi_plot.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493178" y="119188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10046" y="3012830"/>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sp>
        <p:nvSpPr>
          <p:cNvPr id="17" name="TextBox 16"/>
          <p:cNvSpPr txBox="1"/>
          <p:nvPr/>
        </p:nvSpPr>
        <p:spPr>
          <a:xfrm>
            <a:off x="3480483" y="2125362"/>
            <a:ext cx="1028699" cy="646331"/>
          </a:xfrm>
          <a:prstGeom prst="rect">
            <a:avLst/>
          </a:prstGeom>
          <a:noFill/>
        </p:spPr>
        <p:txBody>
          <a:bodyPr wrap="square" rtlCol="0">
            <a:spAutoFit/>
          </a:bodyPr>
          <a:lstStyle/>
          <a:p>
            <a:r>
              <a:rPr lang="en-US" dirty="0" smtClean="0"/>
              <a:t>Last</a:t>
            </a:r>
          </a:p>
          <a:p>
            <a:r>
              <a:rPr lang="en-US" dirty="0" smtClean="0"/>
              <a:t>month !!</a:t>
            </a:r>
            <a:endParaRPr lang="en-US" dirty="0"/>
          </a:p>
        </p:txBody>
      </p:sp>
      <p:pic>
        <p:nvPicPr>
          <p:cNvPr id="2" name="Picture 1"/>
          <p:cNvPicPr>
            <a:picLocks noChangeAspect="1"/>
          </p:cNvPicPr>
          <p:nvPr/>
        </p:nvPicPr>
        <p:blipFill>
          <a:blip r:embed="rId2"/>
          <a:stretch>
            <a:fillRect/>
          </a:stretch>
        </p:blipFill>
        <p:spPr>
          <a:xfrm>
            <a:off x="0" y="7937"/>
            <a:ext cx="5143500" cy="6753225"/>
          </a:xfrm>
          <a:prstGeom prst="rect">
            <a:avLst/>
          </a:prstGeom>
        </p:spPr>
      </p:pic>
      <p:pic>
        <p:nvPicPr>
          <p:cNvPr id="4" name="Picture 3"/>
          <p:cNvPicPr>
            <a:picLocks noChangeAspect="1"/>
          </p:cNvPicPr>
          <p:nvPr/>
        </p:nvPicPr>
        <p:blipFill>
          <a:blip r:embed="rId3"/>
          <a:stretch>
            <a:fillRect/>
          </a:stretch>
        </p:blipFill>
        <p:spPr>
          <a:xfrm>
            <a:off x="5281246" y="3562350"/>
            <a:ext cx="3848100" cy="2990850"/>
          </a:xfrm>
          <a:prstGeom prst="rect">
            <a:avLst/>
          </a:prstGeom>
        </p:spPr>
      </p:pic>
      <p:cxnSp>
        <p:nvCxnSpPr>
          <p:cNvPr id="8" name="Straight Arrow Connector 7"/>
          <p:cNvCxnSpPr/>
          <p:nvPr/>
        </p:nvCxnSpPr>
        <p:spPr>
          <a:xfrm>
            <a:off x="8458200" y="3295650"/>
            <a:ext cx="0" cy="53340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585937" y="3505619"/>
            <a:ext cx="4569386" cy="2934862"/>
          </a:xfrm>
          <a:prstGeom prst="rect">
            <a:avLst/>
          </a:prstGeom>
        </p:spPr>
      </p:pic>
      <p:pic>
        <p:nvPicPr>
          <p:cNvPr id="22" name="Picture 21"/>
          <p:cNvPicPr>
            <a:picLocks noChangeAspect="1"/>
          </p:cNvPicPr>
          <p:nvPr/>
        </p:nvPicPr>
        <p:blipFill>
          <a:blip r:embed="rId4"/>
          <a:stretch>
            <a:fillRect/>
          </a:stretch>
        </p:blipFill>
        <p:spPr>
          <a:xfrm>
            <a:off x="36412" y="0"/>
            <a:ext cx="4688054" cy="6373647"/>
          </a:xfrm>
          <a:prstGeom prst="rect">
            <a:avLst/>
          </a:prstGeom>
        </p:spPr>
      </p:pic>
      <p:sp>
        <p:nvSpPr>
          <p:cNvPr id="10" name="Rectangle 9"/>
          <p:cNvSpPr/>
          <p:nvPr/>
        </p:nvSpPr>
        <p:spPr>
          <a:xfrm>
            <a:off x="6735050" y="5705813"/>
            <a:ext cx="2007778" cy="461665"/>
          </a:xfrm>
          <a:prstGeom prst="rect">
            <a:avLst/>
          </a:prstGeom>
        </p:spPr>
        <p:txBody>
          <a:bodyPr wrap="square">
            <a:spAutoFit/>
          </a:bodyPr>
          <a:lstStyle/>
          <a:p>
            <a:r>
              <a:rPr lang="en-US" sz="1200" dirty="0"/>
              <a:t>https</a:t>
            </a:r>
            <a:r>
              <a:rPr lang="en-US" sz="1200" dirty="0" smtClean="0"/>
              <a:t>:/</a:t>
            </a:r>
            <a:r>
              <a:rPr lang="en-US" sz="1200" dirty="0"/>
              <a:t>www.nohrsc.noaa.gov/interactive/html/map.html?</a:t>
            </a:r>
          </a:p>
        </p:txBody>
      </p:sp>
      <p:sp>
        <p:nvSpPr>
          <p:cNvPr id="3" name="Rectangle 2"/>
          <p:cNvSpPr/>
          <p:nvPr/>
        </p:nvSpPr>
        <p:spPr>
          <a:xfrm>
            <a:off x="6610380" y="5040961"/>
            <a:ext cx="2595659" cy="400110"/>
          </a:xfrm>
          <a:prstGeom prst="rect">
            <a:avLst/>
          </a:prstGeom>
        </p:spPr>
        <p:txBody>
          <a:bodyPr wrap="square">
            <a:spAutoFit/>
          </a:bodyPr>
          <a:lstStyle/>
          <a:p>
            <a:r>
              <a:rPr lang="en-US" sz="1000" dirty="0"/>
              <a:t>https://www.nrcs.usda.gov/wps/portal/wcc/home/</a:t>
            </a:r>
          </a:p>
        </p:txBody>
      </p:sp>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078" y="5396504"/>
            <a:ext cx="1624185" cy="1200329"/>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CA water reservoirs are AT or ABOVE their historical average/ CAPACITY levels ! </a:t>
            </a:r>
            <a:r>
              <a:rPr lang="en-US" sz="1200" dirty="0" smtClean="0">
                <a:solidFill>
                  <a:srgbClr val="FF0000"/>
                </a:solidFill>
                <a:sym typeface="Wingdings" panose="05000000000000000000" pitchFamily="2" charset="2"/>
              </a:rPr>
              <a:t></a:t>
            </a:r>
          </a:p>
          <a:p>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29193" y="220980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a:t>
            </a:r>
            <a:endParaRPr lang="en-US" dirty="0"/>
          </a:p>
        </p:txBody>
      </p:sp>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Box 36"/>
          <p:cNvSpPr txBox="1"/>
          <p:nvPr/>
        </p:nvSpPr>
        <p:spPr>
          <a:xfrm>
            <a:off x="72294" y="6378413"/>
            <a:ext cx="8670534" cy="523220"/>
          </a:xfrm>
          <a:prstGeom prst="rect">
            <a:avLst/>
          </a:prstGeom>
          <a:noFill/>
        </p:spPr>
        <p:txBody>
          <a:bodyPr wrap="square" rtlCol="0">
            <a:spAutoFit/>
          </a:bodyPr>
          <a:lstStyle/>
          <a:p>
            <a:r>
              <a:rPr lang="en-US" sz="1400" dirty="0" smtClean="0">
                <a:solidFill>
                  <a:srgbClr val="FF0000"/>
                </a:solidFill>
              </a:rPr>
              <a:t>WHOEVER thought that the California drought/reservoir-water-levels will turn around in just ONE La NINA winter!!</a:t>
            </a:r>
          </a:p>
          <a:p>
            <a:r>
              <a:rPr lang="en-US" sz="1400" dirty="0" smtClean="0">
                <a:solidFill>
                  <a:srgbClr val="FF0000"/>
                </a:solidFill>
              </a:rPr>
              <a:t>But a very different story for the big lakes </a:t>
            </a:r>
            <a:r>
              <a:rPr lang="en-US" sz="1400" b="1" u="sng" dirty="0" smtClean="0">
                <a:solidFill>
                  <a:srgbClr val="FF0000"/>
                </a:solidFill>
              </a:rPr>
              <a:t>Lake Mead &amp; Lake Powell</a:t>
            </a:r>
            <a:r>
              <a:rPr lang="en-US" sz="1400" dirty="0" smtClean="0">
                <a:solidFill>
                  <a:srgbClr val="FF0000"/>
                </a:solidFill>
              </a:rPr>
              <a:t> in NV, see next slide! </a:t>
            </a:r>
            <a:r>
              <a:rPr lang="en-US" sz="1400" dirty="0" smtClean="0">
                <a:solidFill>
                  <a:srgbClr val="FF0000"/>
                </a:solidFill>
                <a:sym typeface="Wingdings" panose="05000000000000000000" pitchFamily="2" charset="2"/>
              </a:rPr>
              <a:t> </a:t>
            </a:r>
            <a:endParaRPr lang="en-US" sz="1400" dirty="0">
              <a:solidFill>
                <a:srgbClr val="FF0000"/>
              </a:solidFill>
            </a:endParaRPr>
          </a:p>
        </p:txBody>
      </p:sp>
      <p:pic>
        <p:nvPicPr>
          <p:cNvPr id="34" name="Picture 33"/>
          <p:cNvPicPr>
            <a:picLocks noChangeAspect="1"/>
          </p:cNvPicPr>
          <p:nvPr/>
        </p:nvPicPr>
        <p:blipFill>
          <a:blip r:embed="rId5"/>
          <a:stretch>
            <a:fillRect/>
          </a:stretch>
        </p:blipFill>
        <p:spPr>
          <a:xfrm>
            <a:off x="7987708" y="4143729"/>
            <a:ext cx="715387" cy="482671"/>
          </a:xfrm>
          <a:prstGeom prst="rect">
            <a:avLst/>
          </a:prstGeom>
        </p:spPr>
      </p:pic>
      <p:sp>
        <p:nvSpPr>
          <p:cNvPr id="19" name="AutoShape 2"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W5NW+8Tvsoa1tXVVx1xFrXVVqxQ1OqqWK4Kq08K1/l/0+UVTcq62ooBIjJiA4cFartXZZ6wbirIkTk1pXrbZNRIyMJP/rxCQmMUAICSTwvNfl9X3q+57znN9zksr9Pud+0lJWGomtcsTOZGLmRia0VrQ60uLzgd25Ezp0bJsxsFd3jkqlguTGb+g0Pgg/7PhZmRafVtrRf4sCr3lFKROY/Xy8eSGDQgJUxcWcYyeyZWq1OkYgEJiLfz8A6KZ76aDRsbYoeick8pSx0+e8l7lycmrkyD5+F67egLubG9q2aoyEtbuVsYszogCcK+novaPz6KjxuwZ2ndC8ZfNZvUN6BxQVFflKLkpUPs18lLm/5Oaq3dUxBwUHq0JQ5QaOCfzqvbXvGZrmPVI8ws7ZO8XHMo6V+oKgLIsEB3AMXZ+xftf4CeM9jMdelrCsIG5qHGs4uR7A/jLmrejn0AHLoiHtSIAEXjvCpKGIABEgAkTgKQESeGk3EAEiQASIABEgAo4ikAHgGIC1jprAzuNyM5fHiCKHdzdUjMYv34mFnww1TCN/oETs0j1iwc4slzw2zewIfLz8eYN1Tdayck5JNW5u0Xy+0KpqXRt5c2NTY0XNOzb3c3NzQ5M2TbTD7EzaqVwfv77Uo/9jJo2RLBcYWTTIFVgYZ9r0K2rSRElaqtCkYnJKbJxYIBQa54hZMqwG0B7AFaN1lCDwJitjp8+NWjn3nxl3H6i8O3XuBJVKjWu5V4HCvIL4pRkuKfBbm78uQ7rkjls4rlWjVxppH8lX5CNzVqb4YPrBStv3LUNbBnn6efJeeOWF5u2bta8dGB5oEv4Pq39Q7py185kXBKza18fbJ7193/bNOByO2+/nf9d4Fnhe9Yb3+O2C7Y4WqNdmbMx4d+y4saZNC5cmFEyfNn0PgFQA3xrvP2YFU91eFFi7z2rofSTw1tDE07KJABEgAo4mQAKvownT+ESACBABIkAEai6BbwAImZbnIgieEXgv5t7CivU/aHp3a/lQo9Gos879KtVAE83fcsKRgmhl4KrUKsGB4wdKJvMnG0TYh/KHSItPK8uiAaHhoUG+3r48fZO1M9lPLBGETwVpbubGDFHk2EjTJm7Llitjp8YZi39HAbCq3d7mcEurap40LqxgfUqil/4ZheIBs28oEKTvMBHwKiNhlTgH9wPBB6I3w980Yfr1yq+VmbMyK63ZWruIdpKBSQO5f13+C37X/NA9rLupwLvqB+XO2TufeUHwxtg3JFG8J1X47GLVvkfXHIXmnka8K3WXXqAeAeC/dmZaB0Cdd0a902Dr9q2G/cG8dP/zr/8U7Ni+4w6A67o5GdsGAB7qfu8L4A8Aj+0cEw3nfARY4z1Wxf1v5wuNIiICRIAIEAFXJkACrytnj2InAkSACBABIuDcBHIATANw0LnDfBqdsUUD+1P5g3zEfvGlWLD9aARV2tmexcCwQK2HarfgbgF3f7vr8eu5X2/Ublh7/H7+fmuF8pIEacsCb8JyZey0OGPxj1WSs4s1/TO5SqlqLtiUmnRq3Ji3Tasxk/gFsTOXsLHZ/q6OV2kCb2U1W+OGrAkRtQlroxWZL3x+ARGz2UfwyZUvz8eXs78UH9vwjEUD9/2U90/2CO/BBFPD9dOan4CbKNjG26bPG9sPrwKwdv9Zk2etwNugQYPCwDcCmw4PHe7JLEl+OvCT5vChw/I//vjjKoAC3UBM5JMZDcosHRobCcDWzEf3uCYBlvufAUxyzfApaiJABIgAEXBWAiTwOmtmKC4iQASIABEgAq5PQApgJIDzrrIU1mTNx8eXNziIG6BSaThZZ69JNZ6I5mcctqcQ5Co47Bonq8ZVPlRufLP3my81eLmBSnRCJIMaMemC9Aodm4+KmiRJE64z9RWeNl0sEJhYNJQo8Bot0lxE5mamrhRFjhlpWh2ctFYZO3NxZQmdtuTA2ursEu/rGd7zxoeCD594aegE1c2zNot/zvi5siwaTARe+VU5bu+6jaZtmgJq5MlOynLhhejD/Gc+l5YFXt5P4NziFGzlbdVba1izH2xhz/zGWXNJdjG+TERmVeMfGQ3WFwD7dchsgtEA2KmHsjx6bYmLnnEeAmTR4Dy5oEiIABEgAtWKAAm81SqdtBgiQASIABEgAk5F4AGAtgDY0WRXu6wVyVxtXVUSb1h4WJC3r/ePQ4YN8Var1ZBek2Lw24PBT+SLNwk3VUg0ZE3WfHy8eYN1TdaysnOkGnCi+Xy+sShvk6AXNSFcksZPMBKPFYidtVgsSNtSoZgdkYQ2oW2CPPw8eC36tQhQqVWcO6I7MjXUMefTz5sI6N3CugX5+/rzOg3oFKBWqTmXcy7LVByVSQO1Oo3qfN+yc8sBPd/pmacqVnGuiq5KvTy9ostRcV3hJeotGvQDFSgKcOCTA7myb2WhpXnWvjHuDUlU8lOLBlbte2zNMWjum1g02LQfrFhUOwATAJwF4A6gJQDmRX7L6FlmczEKQDaAG0Z/zgTefWYevVZM6bBbrP0OtPY+hwXqYgOTwOtiCaNwiQARIAKuQoAEXlfJFMVJBIgAESACRMD1CDDPU/q3huvlzd4Rc8PHhn8r3CgM0A+sUCiwOnE1vP29lfOnzbeXr2tpQhPz4GUXq+C0+grs3mlCq5YtZw0b3K9+cVGR+7Gskzfdvb3G8/kZTlfR3SGig2ToqqEGMfqx4jEOzTskPr/xvIkY3WdcH8mH/A8N97EGahviN4h/Sv/J+D5Wecoq74cDuFaCoOpQYe8F7gsTng94flbrEa3ra9Qazu8nf5dqPDTRF4QX9Owtzm/eZO2u+K7ao8Djqp+737gt/C36Z4/rPJmfseywenOUfmNJbPQCMPvf7QBa6wTgPACfAJhnp/ltHobx8/Lx4rXv3177AkCaI5W5ubvFHBUcNX5RwK3brW7n51s9H9ekb5MAjUrDuXvyrqyYUxxzLf1ahSrybQ7cdR4kgdd1ckWREgEiQARcigD90OVS6aJgiQARIAJEgAi4DIGGOlHoeZeJmAK1KwG9UNTwlYbN33rlrdqR4yJNxk9OSkbutdwCYbJQf2zervMbDTYOwHoAEwFstWYSVhXs5+fHCwkJCbhz947H/p/3e736xqtFdRvULf4l+xcZR8OJ2S7Y7kxCFnc4f7io/TvtTewkcng5ysNzDxsL6NyPhR+LgsKDTO7bu3KvckP8BnOh/W8AFwGEAbhrxI1Vn3YxqlJlIiUTTpm9QIUv8wrji8cv3r7z652ZFw9d3MUG54Zxgzy9PHmt+7fWCpC/iX6TaTw0MacFp83zwURW5neaa0GgdlQFr/n6zYVevYWDXui9AuAtAKctVPpWmKUtAwSODZRM4E0wvABQKpTYNXuX+ETGCfYCwFCh3PKdlon9kvsx32DtxSqscxbkiK9uuup01e22cHDgMyTwOhAuDU0EiAARqMkESOCtydmntRMBIkAEiAARcBwB9kP+V7ojyo6bhUZ2WgJ6oejOpTtodb0VwsPDTWJlFbw/Hfjp2o/f/MgEQkddenF3LICd1k4SFRUlSUtL04pcH07/ENFzow2P5inykDg9UbwrdZczCVmWBd7VOcrD8w8b+wVbFHj3rNyj3Bi/0dxX+GMACwA8p6vi5QFYDoCJlEW6alP2swT7faG9qk/LqjDuHNFZEpYcZiJAfj/3e/HpDafLk4/yCrzlqla2ZINx7cw1nuy07GUz793mAEIAbHIS711u1LooUbfR3UxeABxYfUC5e9Zu9gJghM5jmNuX11fUKqyV399X/oabmxueb/08zvPOK0ULRPaqyLf24+pq95HA62oZo3iJABEgAi5CgAReF0kUhUkEiAARIAJEwMUI9AfwOYAeLhY3hWsfAiZC0bnPz2H5IqYNPrnkcjni4+KVnu6evYR8oaPsDvTiLisd/rIcy+JmZmaKIiMj/S5cuIB9Z/cheFSwyeMZiRnKxLhEpxKyOoztIBmaVLZFQ9/xfSUfrPngqUWDPB8Z8RnigxkHSxJIWUOw+QCYnQH72eESgP8DwD7jKp0IPBkAsz3IKQdnS7eWVWH8cFTKKNFr77xmIkAeTT6q/GHOD+XJh7UWDeaeunpLBWPv3GfWYUmkXh+3XnZo0yFWSW6puZqzeO9aFnhXHVDunr37UwANAFwH8PKbC9+c6/anm3fzjs2hUWlwW3Ybeeq8gpOfnXR0RX4Ft1iVP04Cb5WngAIgAkSACFRPAiTwVs+80qqIABEgAkSACFQ1AdYw6D2dh2dVx0LzVz6BtyalTNr6evjrvlpB94ocv375K15v/zo0xZpH2VnZ1309fMebNUKzZ5TMjkEIYLzO67Q8Y5ct8K7IUCZOTzSveC3PHHa/lzVZc/dz57Xs11LfZE0KD0SfE54zEdC11aU+/rxOA580WbuSc0Xq4elhbQO1pbomYsyC5TGAvQDG6PxjWVXsyQourKwK40elCLzG+YgA8AYAJkqaX0zc3ghAqROtSwtZb6mgv4dZzjAxuzSvXMsiddLegg2zNjAhl1lc6K86zuK9qw8ocFygZELyU4uGR/JH+Gr2V+IHvzxIeaXNKzOHhA7xVxercej4If/XPn2N49tI+xGH1sphzq4CUYbIp4J7oLo/TgJvdc8wrY8IEAEiUEUESOCtIvA0LREgAkSACBCBak7gXzrx5F0nX2e5jl47+VqqPLx+4f2C/Lz8eIHBgQGHjx1+7u2lb7vpg2JC0eYPN+ee23cutISmXfaMn4mPa3XiWbnHLc2i4YH8AZJmJJlbNDjTPrI2FmvvM+e3CICHzlqAVdIyb1zG2y4NwsqqMO48trMkbJWRRYNcCa1Fw0YTiwZmIcFiQ7oEWgAAIABJREFUZN7BAwFImHevj4dPavuB7RsUKYv8rhy+Uuj9knefbEF2SV7KrHKZ/bJUccv8hveXsLEsCrxfJX5VuGn2JmZz0VnnBc08jls6i/eufi3mTdZkIpnU3cs9uomyyUZ+Kt9Q+c0aJS5cvhDt/suKnJ9cP63+qWDv7L1MaK9oJXe5P7Mu9AAJvC6ULAqVCBABIuBKBEjgdaVsUaxEgAgQASJABFyHQDyAl0qooKvyVYQP6RTk5+PLCwniBqhUGs6x01dlanfECDZrO8XbKnxV+bqqOoDhE4ZLZq+brRWBrl68iq0bt6LOK3VUGmge6oWiw/zDjrJk0C8/TucL25X1frJFTGZN1nx8fHiDBw/WNlk7evaoR/f+3YvUarX6l5xfpB5uHtFb+FvOlLGPqjodjpqfNV3rBuBFAMyceK6uSdh39piwjApjboOODTo35DaM0zdZu3nyplTjrYk+yT+p31c/A2gLgPlqHGC2AnVb1l3RPLD5/w38aKC3m7sb6r9SX1txumfOHnFWRlZJ1hTM8oGJleW2VChDpGZVwEwkX2XL3rQHYyvHMP4e5Ao3CkXhY8NNrDGSEpPw52t/olm3ZnqBV6kTeB/p7DsuWzlXTbqNBN6alG1aKxEgAkSgEgmQwFuJsGkqIkAEiAARIAI1iMAKAH/qhDanW3ZUWE9J2mdRT6vR8h7hf5/tkBYXFeSH9GoXoFKpOcfOyGRqjTpGsL3ECj+nW1cVB8RdsH6BaFDEIFMRKC6pYHPSZmaZsL0y4vOv6/93y54t3Tu91UmlLlZzZDkymdpDHVNKpWZpYZmIXOailaV9NOWLHWLBtmNMNKzuLwrY+iQ6X15HpNbAr2lo0yAvPy9eQN+AAI1aw7kruiu7n3t/0b3j986biaS9ARwGwP73qC6o468FvxbYolULtx69e0CtVuNq7lW0GdMGObtylHtm7SnNu9fcosEqSwW9SN2xX8cWqmKVx5XsKzd+k/z2Re6p3Ku6mJiFTWlVwI7gWZExSxR4/+r8F5p2aYrrouvYt2rfjUc+j+T1+tQL0Kg0nL9P/S0rci+KuZN+p6Qq6YrE5KrPksDrqpmjuIkAESACTk6ABF4nTxCFRwSIABEgAkTARQlsAMA8OflOGD83c3mMKHJ4dxMh8n9LtmneeK0xJ3xIF23IijwlpiTsEQu2l1jh54RLq9KQLAq8GxM3KldNX1VZfrWjXh326o7ojayw9MllRaWmrdAs7qMEwfcFP5zLu/nuu+++pFKpOMeOHZOp1eoYgUBQHUUu5mP7HwCseZjDrlciXpH0T+pveCFToChA1vws8eVNl82rb/8AIAbwoZEYP3XE+yM+n8tjhcZPrjxFHlKSUqDwVhR8Pefr0pqCmTdZK6+lQhQAVkm+0wwOE3idpbGaVXkbHzVeska4xpAD1ihxauzUgsJXCgvluXL/V7q/ovn5xM9urRe2Nvx8WfSgCBcXXBTf2HKjpCppq+auZjeRwFvNEkrLIQJEgAg4CwESeJ0lExQHESACRIAIEIHqRYD5U7ImVzuccFkmwtzFq79h066f0S7AHxwO8Ovdx3g3LAgBjeshIe2gMnZpqRV+Tri8qgtp2MRhkjkpcwwiUJ48D6tmrhJ/lfpVZQk8N8bxxjXqHtnd4P3LaBxMPlhWpaYt0CwKvEsF36v7j4lze/3117VjMq/SKVOmiAUCQWUxsGUttj5zCQATrlkzO0dd3IFrBopahbUyeSHzC+8XZdb8LOPq21m1Xqo1u9vgbhe7DOwSwMT1S9mXZKe+P5Xx34X/XT4sYhikF6VgFg3N2zTHhqQN2P/9/luXDlxqYkXgFanGtqkK2IqYKvWWsPAwrW3JwEEDA1TFKk5Odo70iuTKIlVD1YoPBB8E3Lx0EzvO7ED94fVN4rq25lrBpcWXapIvb1l7hQTeSt25NBkRIAJEoOYQIIG35uSaVkoEiAARIAJEoDIJsCY705i2VpmTWjuX8dH6+M/TsfCfrMjuyaXIK0Di9guYM3k0ElJ/UsYmaJsGnbR27Jp8H2uy5uvly3sj+A2twCbOEUs5bpzonfydjvbdZdiZL+zJCSkTHncb3c3HOA8/rf5J7w1q1zyaWzTIH+RjzpqDmiThHpN/YyckJChjY2NLswKwdduUJSbZOq61z20GwEreR9nBc/VtXbO2b40mZz7eAwYkD9jQelRrb+OgziWfU2YvyN4NQANgI2tY1iO0x6q4zDgD+3xFPlb9Z1VuUN+g1g/uPUC719pBpVLhhvQGitXF+HLHlxP/uPAHe7aiV2lWHhWtAq5obPZ+ntuyY8vObV9rG9esbbPmHo08avcM74lSBF71pcWXAqv7dyhr4ufn48dr179dQBnWMCTw2ntH0nhEgAgQASKgJUACL20EIkAEiAARIAJEwBEEpABGAmAemU53seZYPj6+PG6rhs2bPf+o9thBbUxiTNx6Fh1f7YjVm47k7v5JHOokzZCsEfOsuacy8lEVcbCXCi91H9f98bjV4wxVxEq5rpnWBvtbbej30WBds76jp67e7jFgTIuYf31kIjDrBF67vSjoFdYryM/Xj9c9uLu2mlKcLZaBg5h9gn2OsoGwmM82bVovbtfmlbgxo99RaO0osrJlao27LXYUkQCYWMwsH24CYF637Be7Hjbq3eiF0O2hhp9bmEXDkf8dKZZ+LXUH8ADAc+zGD9d+iAHjBnBuXLoBNzc3NG7TGLuTdiv/uviXz2LhYsPzzKIhYVqCetf6Xex5my9W1err48sbMGhAQHFRsUf2iSyPHl27F/n5+KiPncg2t+aois+EzWsr7cFhE4ZJZqbM5MouyiA6L0KPsB7a25fNXoaXp7xseLRQUYhrX1zTSDOkbwBgn89qe3Uf210yLtnoe6fkJn4k8FbbXUALIwJEgAhULQESeKuWP81OBIgAESACRKC6EmCiC+tkf8fJF/jW5vkhW8cOautrHGfCptM4fO6+ZnRwO40Gmvzjv9y8puZwYgTbTztKQCsRU2BYYFAt31q8rsFdtZVhF7Mvyoo5xTHfC743xMKEJi8fL96AkAHaytmcEzkyD7WHLUKbk6erxPAaAbjFKkm5Ydw/jCvpfj35q1TjpYk+wT/hyCpig3gXFRUlSUtLM/EqjY2NtatFQ8j4EMm0lGmGOVil6tqZa8XfpH1jVxsI1izM28s7tfPAzg3UarXmavZVmdpdHXNQcFC796ImjpOkCXhPmxUyO4q4WWJBaoY+jggA4wAwK4dzALIAsJc/xhcTd5ln95c6UVcOQO7fxL9W3S51gxsPbPycRqXB/TP3Ua9DPY6bu5v3rSO3cCfrzp+P7z3ub/QS6YNJn01KfPjnQ48WHVtArVLjjuwO5HflhX169sHwyOFexpOmJqSqE+MTe1ZEeBw3aZyEn8o3WT8/cQ0Wzpn7xJojNk4sEArtmhMn+IBy566fKwoZE6K1zEick4i341nxNSC9JMWXG74EWgNuHm4ovlkM/IXCcynn2B4w9yF2gqXYLQTuxHUTRV1HdTWxESnBGoYEXrthp4GIABEgAkTAmAAJvLQfiAARIAJEgAgQAXsTYP++UANgPqjs+LRTXxOHtLmaMXdQa32Q8rwCxK3JAj9+hCFuRd5jTEn8USzYda7SxZrg8cGS/639n4mYJ4wXiven7TfEMnbSWMlq4WoToWnO1DniDcINlR5vFSV7LwAm1tU1mr8iFZM2PxseHq71Kh08eLBWbM/KypJqNJpoPp9vL4GZOyNthmjAmAEmYtK2pG3KlBkpdrOBqBdaL6hV7VY/fsT/yGCNwITkzFmZ4oPpB9m+4mZmCESREaNN4khYsUoZGzeLxXEZwH0Aj3TfA6yqWT/WY+aGAuAuG0cnAm833jstx7SU9ErsZdjTrBr05NyTV69tvbYWAPPN/dR8r/Uf37/gI/5HBiGXxZv8f8mFb496u3hYxDCTOIVLheqkWUnWWAeUtBe4wo1CUfjYcJNxeUk89O8ZhB49eiBh2XJl7NQ4fU5s3lOV8JkqT2wmAi/zNd6zZQ/qvVIPRYVF6rt377rV7lIbjx8/xvWs63ixzYsqVoV9W3RbVozimEvplyr9JVll8LMk8JZgDUMCbyUkhKYgAkSACNREAiTw1sSs05qJABEgAkSACDiWADujy8Qd7bFpZ73Ch3QL8qtVi9e5fdPmVy6J/QPb1wU4HDfpnQI0f7kW3hvZ2ST0hIwTytjEn+wmoFnJhTstdZqo35h+JiLSzqSdSsFMgUE4StmYIhoVOcrknuRlycrZ02ZXdrxWLsuut3novFtnAvi8IiMPCR8S5O/tz+sd0ltrfXAq+5QMasRsFmy2RZQqj2hWnrAtC7yJ25QpM1PsZgNRP7h+7ugJo1v1CutlEtvXK79WZs7KZPvqoWWBd6UyNm42i+MLnXjb0Gxx7GUKE1bZB4xV+a8BwJoyGl/cIF6QqMXbLUz2tGSNRHl6wemS9jT3E+Enp/qO6Wtij7E7aXfBXxf+urU4dXFL/QQP5A8w/4P5Bd/v/N7kXuMA9H7SPQb20Ar157PPyzjgxOwW7NbvBYsCb3JiMoKD+oI12UtIWK5M3Zb+cZv2bT4OCg4KKFYVc85knZFpNJqY7YLttuyp8uwTa+419wdmuckAcKO0h4dOGCqJT4k3aaa4+F+Lcy9cuzCn4asN41r0axFwXXT9uf6f9Tc0O2S2GkfnHRWLN4mr5Uun7uO6S6y0hiGB15qdSfcQASJABIhAuQmQwFtuZPQAESACRIAIEAEiUAaBVwF8BaCVM5OKCu8vSUv4yCBSZJ+5Al7Gfs20/3uHIzl9GOHBTPt4eiVkHFfGJh60m4BmJZvSBF59LFxLAu/qZauVc6bNqex4rVyWXW9bDeB9ACZioC0zhE8MlywVLn0qXCnysChukXiLcIsjRCmbBeDBEwZLYtfGmghs6+LX2dOigdt2RttTA9sM9DEXePcm7S3YMntLEGuaZW7RIJfL8fF/425u2LSFHck/BIDtv6M25KI0gbekPc2dnDpZ1Ce8j8k+YB68ol2ij19p98rHb4a8qRXuj3x/xOPUkVNX7925xxrEWbz0PrP6v2S+vckzksV70/Ya9sL4qPGSNcI1JnYc/KQ1WDRnHhiL2GnTxX8W/OW2WLDYZE8tjVsq3p66vaw9ZfP+KAfvhQDije5/HsBkAPNKG4OJ3z6ePrzA4MAnzRSzxVJ3D3fjZopvDVkzZGvbd0ytb04mn1Sf3XI2Kv9KPrPkqFaXeZO1UqxhSOCtVpmnxRABIkAEnIcACbzOkwuKhAgQASJABIhAdSHAKuxYJSWr0nPWi5u5crIocqSpGLR0zS5N354dOHv2/YCF/2Z9gZ5c8gdKxCYdqBqLhgnBkv/xn1o05MnzIJwlFH+X9l2JFg1MXJo7ba69LBoqQ2iqyD4RMu9do6Zcto7FXZmxUjQicoSJQJiyPEW5OG5xeSqhS+Vljyph1mTN19eX1yO4h1awvJBzQcrx4ETv4e+xmw1E59WdRXWu1fH7x9x/GHjmy/OxYfqGa0c2H9FamoSHhwX5ePnwBocMCCguLnb/7ocfOT8cOOR9//59Zr/wC4CBtiaj1ZhWkjcT3zQIo6wC9PT80+LczNwShdH+4/tLPuI/fWnD4k2PTxf/mP6j/hl9blJ1cZmWJz8N1sSGQP/HmxM3K5NnJBv2AvO+ZnYcAwcN1DZZy8nOdu/R5fViX28fdVZ2jjQrO2fRuE/HZYRGhJrsqdQVqcqlcUst7ilzoVCWI5OpPdQx2YJse1f89gXAfjEh3vgaDeAbC1XVllJZon3FEP4QUduwtibrPrX2FHIP5V77/cDvBkscW/eHEz9X1vclCbxOnDwKjQgQASLgygRI4HXl7FHsRIAIEAEiQASckwATCKIBDHXO8LRRWRR4P1/zZfHBE+JfB/biNpfm5rr3fLWhWgPNo+xfbuVqPNyi+VtO2ktAsxrNM03Wci5KNR6a6P38/YZYtE3WvL14AwY9abImyhZJveFdId/X0PDQINasrF9IvwC1Ss0RnRBp7QrSBemlCU1liRtWr7scN76k83plIi9r1GXrZVHgXbt8rXJJ3JIyK6GDw4O1YmdQSJBWdD2bfVYGDZ45im/nKmGH8W4S3kTS/v/acwv3FKJ9p/ZQF6tx8ehFZS2fWr2M954OtnEcBTr/bU9bE8GeaxraNMjd153XuG/jALVazbl38p5U46mJzhXmlvgZZE3havnU4nUJ7qL9HFzJviJ183Qz+azoYjqm+19bBF5Le8F4/Sb/f2nGUpG5wCtcIVQmxCVY3FPdx3aXjEseZxC2lQol9szZI87KyCqr4re8uJnAzGKwJPDuA/BteQc0vr9deLurg1cPNgi5jxWPkbMqB5rnNcqzC8+W54VJRcJwxmdJ4HXGrFBMRIAIEIFqQIAE3mqQRFoCESACRIAIEAEnI/BvAEw4mehkcZmEY27RIFfk498z+Plbvz7Gqo9Z5RnzEj4PQFJRscNOHKwR86y5x6pwIiZFSFYKV5o0bps3dZ54k3CTudDE7dizY+eWrVrGVaHPKMsTa+j3mlWLK+Gm8EnhkqXrnlo0KOQKLJm+xCqLhpETRkoWCBaYHMVfNn2Z+MvUL4152atKuCLLtOpZ1mTNy8eLV69PvYBHNx95PJA8uOHW0G38beHtsl5y/BNAEYA0qyYq+yZb9nRZz5Ql8GLwuMFXZwtmGwRKVjmfPNPUoqHs0IGwiWESY4sG5v/7xfQvxDtTd1oSbLmWmnUdTD6o3DNrjyNEUXOLhjoAPinLosGaddfvWn9CvdfqZTTp2YSjeqzCH5f/gEdLD8gvyDX3z99/94HowUZrxqmG95Qk8Ja1Z6shCloSESACRIAI2JMACbz2pEljEQEiQASIABEgAozADAD1LHW5dyY8rMmaT61avP6BHduqVSqcEksl3x05lyW9/nvH5o3qXOnR4eWhoX1eqaXRqNXHfrklU3M4MYLtp+19TNqZkBjHwuVv5IvCIsOeadw2f9p8rdDEDeUGufu781r1bxWA03huyaolhoZKzK/USp9Re63/HQA7AUQBYN4abA/+Xd7Bze0TzuSckbpx3KIz+BlliZrcz9I/Ew2LGGbCa33ieuXyuOXGwlyFqoTLux473V8dhafSBF5t47Fm7ZsVtOa2/scbg96ox+FwCsU54mtmPrNW4WWV3f5e/trKbtZk7VzOOSk4iN7C32JpT1kUeH9a/ZNy7+y9ZVaRWxWQ6U3mTdZYIzrWZO2WDWM980jzMc0l8AS31T9boXar2tq/L1QUQrJQIr6eed3eFcn2CLkyxjAReJndip+vH697cHdt5b84WywDBzH7BPtqyn9rKoM5zUEEiAARqBEESOCtEWmmRRIBIkAEiAARqFQCy3VH5hdX6qy2T/axThi8AmAXgJbhIe3itn0+6jn9kIq8x5iS+KPeg7c6Cl7m9EoTeLVCU6eITpIRq0dw712+h1bXWyF0dKjJGKX5jNqeqlKfzAPgD6AYALMHOA7gAwBnbZivvDm2LPCuWK9cPn25iTBXkSphG9ZBj1gmwAReVvHNmsWZX+ZVrcxLfAKAj0qAae1eseq+7uO6S8atNrJokOssGjbY3aLBeDlWxVbOzcT1beQ7vH1c+8+avtPU8PKHjXFlzRXlhUUXHFGRXM4Qq+R2E4E3ZHyIZFrKNEPlf74iH2tnrrVnw8QqWSRNSgSIABEgApVPgATeymdOMxIBIkAEiAARqO4EWIf0IwBSXGihYQCG6OwYPDcuGLF4/PCOXsbxJ6SfKPjh3IOb74YPfUmlVnGOicQyNUcVI0ivnpVWz1g0yBWYN81g0cANWxsmevWdV/1KEnhL8xl10L5gvs8Pdc2hmM0GswqRAxgG4ISD5jQMO3LiSMmCdU8tGthR/OUzlptbNKACVcKOXkJNGt9SBS8T2boBaKHzpW0OQA3gNwDPNB7T+l77ePEGhDzxvc45kSPzUHvECASCClVemjdZ+/Xkr1KNlyb6BP9EWVXkTpE/Y8/wu9fvelyoe8GvSVgTU4GXf0V5YeEFR1QkOwWDMoLQC7zMoqLFjLQZ2waMGWBS+b8taZsyZUZKTRXAXSGHFCMRIAJEwCkJkMDrlGmhoIgAESACRIAIuDQB1oFdqDsy72oLYSJPi8xFI7dFDn3V5Ifupekn1P2HRrq93pmdagYUijxMmb9GLNj0dbU8aqxtsubtx+s3SNdkLVsk9YBHtJAvZEKTQeBlLK5+cRVzFs4x5LoMn9HK2hMsl0xEYb687wFgLx4cdrGj+H5efrw3Q9580mQt56zU3c29pKP4LA5HVE06bH3VbGCDwKu1UPD25zH/6MKiQg/RzzmFvvBWDg0JeV5drMKhY8d+P3Dg0OnffvuNeQobGo+NnTRWslq42sSjes7UOeINwg32+j5wyf0RPD5Y8r+1/zNwmT1jNhpPbWzYPsyiQbxQLP4t8zd7cXKprdmsWbMNr3d/ffDIt0d6FhUVuYt+EdUK/k8wp05jZn/85NqWuE2ZMjOlpgrgLpVPCpYIEAEi4EwESOB1pmxQLESACBABIkAEqgeBbADTAPzsqsuJGtFRkjZ3hEGkkD9QYo4gR5OUsNjk304JvExl7Pw11b3SyqLQ1GlsJ8mIlU8YPbj6ALd33EaXDl1UHHAeluEzWpnbogGA2wD+CyCpkia2xMslxbpK4lUV0xgEXvMmaMw/esuqTCybzZwa2IscBT74+L9/bNq8he0l/cVN2ZgiGhU56hmP6tnTZlf374PS8sWdljpN1G9MPwOXy5cug5/I1/h198uHGqo/z/wpLfIsiraiWV9V7AuHzxk+Jvze5i2b6+onYvtr8fLFGBbHDhoArJnfuvh1ZNHg8EzQBESACBCB6keABN7ql1NaEREgAkSACBCBqiYgBTASwPmqDsTW+cODuUE+Pu68wW+0DGB2DEfP3Lzdo2efFjHvjvYxHjMhOVMZu2BNTau00oqV3FBuPX2TNU2xhnPz1E3p7VO3F9355Y4YwGVb2dv5uYs6r1WDWG/n8UsdjlWH+nj5aBtsaat6s8/KoEHMdsH2Ch3jr6Q1VGdRmvkzMw/efyzNWCoKjQg1EWozVmbg7TeHoEeP17Woly5LfDw1bmZf1lxQx96iwLt62WrlnGlz7P194Ep5eEbgZbx2Ju1UCmYKWAPEc0703VBJHyOTabjrM9afHT9hPPMIN1wJSxM0FxQX8hs1b6S6kHNByvHgRO/h73EJS46qgEhzEgEiQASIgGUCJPDSziACRIAIEAEiQATsTUABoC2A3+09cBWMZxBXoiKGStKSpj+t6lXkIbYaWzSYs24Z2jLIy8+L16xfswCNWsO5LbotK0ZxzKX0S0om+DqhcMOqdr8AwM6H362CvYORE0ZKFgie+vKy6tBl05c948tbFbGVOCe3ZZCXjyfP65WmAVBrOIXX78gKOaoYZF9yBVHaWpT6Ct4SBd53gobi9deZJS+QsCxRGRs300S4NbdokMvlmDttrj0tGpgXDGvuxpoEugNoDSADwA1rF1kV9wVPCJb8j//UooFVpApnCcXfpX1XIy0ZzHJgUeBdlrBMGTc1jgTwqtiwNCcRIAJEoBoRIIG3GiWTlkIEiAARIAJEwEkIsMq4avdvjPDQXkE+fv68wX0DtVW9WSclUo2HJpovdLlKK5sqAttHtJcMWjnIIHAXKApwdN5RsXiT2FmFm80AugBoX0WfC+5n6Z+JhkUMM6kOXZ+4Xrk8bjnzBGbCnbNUOhsQeXVtJ6k9JtiQZ7WyAPnfHBMXii44a55tSW+JFg3MP3rrqi1YNueJRQMTbmPj4sUCYZrJ+rVN1ry9eAMGPWmyJsoWSb3hHc3n8+1VeckCiDda3PMAJgOYZ8uCK+sZ4yZr6mI152LORe335H7+fntxqaylOGSeMRFj7m3K3GSwaGD7K25qnFgoEFanz5dD2NGgRIAIEAEiUDqBavfDFyWcCBABIkAEiAARqFICL+tEq+eqNArHTm6TQOrYkMoevVNYpyAvHy9e+/7tA9QqNUeaI5W5ubvFHBUctaYykzuEP0TUNqytiVh5KvmU8uj8o87qOfo+gNUATGIum1SF79DvD3dzgffapWtYv3K95rU3X3uo0WjU57PPyzjgxOwW7LYmBxUOzIoBuP6Rg0Q+nduYMHt05LRSue+4s+bZimU9c4veoqGXtsmal7/WRqNYVcw5m3X2D89Cd86QgcF1VcXFnKzsHKmG46EXbm31Vy7vdwazg2C/DplFPhoAa2K535ZFV/Iz5V1zJYdXNdMZN1krLi7mZGdlSzng2PPFQNUsjGYlAkSACBCBKidAAm+Vp4ACIAJEgAgQASJQrQiwKqSvALR00VVVW1EicGygZAJvgqEyU6lQYtfsXeITGSesqRwrTeC1t+eovbaOL4BHOoGX2Ug4+nrmSP1b49+atEi46BX9xMvil+Gf8/9piINZNiTPSBbvTdtrTQ4cHT8b37LAe/i0UvnNcWfNsy1cDAKv0cPmn33D78PDw4P8fLx5IYNCApjoe+xEtkytVscIBIKyhHlbbRaYmM54WxJ49wH41pZFV9Ez1fY71UaeS3T+zxud1NrGxmXRY0SACBABIlDVBEjgreoM0PxEgAgQASJABKoXgf4APgfQw5WWxewX/Pxq80L6dtfaLxwTiWVqjipGkL6vLAHHVZbJjVoXJeo2uptJZeaB1QeUu2fttqoy09yi4bHiMY7MOyK+sMmpj+4zYfc/ANZXQqKeOVLfqHmj5a/3er37myFvBtz69ZbHi01f9BsUOcjNOJbNiZuVyTOSrckBE8paAMi1wtrBZlHNskXDUXGh6KKziND2SKUlgbfEcaMmTZSkpQoNL0cUCgWmxMaJBcIyj9XbYrOgz91EM4uGOgA+cXaLBj3E2kNqB3n6e/Lq9K4ToFFpOHmn8mRFKIpRbFZUl+/kUU3iAAAgAElEQVRUW/ehXuCdYesA9BwRIAJEgAgQAUsESOClfUEEiAARIAJEgAjYkwA7Qsz8RYfbc1BHjxUVMUSSljTDSMDJw5Tq1UDNssC76oBy9+zdVlVmmjdZuyO6I1V5qKIvCC84s7fmJQBMUBrv4D1U1pH660ycnbt+7raQMSEmIrtO4C0tB6wKlAl79QD8BqARADYes58wabjVNLRpkLpAnfpy4MsNfev7qu+evCsr5hTHXEu/Zr2o9myTNWmhuyYaJ5w6z+VNr8GD14oHuZkbM0SRYyNN8pawbLkydmpcacJ8WXvCxGahTWibIA8/D16Lfi20L5luZd26/duR344rritYtS5rssZORbAma7esiLnKb3kp/CVJy6UtDd+pxXnFuLnopvjelnvV6UWBLZxJ4LWFGj1DBIgAESACZRIggbdMRHQDESACRIAIEAEiUA4C/wLQC8C75Ximqm/lZq6ZLYoMCzYRcJYmby6YuoDPhLecqg7QHvMHjguUTEh+atHwSP4IX83+Snx8w/HyCi42V4faYx3lGGOcrnKXVUJuLcdzttxq1ZH6oROGSuJT4g2iV548D8kzS7RoMK7kZDHpG26xZlvTABQYV3MyAd7Tz/PHliEtvTUqDf66/hcaD24M8Tqx+Oqmq+XNMZvPVfJsS74qLvAmLFfGTosrTZi3ak/og+8Q0UEydNVQw95gFfKH5h0Sn994PsIFj/JzW6xsIao7oq7Jd+qdlDvKm4tvWlOtbktOXeUZEnhdJVMUJxEgAkTAxQiQwOtiCaNwiQARIAJEgAg4OYGZAF4C8F8nj9M4PIsC7xerNxVOW7hWCID9QG5SKelCazOEat5kTSaSSd293KMP8w87cwWurahHAcgEMBbATlsHMXuuLMHT/Dj+M0fq+4X3C/Lx9OEFBgcGFBcXu/9y4pebXt5e43fydxrnwNi3lQmzoTpbBr0oycJiIpkHgDW6al5V2/C2+4asHtJKH3OBogCnUk4BvlCKFohquqhmvgUYbw2ArtYI2VFRkyRpwnUG8VUulyN22nSxQFBui4aSbBa4w/nDRe3faW8iiObwcpSH5x52xdxZFnjX3lHeXHLTqhMDdvrMOuMwJPA6Y1YoJiJABIhANSBAAm81SCItgQgQASJABIiAExFIA3AEQKoTxVRmKFERQyVpSdOfCjiKPMQ+sWgIAjDZVXwvy1zokxvKEiqtHMapbzsKQK1rVFWhQM2tKW6LbsuKURxzKf2Sue2BeUOtko7Us/s+BSABcBdAa93Re/1LBGOhmIl7MQA6AGCfLf3VD/U59X27+zX27edXB8Uad4+r7rWCPwjm1GtS13DT6ZTT+EP2R8Hl1MtsH580y31N2AfmudfnaHSDei/59Q3q6fVWaLCvWqXSHMs+LVNzNDECweZn7CxYkzUfH2/eYF2TtazsHKkGnGg+n2/p5YgxV2v3hGWBd3WO8vD8wy4piD5j0aAoxs0lZNGge2HIXi6QB2+FvpnpYQcSqIn/bXAgThqaCFQeARJ4K481zUQEiAARIAJEoCYQuApgBICLrrRY1mTN3csnY3DfHi9zgOIj2b/cOXvh6henzl5h62G+wt8AMPHMdKX11cBYy9VEqzQ+5s3lWGXs0XlHxeJN4pJsD8r64bi0xluWfFujAbQHMFu3B1kV6DTfYf7RdZc3YL682kudpwJnoxqjZryj/f2fl//EhR0XcO/CvWv3PO5F+fr78moH1WYNrzwen3rs0bxz8yJfXxt9el13Q+nZHx81cljnHZvW+OqXolA8wJT4RWJB2pbS7CxKzG14eGiQn5c/LyS4f4BKVcw5li2SqTWIEQjSmWBs/JzFMTqM7SAZmmTRosEWe40qz5B5k7WHZx5Ki9yKouUZ8up4YqA8vKmCtzy06N7KJMBOvnQBcFbn+81ePrLPK/v3D11EgAi4AAESeF0gSRQiESACRIAIEAEXIcCsGWQAnnOieMsS24xDZdWS7Acc5rnLmlnpLybw7gPAmh3R5RoE7CXwcofwh4jahrU1OTp/KvmU8uj8o7YcnS+r8ZZSV3V8yAhzU53nrly3N18G8PClZfXH+Q2vZRJXfnoeApu/DvlFORp2aIiiR0W4dfrWpev5172aLm3KKoq1F2t49TDtIQZMHQAmWOcsyLHVp9c1dsOTKI3ZC9LXLmv57vjRbsYLSEhaq4ydudiWvCJqQoQkbd1qo0aNCkyZMU8sSN2gF2hLFU9Yk7WigqLUgDcCGvo18FOzJobwQPQ54TlXF0TL8x3sSvvJ1lhJ4LWVHD3naALsBViR7sQS04nY7wur2QkmRzOk8YlAlRIggbdK8dPkRIAIEAEiQASqFYEwAO8DeKuqVxU+pFuQn78/LySoU4BKpeIcO31FpoYqRrD5oPnxa3PxoUwf1apeG81vFYHKEHjLc3Rev8+YOMueMxZw2YKMXyKUtAe3A2ih8+N1f2lZfZG5wPtAIFc3uFyXE5EaYfg3/s2TN/HTpZ/UL7z9gomYeT/1Pjq/0Rn1u9bHed75muDTa9z0rDSBtzx51W9Gbub6taLIiHdMBPeERJ4ydvocvWBcongSGBYY5O/rz+sysEuAqljlLjkuucnx5Ez8XvB9Wd9XVn0Y6CanIkACr1Olg4LREWD/jWK/dgCYq2vsuEBnUcX+e1otms1StolAdSdAAm91zzCtjwgQASJABIhA5RFIAHAfwGeVN6XlmaJG95GkLf3gaTVdXj6mLN4gFmw5qK2mCx/SKcjPlwnAHQJUKjXn8Mkrt3Nv3J956MRFZi0xweiIYkk+qlW9RJq/dAL2EnhhbtHwWPEYR+YdEV/YdKHMo/Pmje2kOVLZlZ+vnLovu898dfWXeeOt0nxbDS8k/MNqSV5cUt+wx9UPVJAv+fPqoMEhTV4d9arBeuDe5Xv49uS3qDOSTfP0ui+8jy69uqBe53r4hfeL8uSCk7YIm662D59aNLw9rNOOjWsMgqxcrkDsrMVlWTSUtN4SBN5kZez0uYzro9LEkwHjB6R9yv/UkMt8RT5SZ6aKv0///ske69Q0yMvHk+fdvnGARqPhFObelRVyVDE4eu0Zv2AnSQhV7ZacCBJ4nWSTUhgmBPQCL2tKGg+AvRCcB+ATAKzBJ/Nwp4sIEAEnJ0ACr5MniMIjAkSACBABIuBCBE4AmKprslaVYXMzkz4WRY7oZVpNl7JXGbtko7aaLmpUL0naZ9FGAvAjfDhvo1pZoLnywot+EwSbD7Kj8ioAl6tyITS3zQTsJvCaN1ljR+dVHqroC8ILZR6dDxwbKJnAm2DYZ0qFEjvjd17J3pjNqnH1PoclvUQorVlXa3R3v+jX2GeuTy+/AKg0nIKzj6X5MuWisPdHZLz6zqsme3/dR+s0DZc0NPy7v1hRDMU6BULiQ7QWDScXnBRf3nS5TMHa5mxU/YN6lowBe4ET3qDeS759evf0HDE82I81WcvKOSPVeLhF8/kZZebV0nKiJo6VpKWsfNqoUS5H7Exm0bCRcS1NPLkTmxqb1ie8j0nOvkz6UpkWn6b9vvJ6o5XkuXd7PxXzlYXI3ykSFxy/6lQ5eyH0hSBvH2/eS71fClCr1BzFKYWs0KMw5n76fWcVoqtiZ5LAWxXUaU5rCCwC8BgAq9xlF9ur7PdM6KWLCBABFyBAAq8LJIlCJAJEgAgQASLgAgR8APwNoDaz+KzieC0LvGv3KmM/26itpstc8U9RZOgbWkHlovQPbPpGjHbtWOGkBkdOnHms9nIPEgi2kyhRxYmswPR2E3iNYihvVSI3al2UqNvobibC3YHVB5S7Z+1mwt3DcrxEKK0xm0lcncZ2koxYOeKpqCxXYuvUrRpOYw7Ho50HNGoN1L+q4SH30DTu3PjB7zm/35Zfl8/448gfuyvA2ykf7RbWLaiWb60n1gcqFedS9iVZMac45qDgoJD1pQPQ1awBms3rYE3WfLz8eYN1Tdayck5JNW5MMBbqBeOSxJPtsamxInOBd2fSTuX6+PXa76ta7/cR+bze0tRv+QexUrnrpE1+wTYvsowHG4Y3lHCXcQ17r+hBEXIX5orvbLnjVEK0o9Zv5bgk8FoJim6rdALMZqub2cvH0wC+q/RIaEIiQARsIkACr03Y6CEiQASIABEgAkTAjAATIpg1w5vOQMbcokGuyEfskg1iwVatRQPXWOCNX/0TFs6JNYStUOTh4+mf/5axZW8zZ1gLxWATAUcIvOUN5K2R80duC/4omL38MFwHVh1Q7p69uzx2CJN0P3Szo7PGF/PtZd3N9xv/ITeUG+Tu785r1b9VgKZYw7m0/9KfdYfVbdkyrCXkV+TguHHwfOvnIeaJcWbhmYMAeNW1Y3r/8f0lH/E/MrE+SJ+ZLv4x/cc87dscoJe9BF6jHJT0IoCJJ0MASADcBcAqt7XiycDxAyWT+ZMNcT6UP0RafJreooFrSeB99KNY+ehLp7LV4HZY1UHUYGQDEyH6+trrymuLrjmVEF3eD7Kd7yeB185AaTi7Eyjvy0y7B0ADEgEiYBsBEnht40ZPEQEiQASIABEgAqYEpgN4EcBTpbQKCbEmaz7+frzBQZ21lXtZp69KNR4e0fyM/dpqOr1Fw4Xc25Dc8UD420NNok1ITsfB7EtXGjVsNE4gEFAlbxXm0sapq0zgZVWjfr5+vNcGvBZQVFhU+/6d++5dI7ri+cbP45H8Eb6a/ZX4+Ibj1lQ0jgIwSNfFvAEAha7BWpaOiXFjNkuY9D+kt+mV3GsPE3iNL53Ay6p2mfBYHTumcyenTn6mMnZ30m5lRnxGbsOGDREcEoxBgwcFFBcXc7KOZ8nUanWMIz7vJpXExSr3C8cv3FR7qiceFDxp+siarPn6+PK6BXfTWhtcyr4khSei9/OffF95v9FaUvvdoKcWDfkFeLj7pLjwmFNZNFgWePnXldcWXyvPCw0bP/Iu8xgJvC6TKgqUCBABIuBaBEjgda18UbREgAgQASJABJyVwNcABACc7Zi3xUoU1mTNx9ef165Fww4t2r3uNnb0cBOuK9ZsQvs3+mPb5m3iNGGaNWKcs+alpsZVZQJv73G9Jf9e82+TqtEdS3ao6r9W/6FMJJO6e7lHH+YfLtXnlTVn42g4OzuEdHiO48YpuPTzpceybNm+P3/98zedH6J5Y7ZS89x8TPPHvRN7e+tv0vruzjtZJN0i9arGHdNLFXjD3glrvW3HNkMzOoVCgWlTpomFQqHdP++lVBKbz2W5ck7bZM2D592+yZMma9K70kKOOhqHc23yC3bUlwKzaGj2r2ZcuAP+rfxRpCjC1UVXxb9v+d3uTB21hkoYlwTeSoBMUxABIkAEaiIBEnhrYtZpzUSACBABIkAE7E/gAYAWAP60/9COGzGwS6v5bV5pG5/BX2L4N5Fc/gDL123H9EWfIXFZonJG7Aw6Xuy4FDhq5KoSeLkfCD4QvRn+pskx9b1Jewu2zN7CmnvtsGbB3cd0z3137but9Pey5mxbY7f+cWr7KWbJcFVnL5AB4JY149UfWv8/vn6+Kxr3b+zFPHjviu4W/HXtr7Xy4/JPq3PH9GeEVXk+0uO1Fg2q1PWpHSe+O5F1ijdcy5ctV06LnWbvz3tpQnN553Lao9ONQhsFefp4pjcMatgMHLj9Kf5ToyxQXin0LBx3T3jPqYRoaz4zDryHBF4HwqWhiQARIAI1mQAJvDU5+7R2IkAEiAARIAL2IcBEB1a528Y+w1XeKFERgyVTPxjLXZOxH4E9usDdzR3Xbt5FxHvRaBzQDIkJicoZU2fQ8eLKS4m9ZnIqgffrlV8rM2dlWruPuJNSJp18Pfx1Q3Upg6JrzrYNAKuWt0ootgDzLQBFAL4FUO07pmutEXxq8boEP2mydiX7itTN041ZH6RZEniXJSxTxk2NszZP5nhLEl/fenfhu9ve/uRtEy9mnVWErXPZ63Nit3Gaj2ku6bmip6FyvVBRiDMLzoilmVKq3jWlTAKv3XYdDUQEiAARIALGBEjgpf1ABIgAESACRIAIVJRAtK5Z0fsVHaiSn+dm8maKIsMGaKst/zEzFR/GxqJN2yc6tVwux8ypM8VpArJoqOS82GO6Y7pBWBOtSr16j+8t+TfPyKJBno/NszaLf8742Vqhixu1LkrUbXQ3kyrgH5N+LPpq7lfrAfzTTguqSR3TzcXX4++MeqfT1u1bDYzZ5z1uapxYKCjVouEZETcsPCzIy8eLNyBkgFZEzjmRI/NQe8TkKnJ9fb18eT0G9ggoLCys/fud3917je2FFxu/iPynlcTW7gk7pdxhw3B7JvcUNX+7ucmevbjmovLswrPlrVJ2WJBOMjAJvE6SCAqDCBABIlDdCJDAW90ySushAkSACBABIlD5BGQ60emHyp+6QjOaCLwXc+8gY28WWnd4DWo18nKyc3I94BHN5/PpeHGFMFfJw44UeEs9Js+qRlnDrE4DOwWoilWcq6KrUi9PL0PDLGtoBI4LlExInmCohmTN2XZM3XFXtF00CcB31oxRjnuc9th/OdZQ3luPN2zYsJZxk7XsrGwpBxyLn3fm2e3n48ML6dVOK+IeOyOTqd05MYLNR0+NnTRWslq42pAr5uU7Z+oc8Z8Ff7rNTJlp+PM8RR7WLVynatSp0UOjSuLq8t1SmsBbbaqUy7vJSrifBF47gaRhiAARIAJEwJQACby0I4gAESACRIAIEIGKEJgLoCuAERUZpKqeZRYNaYlTDSKMXJGH9yZ/kbv72+OhAC5XVVw0b4UJmFs02EPEHAWgC4CzAGsjhdYAmEDHfHEtXTbPyZqssarQ9v3bB6iL1e7Xsq7d9PTzHF9Wc7YKU6s5AxjvjzLzFBUWKElbMvGpiJunxJQvdokF249HpGxMEY2KHGVSubo6YXXBjYc3NO/NeM/ElmHTik0FvJk8q72YXSkd5hYNrJHf2QVnyaLh2SSSwOtKG5tiJQJEgAi4EAESeF0oWRQqESACRIAIEAEnIxAAQAzgVQA3nCw2q8IJD+0V5OPnxxvct7u2Mi/r1EWpxgPRfOGe6lJZZxWHaniTVsAbEj5kmr+3P693SG9tNe2p7FMyqBGzWbD5lA1rXqjzr50HgP0bmv2+EAD7vbVXmWKi2UDlvd/aOGr6feXxaOZmLosSRQ5/3UTETRD+qIxdujsqZWNKmrnAu3LpysJbj25p3pv+nrcx6M2Jm5XJM5ItVbS6fJ5ZkzUvXy9eoz6NAtQqNef+6fvSIs+i6OvC6/RdavppI4G3pn/70PqJABEgAg4iQAKvg8DSsESACBABIkAEagCBfQByyilwVSWW0kQUW/+uKtdDc5dMQCvghU8Mr7NUuNTkmPyiuEXiLcIt5fU+ZWOwX6y5GataVwFYAGAyADYX+xyUeGmbffnW4nUZ+KTZ16XsS7JiTnHMQcFBW4RmynvFCdhL4O0zdtLYdGOLBublu2TeErW8UI5PV3zqpg81T56H5JnJ4r1pew17z6RSW6XmSHOkMjd3t5ijgqOuvC9cXqyu+PYqdQQSeB0MmIYnAkSACNRUAiTw1tTM07qJABEgAkSACFSMwHAAqwC0rNgwjn86PDQwyM+3Ni+kT9cAlUrNOXbygkztXhwjSP/eWER5RpQIDw8L8vP24YUEP2medCwrW6bWuMcIBAJXFl8cD9w5ZmAevH4rM1a2GRE5wqTyMmV5inJx3OLyNn7SC7w7AcQDYMIdq9z9BACb62Rpy+4/vr/kI/5HBqE5X5GP9Jnp4h/Tfyyv0OwcdJ0jiooIieUReGFu0SB/kI/Yz78SC3Ye76htsubtxRswaIC2mdrN32+6Dxo7CA/yHmD3xt0IaBvAXgY8FGeLpe4e7tE7+TsNFa2BYwMlE3hPvZaVCiV2zd4lPpFxgvaFc+wxR0RBAq8jqNKYRIAIEAEioD1eRhcRIAJEgAgQASJABMpLoJOumvFtAJLyPlyZ90eNCZakrZhi1AQpH1MWCMSCzP0dw0P7Bfn5+fJC+gUGqNQqzjHReZkaiBGk7z4VNXGcJE3AM2meNCVulliQmkHiS2Um0La5ShR41y5fq1wSt8SWxk+LADzWVe6yqJhQw35flkUDd3LqZFGf8D4mQvPupN3KjPiM8grNttGoXk+1A8B8bI29kDPKaRNTLoGXNVnz9PIShrzRtimgUR05ee2Pn09d2y+9fu8zo3k/+O+S/y6L+jTKxJYhIS6hICMxYyKA7WZp4EatixJ1G93NZF8cWH1AuXvWbtoX1WvPGq+GBN7qm1taGREgAkSgSgmQwFul+GlyIkAEiAARIAIuTWCvrsHUGideBTczOU4U+XY/U//MNTuUsQsF/aIihqWlrZplJOLmYcq8VWLBxr0RmRkCUWTEaNPnVqxSxsbNIvHFiROuC40JvAifFF5n6bqnFg0KuQJLpi+xxaKBDRcGoJuRsMiq108D+K4MHKUJvLYIzc5P37ERMu9jVkWtv57XWWWUJbQbR1UugVf3IJt3s86egzVg1M776qvcay2bNZvVs1fPl90ae9ceGjHUZPXrV6xXLp++3KLvrkWBd9UB5e7Zu2lfOHYPVeXoJPBWJX2amwgQASJQjQmQwFuNk0tLIwJEgAgQASLgQALPAfgLQFMAtx04T0WHLk3gjcrkz0uLfGeQqYjL26SMnbv6vcwMQeqzAu9KZWzcbBJfKpoVxz9vscnamZwzUjeOW3QGP6MijZ/KbQ3wjEWDPB/p8WTRYMM26AuA/Tpk9uxo3cum/VaOWV6B95l5G3Vs1LFhy4ZzOw3u9IKPt49bwXUl8IiDyQs/NYTwQP4Ay2csF3+Z+qXFqv/AcYGSCclPLRoeyR/hq9lfiY9vOE6nBKxMpAveRgKvCyaNQiYCRIAIuAIBEnhdIUsUIxEgAkSACBAB5yMwFkAsgK7OF5ppROYWDXJFHmK1Fg3fRWTy54meEXhXb1LGzl/dJ2riuHRjiwbWPCl2+myyaHD2hD+Jz1zAK7coa89lapus+dTidQl+0mTtSvYVqZunW/R+/v6KCM32DNFVxmLV8+wFiyWBlzV9/NbKhZRX4H1m3h7hPda/n/J+c/18jxSPkLXyOOp71UfjNgEoLCx8fPr46Tunj57ef0N6w9jKwRCieZM1mUgmdfdyjz7MP0z7wspEuuBtJPC6YNIoZCJABIiAKxAggdcVskQxEgEiQASIABFwPgJbAFwCMNf5QjONiDVZ8/GtxRvcp5u2yVrW6UtSjacqmi/cfyZq7DBJWtJTiwat+DsvWSzY+FVH1mTNx8uHNzjkSZO1rJwcqYbjFc3n80l8cfakPyvwOkvEVSo0OwuECsZhbtFQR9fsrjIsGvTWENzoddGi7qO7m1T//7zmZ3za9z/Ytn1nwbLEleMBsKZ81lhIlLYvaM9UcMM42eMk8DpZQigcIkAEiEB1IUACb3XJJK2DCBABIkAEiEDlEXDX2TOwqjZXEjufEUpYkzUfP1/eYF2TtSyRRKrx4ETzhU873QMggaXy9pa9Zipvhaa95qVxHE/AvMka80JmTdZulWNqW/aH8bzN3lv73uLAMYFexnP+zPsZ/+j+LjZs2ixdn77xfaO/YxYSYgA/A2D+vdZcowB0MWsmx75vv7HmYbrHaQmQwOu0qaHAiAARIAKuTYAEXtfOH0VPBIgAESACRKAqCIQAWA+gcVVM7qA5ScR1ENgqGtYWAa+KQqVpbSRQkc+stfvD0hzaP3tj3BtfRiVHGRo05svzcfDzn9QvPnz+ruTi5dmnTp26ytbVomOLjgGtAua+OfxNb41GoxJni2XgIGafYN+pMtbNKpWLALDKZPYzG/t9oe73NiKjx5yAAAm8TpAECoEIEAEiUB0JkMBbHbNKayICRIAIEAEi4FgCqwFoAHzk2GlcfvSKCFAuv/gqXsBZAGpX8IiuYk7VefrSPn+lCrxDwocE+Xv783qH9A5QFas4p7JPyaBGzGbBZoMoy/xzfX18edz+3AC1Ss3JPZF7+4/f/phx5ecrrwPQWzkgZFzIxWnrprHqX+2Vr8jH2plrxd+kfVNaIzUWO/u1Q2eDowKwAMBknb90TnVOXDVfGwm81TzBtDwiQASIQFURIIG3qsjTvESACBABIkAEXJcAOwo9CcCPrrsEx0UeGBYY5O/rz+sysItW+LmQfUGm4Whivhd8X1bFnuOCqjkj64+1h+uWzI7u07H2mpN/tlJzC4fWOguHG0YYShV4wyeGS5YKlxqqc/MUeVgUt0i8RbjFkiirF5KZdQ0TYtnPVxN01grN4oRxi4Mjg02sHLYlbVOmzEhhFjclCbV6gZd5+DKx2E1XufsJgGMATtaslFar1ZLAW63SSYshAkSACDgPARJ4nScXFAkRIAJEgAgQAVcg0BXAQQAv6sQMV4i5rBjtWmk7YPwAyaf8T58e3VbkI3Vmqvj79O9Lq9grK0b6e+sI6I+1D9bdzvYqHWu3jl11ucu8CZulJmelCbzclRkrRSMiR5g0UEtZnqJcHLfYkihbkqBcmzk0TE+bvn3gmIG+xnC3JW5TpsxM6VOGULsIwGNd5S77PmHVu+zlWnmayVWXnFandZDAW52ySWshAkSACDgRARJ4nSgZFAoRIAJEgAgQARcgMBdAWwBjXSDWUkMMDw8P8vPz44WEhASoVCrOsWPHZGq1OkYgEFSk0pYbmxor6hPex0Qc+jLpS2VafFppFXuujtMZ4jc+1s6qNZlFQzM61u4Mqam0GPoCYL8Omc3Impyx5mT7dX9eboF37fK1yiVxSyyJsiUJyltZJe+AMQMmzUib0UQfT548D+vi15Vl0cBuD/MP8B9Zv1v9/k0GNKmrKdK43RXdvaX2VkdcS79Wke+oSksGTWSRAAm8tDGIABEgAkTAIQRI4HUIVhqUCBABIkAEiEC1JcCOu38OYIurrzAqKkqSlpZmqLRVKBSYMmWKWCAQVKTS1qLAuzNpp3J9/PqyKvZcHWlVx298rP26LpimAJyt7g4AACAASURBVOhYe1VnpvLmZy9R2OfMksC7D8C3pQi8hkr+8EnhkqXrnlo0KOQKLJm+xJJFQ2mCcl32IqxXWK8gX19fXveB3ZsWFRR5Xz59+SLHgxO9h7+HfZeWerWOaC3pk9jH8B1VoChAzoIc8dVNVyvyHVXWtPT3jiVAAq9j+dLoRIAIEIEaS4AE3hqbelo4ESACRIAIEIFyE2gE4DedPcODcj/tXA9wMzMzRZGRkSaVtgkJCcrY2NgoAOcAXLYl5IHjB0om8ycbRJmH8odIi08jiwZbYJb/Gf2x9qG6RoCHAbCj8qtszWf5Q6An7ECgIrYp5hW1dXQiv7G1gaGCNzQ8NMjPx4/XL6Sf1jNbdEIkUzxQrHb3cP8kKDioGWuydlZ0NteN4xadwc8wF2VLEpTZS4V8AAIjFs0BhADYZFRJXBoqbl9eX1GrsFYm31HneeeVogUiOg1gh01WRUOQwFtF4GlaIkAEiEB1J0ACb3XPMK2PCBABIkAEiID9CPwfgLcBDLLfkFU2kkWB9/MvPldff3j9UZNmTVRns8/KoEHMdsH2ch2HZk3WfH18ed2Cu2kFo0vZl6TwRPR+/v4yK/aqjIbtE1dEiLN91pKfDAPQDcDo5+s97/da79c8ewztUQsaqC5mX5QVc4qp2Z0jqJd/zJL2jb5J3lkArGkZa5BW3iZ55p64LXVN1ph/rf4yCLzhE8JzV69f3Ur/F6ySf9bkWVJ3uOe3bd+2uUaj4dy4fiOXo+aUZN9iSVBeAUBmRSVxuQXeX3i/KE8uOFnTTgM42/dM+Xf80ydI4K0IPXqWCBABIkAESiRAAi9tDiJABIgAESACRMBaAhMBfAqANVqr7MvuP+CbWzTI5XJ8vuJzjJsxTru2PEUelk1fJv4y9Utbj0PbPebKhl7SfMZVjzev3/Q4f/b8zRdfeHFCuiC9XGK4A9dzpteIXu3iN8f76OfIV+RDGC8U70/bb2s+HRhuzRj6hSEvBHnW8uS90PuFAE2xhqM4rZCpNKqY+5vv6/eNvkkeq7ZlP6ew39vaJK+0zx8TeNneEPEyeJNGjRvlbZyBaf+ZplnJX2n4OYmJvvGx8eJ0YbqlvVOSoPwfAPFG4+oribfrGlSanxB4Jl5LFg0nF5wUX950uUbs4TahbYI8/Dx4Lfq1CFCpVZw7ojsyNdQx59PPO8v3jC0fXBJ4baFGzxABIuDsBKrtv3mdHbxxfCTwulK2KFYiQASIABEgAlVLgIkgtwG8BYAJJA6/wkN7Bfn51eaF9O2u/QH/mEgsU3NUMYL0fRX+AZ81WfPx8eENHjw4oKioyPPk2ZO+oz4e5Va3MbPOfHKtT1yvXB633Jrj0Lb+w9bW5xzOvrQJIiZFSP415V9cwQYB6nWoB5VKhctHLj8udi8OOig4WOHc2GFxZ/+39n8dg8cHuxmPxbyQBTMF1uTTDiHQEOYEGoQ3kLRNaGuwLyl+UIxri66J7265ywRL4yZ5rJmjCsACBzXJY99fzJ95EH8jXxQWGWawQbh84TKu/HIFY8aOMQl/5bKVyvip8aXtHfPPsrnwG6irSj5iVJ2cAcCfNWMDYFy1zP78RtPQpkGefp68Jn2bBGhUGs4fp/6QFnsUR+cKc1lVs0t+d5TnU9EhooNk6Kqhhv3yWPEYh+YdEp/feN6VBW4SeMuzCeheIkAEnJ2APU7eOPsaXSY+EnhdJlUUKBEgAkSACBABpyDAPE7ZcebIyogmKmKIJC1phlEjtDxMmb9GLNj0tV1+wB8SPiSoML8wtWuvri83aNTA/9ZvtzjDxg9DwyYNnwi8K9Yrl09fXuJx6ODw4CAfLx9eUEhQgNar0zpbB25HbrPOXV9tE6cVrlUqzrGTEpmao7GLcF0JeeEyUezQL4f8hswcYpiOVchunrH52tGNR9mx+qq+ShN4a9rx9qrOhX5+bruV7UT1R9Y38ZS9sfaGUrZYxoTThzrRcqeu8pWJ86yS1xFN8iQ6b+aJo8aNWs/L4DVnwq67uztYQ7Vb0lvqiHERJi8HViasVMZPi7dl7+iFWHYCwrii93mdeO1Zwp8bV/oaxNxOYZ2CvHy8eO37t9dawEhzpDI3d7eYo4KjzvBixZ57jTucP1zU/p32Jvslh5ejPDz3sCu/pCGB1567hMYiAkSgqgnY8+RNVa/F5ecngdflU0gLIAJEgAgQASJQqQQa6Bqtseq3uw6emZu5ZrYoMizYtBEaL1MZO3+NXX7AHzVxlOQz4WcGAZnZMqSuTMU/Z/4TD+QPsHzG8lItGkZOGClZIFhg8nxJtg6sYtjPx5sXMigkoLCgoPbtG9fc3x3ZAwEv14FC8RBTFqSIBZv22UW4dnReZn82+5S8odynWxizu3167UvaV7Bt9jYmguU4OIayhj/e6+1eneI3xhv2Tp48D8JZQvF3ad+5AuOy1ueKf29R4P1t7W/KXxf/qhdO9U3yWOUuu5gY9lgn9NpzzQaBt1OvTiPrNq37QafgTp5MML184nJhbU3tewKhoLF+QmbfEj8tXpwhyLB17/QFwH4dMlvEM83YGnVs1LF+y/pzXx3yKjsxoTIXcAPHBkom8CYYvnOUCiV2zd4lPpFxwtbY7MnVnmNZFnhX5ygPzz9si9Buz9gqMhYJvBWhR88SASLgTAQq8+SNM63baWMhgddpU0OBEQEiQASIABFwWgJbAVw1qzpzRLCWBd7kTGXsgjX2+AGfuyJjhSg0MtREQBYkCjR///13/t9//n3V3c09egt/S0nN0bifpX8mGhYxzOT5kmwdoiZNlKSlCo2qkRVIXLYEcz4crmWXwNumjF2w1i7CtSOSYTzm4NDBuW1Ht21lLvB+s/Ib5dZZW+2Rm4ou4XidBnVqdRvYDV2Duwaoi9WcizkXpRoPjaVmd9X+qHtFYdrreXOLhiJFEaSLpXqLBjaNvkme3q6ANUg7DeA7e8WgG4dZNASwX/3H95d8xP/I8LlklegZMzOkddV18wcOGqitzM/JzpF6wjOaz+fb2iiRfa7Z56JMgbd7ePf176a821y/XiMBNwJAi6h1Udu6je7md+fSHfx5/U/Ua1kP4u/Eyt2zdrvEd0d58thhbAfJ0KQSLRpc9XNLAm95NgHdSwSIgDMT0Au8lXHyxpk5OE1sJPA6TSooECJABIgAESACLkMgCMBXABoBKHBk1FERQyVpSdMN4otckYdY+1k0WBR41y1bV/DF9C+YJ+aOMtZmWeC1bOvAzdyYIYocG2kiBicmrsCb7Wrh/9k7D7Cmr/WPfxNWAAcOxIVb0ah1r4Jbq73aVqpotba1V6/t7bK9t/dWraOt818XrogIDtyz1mrXtbWuKuAmAQUEQRTBRVghkPF/TprEJAZIQia8v+fxUeCc95zzOSeRfH/v7/v27dlRI/A6gzha6ZayImsFHgUn/77p79riVEV5Rdg3f5/wTMwZZ8gkZAKeEkBweV6lFtprVMqGGpRPwLDIWsHVgjQZVzb9YcxDQ+HUWuJdeXG0RdZmRc16Z/CkwXpF1o6uPSqJmRejsY1gXsCGBdEs2Wb2GKuxomu6Fg38aVumxTMBV3eAX9f+qkwXpxfValFLmXc9r5abhxvHp8tfTfKT8sGRcpQ5wpy3n8Y/3WXJxJy1Dyuy5ubjJmgzpI2myFqaolSxvi6n7medh3VW3bhJiU1J57hxZjiJ97cpKEngNYUStSECRMBVCNjryRtX4eHQeZLA61D8NDgRIAJEgAgQAZclwASZlQB223IFrMgaz8dXMGpwP9UH/IuXRKoszIjoY5Zm0ulNd/w740XLtzyzaGC2DMvnLBcejD5okkj52luviRZteWbRUIGtg1GBd034Ggzk10a71k3xH5VFw48mjWtL5qbGZl6gPu4+W18Y+UKAQqFQ3o6/ncb14E4/GXHSKntj6jzKaXde/X0m8Bq9zLHXqOJcqPvzBMwRcM1pqxnJsMAZ84VWFS5TN9DcAPjHrOhZlwdPHMzTnaJa4J0G4LqVxF0W3nBOLDuZzam2TpG1lm9vfntpn4l9PHXn89vG31DcsxgNujXAlaVX0HXus7eJUnEpUiJTIM2RCtP2prnM+4eZLwrtGQieEiyauWmmXsb1/vn7had3nHaVtZPAa+bmU3MiQAScmoC9nrxxagjOMjkSeJ1lJ2geRIAIEAEiQARci8BmAAkANthp2paIPJVNrWOzVs1m9+jbY+jAUQMbymVy7vX466le7l5vx0TEmCRSsixQH08fwYsjX/yryFrctbTybB2mTXtHtC16y7Ns5Lw8LFwwT9ErqF7BxcvMPgBWE64rW7iVf26LvanqFCsTeM2y16jqZKi/RQQqE2krCmqYLaspaMaKtrHrz/qN69fqN7wfuL7cztNXTdcWVGOZ6Nu+3CYNCA6QME/e9Lj09HvX7i29d+3eDSuJveW9XlTf7zel35GpG5957BbnFeOE4ASafdoM4mQxntx6guavNNdbe8qWFBRnFEtTtqU4g/+1RZttYif++1Hvxw8IG6CX4ay2hnEViwoSeE3cbGpGBIiASxFwxt8FXQqgNSZLAq81KFIMIkAEiAARIAI1jwAT0BYCOOnCS9cVgdgvpkw0YIa4GhHInKVV+ostK7LG43kJRr00MlAuk3EuxsalCUWJS86ePSu0knBkznyre1tdiwZjazXHXqO6s3LW9VUm0pY37/IKmk0A8COAn5jAO2TckO5L9izxTktKw/F9xxHYJRAlxSXypLikshc/e5FXu1lt5Cbn4vr+62ga1FTOAacwNS41HW6YcS7q3GVbQWOZ8Z48T0GnoZ2YBYFbemK6b+N3G3M9G3uWK/Amb0lGcWaxNHVrKrPPuWSruTlB3IoEXpewt1EXDmT2MXOdgCdNgQgQASJABKoRARJ4q9Fm0lKIABEgAkSACNiRQAGADgCy7TimNYfSiEAZABQAMtXBdUUgo8Igy7KroiBbqRhszYXW0FiVCbwww16jhiJ06LJNEWnLm2B5Bc1mAjgFIArAtXlb5nV9+c2XtZm76UnpOLHzROkj3iPFyP+MVFk2nFxyEq/Pf107TrG4GIcXHBaejzlvDzsA1ftEq4mtjgxYM0Cb+X9l2RV0nVPjLBq0exDyZojoH4J/PLNo0Pf+doX3VsrgdehbCw3uAAKu8Lp0ABYakghYnwAJvNZnShGJABEgAkSACFR3Aqy4Gis6xLwjXfHit2wZOCWoXZv3hw4O9m4S0Ehx+vzFB9eFN7+9cuXaCwBOAPhZd2H8UH4Iz5MnCBoWFKh5bJvjzpkRGxVrs0w+VwTrRHOuVOA1x17DidZVU6ZSnkjLbsA89/o0AkWb/RscGhziw/PZ3GtIrzYcDkcqihWlnztxzueDRR+00xV4WYzda3ZLUwtSMeI/I7xybuVAfFOM3qG99cL/b8P/JIfnH7abHUDTsU1DPL09BU0HNVW99+RczMmRyWS+jUMaNwYH3DxRnkIulafI3eVTMqIzTLKWceVDxDKca/NqCzoP/6vIGvP+LiosWu/h5uEqhddI4HXlA0hzN4fAeAA92A01AG4AmBc6e49iT1LQRQSIgA0IkMBrA6gUkggQASJABIhANScwAsBXANjjwC5zhYWNDfHx9BZ07/FCq+TUzFoD+g/guLu7IS3tNkLHDsfqdRGJ0dv3HjBm0dBrci/RpA2TtFljErEEJxaeEMbtjLNHJp/LMHaiiVYq8OrMlbKLnGjjdKZiaNHgB2BWORYqhnuo9e8dHjY8fP72+c00cQvFhVj98epiuVyOpXuWar1cC/IKsPHLjcL7Jfe57LVersC7/n+SwwsOO8IOwHCN7OvWAFKr+ESBc+5+5bNy1cJrJPBWvrfUonoQYO/hZer3bKY7sa9LLbTBqh5EaBVEwMYESOC1MWAKTwSIABEgAkSgGhJgIgv7cP2eK61t2tSJom2R4fx5i9Zg8eIl2qmLxWKEr1kNnidXNnv+knHqDEHdpfGnRE6J7z6+u15hn9MbT0tOLDhR1Uw+Ehdtc4jMEXhtMwPXjOpM59GwyFobADEA7mnQsmxOb563gD+Ur8puNeKR+8q8bfP2j5g4wlt3O/as2qPYu2ZvevDLwcX9RvQLlMvlHGGsMM3N3W16Uk6SryZbPysuq86bK9/UK8B2ZMER4fmddrFocM0TZP9Zu1rhNRJ47X9GaET7E2D/l7A/h9QJAczaahGAT5kHOoA4+0+JRiQC1Z8ACbzVf49phUSACBABIkAErE3gAwA9AcywdmAbxuPv3S6If6Er30eUch9hYexJ72dX+Nq1uJ2cJN0QsdVYkSKjAu8fG/6Q/LjwR4sy+dhj1+7e7oKAQQGBSrmS8/jS43S5m3xG5o5MsnywziEggdcMjk5uQVKu6Nx/cn/RNME0bWa9EY9c/vxt8+OHTxyud3Nmz8o9isiFkSIAzJLFWHxVdmzLvi3rNmnbZLZGQE6LT0uDJ6afiThT7a0QzDg+jm5qauE1Z7l5QQKvo08MjW8PAhqB9zCAeQDYjTJWwJYlCLAivdW5GKQ9+NIYRMAoARJ46WAQASJABIgAESAC5hLoByBC7a1mbl9Hta9Q4F0dvha//+/n2yd+/o15xD13PWfRkCfB8a+OC+N3xltk0dBiYgtR3zV9tcJUqbgUCYsShOl70y2K5yioTjwuCbxmbI4TWpCYIsbxp2+ZHt9nQh898dbQI3f01NGi2Ztna19rzIph9Seri08dPsV8IYN1MQX1CZravE3z+f1G9Wskl6myetPBwYwTUSckViiuaMaOUFNzCFRUeG102OgQXy9fwcCRAwPZnl6OvZwOBWbsidrjqJtpJPCas7nU1pUJsEelStSZu2wd7Oyzr5nQSxcRIAI2IEACrw2gUkgiQASIABEgAtWcgAeAYgBMWGH+ai5xlWfRkJeXhy9mfyHhunGDIyKijWbmGWY4ZsRnpHG8ONMvRFywJJOP33dj3/gW41roCVPJm5IlNxbfqKrlg0vshR0mSQKv6ZBtaUFi+iz+amloy8BuuDBbhrtGAhkXeA08clmRNV9vX0HfEX1VAl9iXGLa2eNn3Z48eFKoEXhVhbu8awvq+tbt/Fn4Z88sGcRF2PzlZuGP236kGy/m7qQd2xsrvMb14E4/GXHyathbYaIV0SueCfziAiyZvUS4L3qfo/aUBF47ng0ayqEEQgH00imyxmx2rgD4xaGzosGJQDUmQAJvNd5cWhoRIAJEgAgQARsSYNlvM13IR218q1aBr/Tr3XNonz49AlJvZ3n2HzBAqVQqJX/+eSHTzd3jzYiICFPEWlMyCw2xP1ccyZjAe2vTLUnC4gSLLB9suM+uGrqmCrwWnU9jHtNVsSCpwqExLKxWV+3ZaDTjq/+U/qJpG59ZNBTlFaECj1xdNnrnI3hKsGjMrDH84uRiDHmd3WN5dh1Ye0ASOTeSbrxUYVPt2PW599p1MeviX33jVb2baZGrIyVLZy911J6SwGvHA0FDOQUBS/5fcoqJ0ySIgKsRIIHX1XaM5ksEiAARIAJEwDkIRKs91DY5x3QqnYVuNefOAD4GIAOw3lYV6DuM7RDi6eMpaD2kdaBCoeDci7+XLod8RsKOhMstJ7YU9VnThywaKt02ixvUKIGXZan6ePsI+ozoo8pSPXf8XHZuVu6XKVdSjphC0NoWJKaMaaTNYADsz2mDnzHD7B8B/GTYx7DImhkeubrnQ+Xh2qJrCx+jAm/4AUnkl5F048XCTXVwN74xgXfz6s2SZbOXOWpPSeB18KGg4YkAESAC1ZUACbzVdWdpXUSACBABIkAEbEvAlQqtOaSac5dJXURj14/Virgl4hL8/vXvwhu7bnRlRda4ntytTYY0CVAqlMrHVx6nKTwU0zOiM0zJIrbtzlaP6DVK4B355kjRF5Ff8FOTUnFozyHU6lQL0mKp/P6V+wkKKFQ3FSraVitbkFh6glhGJRPdjAm8JwD8XEFgczPEnhN4B4QN8Dmx+ARmfjUTGUkZ4Lpx4dfID1vmbbGXRYO5a7CUc43qF/ZOmGjFlmcWDeI8MZbNWUYWDTXqFNBiiQARIAI1gwAJvDVjn2mVRIAIEAEiQASsTcCVCq05opoz/5WIV+I7v95Z79Hgi4KLkhu7bnzSpk+bTzoO7Rj4NOOpe2ZCZpZPI5+psVGxjir6Y+2z4QzxapLAy5+7bW78sInDfJbPX47us7tr+bObCqe/Pi1M2JVgqt+oo0VGQ4sGP3XVdWsX5dE7H5oiXddOXkPs0Vi0G9gOcpkcGXEZEq4nd8aZyDN7bHiozfEdtuE0qmdowyJrV+OupnE53OkxETGOuplGGbzV86jRqogAESACDidAAq/Dt4AmQASIABEgAkTAJQnYutCaOUKTKW3tXc3ZuMC74aLkwfkHD947+F5rza5LxBIcW3hMeDHmoqkinEseGDtPusYJvG27tvX54doPaPcqq0v27IoTxEnOfHXGUX6j5m67odjJivKwImv3KghkyuvfsLve+dAU6YIPOo9fMV5bZM1Or02zfIfNBUrttQQsOSfWxKcZfxoAJYC51gxOsYgAESACRIAIkMBLZ4AIEAEiQASIABGwlIDVC62FhYWFePI8BcNHDVd5icb+GZsOBWZERUU9l906ImxEiK+XryBkREigTC7jXL14NV2pVM44GHXQWCas3as5d5ncRTR27TOLBiYW/bbgt5Qew3o06zm+p15m76mNpyTH5h9zFRHO0vNiz341SeDFqKmjRBM/ncg3KvBuiJOc+eaMo/xGLd3zSsW4NmPbhHj4eAgCBwcGKhVKzoP4B+lyjnzGzR03TcmEN3Y++FMjp17qNaGXt+6kbfzaNNt32FKg1M9hBMYD6AGA/X/pBoDZGz0AMMlhM6KBiQARMIVApf8PmRKE2hABexIggdeetGksIkAEiAARIALVi4DVC61NfWeqKHJbpNa3ViwWY+7nc4Xborc9l90a+laoaGnUUm3bAnEBVsxeITy49WBFmbB2+4XdSJG1tEcpj5YMfXdojKHA+9v636THFx6fCuCQiUfEbuswcT7O1sxVBV6L9pUVWfP29hYUeBd0HrhsoDYD1QKLBmfbx3Ln03FSR9HwtcO1r3+pWIo/v/lTmLg70ZRMeKMC71tb3oo3fG3+vuF3yQ8LfrCVQF4V32GX2asaPlHdAp/ss/c5AHK133QNR0PLJwJOScDwpgx7LIZZurBin3QRAacmQAKvU28PTY4IEAEiQASIgFMTGArgOIDdAGZaYab87bu3x0+cPFEvuzV8Vbhk7n/mGma38lfErIgfO2msXtuta7ZKVsxe4WyZsHqiXZ8pfURTNkzRClOSPAmOzDmSeWn/pf8CqPCDRL/QfiG+3r6CHsN7BCrkCk5ibGK6kqOc8WvUr6ZkLVphi6ocwiIB04JRz6v7BFvQ1+5dmE+ot5e3IGRkiCpz/Wrs1XSOgjNjT9Qes/a1Sc8mU+u2rju/7fC2jeQKOSc7PjsN7ph+Pfq6o/xGbcWSP3LTyPgOoR30Xv9XBFckF765YMrr3+gNAGOvTZV9yk6T7VMsOd/28h221V5Q3PIJGCvwyc5sbwBfAogjeESACDgdAcObMuzrUgDW9oJ3uoXThFyfAAm8rr+HtAIiQASIABEgAo4k0B7A9wBkAFjWQ0oVJmNc4F0ZLpn737mGGXRGBd7oNdGSlbNX2irbrgpLe9aVH8oP8eH5CFiRNVmJjJf6Z+pTDz+PMRciLrBHeCv8IDHszWGizyI+04rDReIibP1yq/DXHb+akrVolflbEsRINnO6HPIZCTsSzBIwzRjbpTJ4x781XrQ8erleNvry2cuFB6IPWLqvlgiNZuC1StOqzNGowHtpwyVFbFTsHDzAt5XM0Oj50H1tKmQKzp1Ld9KUnsrpFyIuVCaQV6VQmiW+w1bZAApicwLGCnzy1ALvHACXbD4DGoAIEAFzCBi7KbMIwKcA2P8bdFPGHJrU1u4ESOC1O3IakAgQASJABIhAtSPAPCvXA5gCgAl27PFTi65xE8b13nNgj6+mc15eHj755ydFh/Yfeu6D8KjXR/UO3xuubZufl4+FHy0s+vngz67yobkhAPZh/ymApuoMkQwAzQGIARQYQPT9bPNnPYdNGaZ9BJ/9/NCqQ4odX+24CaAIQLEZ4Bk7VuzHnD5mhH/WNGhsUJ/QraHabEtmHfDz5z8X3fz+pq32inlesqsyYc6i9RjuSxU5+n4b/W3P0LdC9fZ187ebFSvnrWSiv+E5sGTOGvbm7rUtzog/gFoACtULYe8f7Ow+Nmdhbca26f1y1Mva1z+zaLi46iLqdKyjzD6dXfwg9sEtyQNJeezY+bgNoGc5Y5orPlujUJq5Y5qDi9o6joBhgc8LAMrIosFxG0IjE4EKCBi7KcMyd2cBYE8G2ep3FtoUImAVAiTwWgUjBSECRIAIEAEiQAQA/AKgNYD7ltJo0qRJ3d79erd/eezLXgq5AqdPnS45d/pccnZ29nNCTcMmDet279O9/ZC/DfGSK+SIOx1XEncmLvlh9kNrCGKWLsHkfv6N/QN69+vd+qUxL7nJ5XLu2d/PymPPxSY8yH5QRy3q5RsKicYE3oOrDipivoopUWdRVypouvu7163Ts077esPqeSkVSojPi6XiOPEtWa7MVtx8x6wf07PrpK56Auaf6/5UnFl8xloCpiF3xpBdhgxN3h8TGlZFqNQVTisSeK9baQ1mCd6+jXzrNu3dtH2bkW28FAoF7p69K7178e6togdF1jgj7D1CAYDdzGCfRVrpfG0C9r+aeLfwbtV0aNOWLYNbQilRovBBIVqHtUatJrXAxN7z/z1fdOfYnfI+jDMebPwXTB6w/IZUKM0KEKtxCMMCn/8EkENF1qrxjtPSXJ2A4U2ZZQDY71hk0eDqO1sD5k8Cbw3YZFoiESACRIAIEAE7ETgJYB2AY1YYz5xsNnPaWmFq1gkx6Z1JonXR6/QKys3+aPbDNCn9JwAAIABJREFUI3uPbCzvg8TwN4eLPo34VNunMK8Q2+ZtYxYNTHhj2biVes42DGsoar+ivTaGrECGjCUZwtx9uZbaAVQGhP9KxCvxnV/vrOeXenHDRckf3/zh1HYaBgszPGfm+PSp+tYeXdvfw9dD4DfQL1ApV3LEF8RPCmILfn855OVRq3asYpnbqotloy+fs1x4MLrCgoGVcdf9uVmWFZ0ndRa9vP5l7RmxYrE2qz3+6hlcJ7XWBO+2XC+g1cNAvDBTX6u9IbghvbToEjtfxh6pNYtHJaCpUJo5J7HmttW8f0xTv1fPrbkoaOVEwKkJGN6UaQPgijqJwaknTpMjAiTw0hkgAkSACBABIkAErEWAZcSNBpBkrYDVOA4/YldEfOgbz2wL2FrXf7tetnju4n+pLS+eWz4rsubN8xb0GtFLVWTtZuzNNHhg+k8RPzFR2BSBl99uXbt4/1f99cTWe5H3JJlLM00pTmXRlnSZ3EU0du3YZ4XlxBKc+vqU8MauG7YSlS2ap7FOYWFjQ3w8vQUjhw8OlMsVnPOxl9KTbqUuOXuWaYQ4BOArtS3Jcz593UK7qfyWOw/rrNov4QUhj/NPjpeiMUtgBZi4njk/M7ePR5/xrMhavyH92rPM9YQrCUkeHI/pMRExlWZkm7hQcwRN/piIMfGdXu+kd0biBHGSM1+dqeoZseTxV2M3cPj1vm4dL7sr9vEd54MO99qg3ausPuGz69rGa4ori6/0K+eRWnN4mIKYCqWZQonaMAIsG5C9V5PAS+eBCDg3AZdMHnBupDQ7WxMggdfWhCk+ESACRIAIEIGaQcBL/Qibe1U8eGsGKtUqjQq8G1dtlHzzxTemZLUafvAwVbAyLvBuvifJXJZpyrgWbZGRImtpSnfl9OvR160lYFo0L1M6TZs6UbQtMlwv0/qTz+dnxOw+9DmAwwDmAWD2E+zxTSbeMFsA9n0ETwkWvSt4V9u3WFyMAxsOQPqhVDt0dmS2JGtp1i4Ad9X9pgI4auViLsbOR3kfXo0LvOvjpGcWnWFzY6J2VS5TH39lRRuZlQKz8XADwBRcdl5+ZK+fel+3vuTewcu7+OccNEI9DF3OtOe/LmbRcGHZBWXajrT+dsjgZUNSobSqnIia1ZcE3pq137RaIkAEiIDdCJDAazfUNBARIAJEgAgQgWpNgIlFTHhhfpp0mUDgOYuGPDG+/uJr4e7o3ZZktZoq8OI5iwaxDHeW3RE+3PfQknFNWKleE0szYiztZ+78DNvz924XxL8xcZxeNuuK8E04fOrXx1m3sw7eS7v3TyZgg4MjbUa2qQ0upNnx2en3r9xfOm7WuO39JvTT6/uT4Cck8hNRqzurMwZkb86WZC3LimH/VIvEtijmons+KhJOVXPqPLmz6OW1+hYNv3/5e2bigcT/GgitlvA19fHXCi0wvEfVS6m/sE07ccQ9+HTzg2+iHM36NIFSpsSDuGwUNyoqyV6ZPdBOGbwaDo46p5bsA/VxDAESeB3DnUYlAkSACFR7AiTwVvstpgUSASJABIgAEbALgdcAfARgpF1GqwaDjGWP/nv5CIa8NET1+H58bHyaO9ynR0dEW5LVarLAW3t07RCeL09Qd2BdlQ9swdWCtFJu6fS8mDxLxrXpTjCLg9retf+yOJApOCmxKekcN86MU1GnLtt04GfBjQq8q9dvBq9bIxzbcSz3l72/fNjx9Y7hYyPGNtN0Y561P8/6OWvIa0Oa9p/UX6+43I8bf0RSlyTU6lYLMrEMmQszcx8ffRyg7murYi6656NS72AmWLv5uAnaDGkTWFZaxss6n/XUo47HmOvR11k2LetfaoWCMxWJoZV79Q7hhfAUnr/xhvh7+oxoqMJXdqcYHC4HJRefQiZ6fLv4VLG+b8OzfTX59WKnc0bD1BwCJPDWnL2mlRIBIkAE7EqABF674qbBiAARIAJEgAhUWwL/Vmf2sQrhdJlHwBpZf5YIVtYY17yVmtmaWRzM3DRTa3FQJC7C/vn7had3nLZHtrFqtoYWDXl5YizbIMD4+VOxO3y3ZN2cdfPGbBqzuNP4Tt66y4vbEKfkPeZxJi6ZqP12UV4Rds3ZVZrdMlvq4e+hKLhY8FgcK/69LLPsF7UNga2KuWjOxz+YvUFl3sE663gFQGt18cRyvYbN3FZTmpvk1esZ5DnVJ6z5Dp+X/PVE9LwNd5TFZ3K+wAOsKGcwS14vpsyb2hCBygiQwFsZIfo5ESACRIAIWESABF6LsFEnIkAEiAARIAJEwIDAiwB2qL83uZzHogma7QicVxfuCbHdEHaPzH8v6r3LL4a9yNMd+cS6E9ID8w8wv+A4e8yIFVmDnHvglbEjmnDduEi6k4aQN0egfrMG2BW+S7J+zvppYyLGbDMsShYviEf3dt1x++ptNO/aHGWlMojOJeJOw3yJhFsmkyaIs0rcZW/hxCOWjWxrsd1Q4DX0Di7PFsIkodVG+2CSV6/Pyw1FfnPa/nUT4K4UXqeL0axzgJzL4RTmXMpJl3FkM27vuG2Y8U0Cr402jcJWSoAE3koRUQMiQASIABGwhAAJvJZQoz5EgAgQASJABIhAeQTYh1f2uPnfCZFdCTCBl13Bdh3VtoPx34t8L+HFSS/qZWeeCD+hOLDwQD8730RY3O+lfh/8e8W/67Xs0FK16oK8Aqz/cr3w+63fdzXmWRu3Ik45a8Us1e/aWTezsP7brZDPbKwlpiiSQbzltrDkpwf2yEbWFTRNEk51ttbc9tY6FaZ59QYzyxFPAa+fX6BfOuoMWzFYe15YsbW4RXHClN0phoxJ4LXWLlEccwmQwGsuMWpPBIgAESACJhEggdckTNSICBABIkAEiAARMJHACwAOqKvKm9iFmplIoKIsz+ooWPEHzhgonLFqhvb3VWZxsG/RPuWZqDP97ZXBq86u5Q8JG/KAK+ceDh4dXIfD5Ujjf48vSb6RvOq28PYKXc9auULOyY7PTvOV+9b9cOOHzHJBJfCuPL4L7iH19ba64FCmpHBL+hD1WmyZxat7PkwTTp/N1Nz2Jh5nk5uZyuWVwRsH72/7els9q4wEQYIkflG8hrFm0Or4ejEZKDV0KAESeB2KnwYnAkSACFRfAiTwVt+9pZURASJABIgAEXAEAZY9VwiApSrmO2IC1W1Mfig/xIfnI+g4tKOq0Fh6XHq6wl0xIzYqVvex8+ooWPGHLR12hfuI69XuhXZQyBXIupOFAnlBydmlZwfaMYPX0KbgJabZApAASAXAfp9mBep+1LVa6BXaK8Sb5y3oNrxbYG5GrvvJMqEPb2gjvWxktcD7NYDaAFgBMze1l7UmnrWOs7HzYapwqpmDue2tNXdT4/AHCwbHtw1t66Pb4YbghuTSokvM0uOSzved7fXi7GxN3QNqVzkBEngrZ0QtiAARIAJEwAICJPBaAI26EAEiQASIABEgAhUSOAlgtVrwIlRVJNBnch/RlI1TtIXGJGIJji08JrwYc1H3sXNnE6yquOq/uncM65gyasOodo9vPQbzv/X298bZr88KE3cn2sPWQHcNS+q3rB8Q9GJQ36DgoCC5XO6W/GfyQ5/aPmNPRZ16HUApACbUGrtU4h1vZMCRep931O6joqAM4mhm0ZDzPYAydX/2u/niSuJZwrZang9DEO0mtRMNCh+kZcwsGi4tuiS8tfuWs1o0dAQw1UDcj2FuwpZsMvVxCQIk8LrENtEkiQARIAKuR4AEXtfbM5oxESACRIAIEAFnJ8AEKgWABc4+UReYH/+tLW/F9xzfUy8r8dTGU5Jj84/pPnZuSwHP7tmF/mP9Qzx5ngK/F/xaKdIUvs17N1dyFJzi7MvZqXJ3+fTE6ESW4WrPK7TPuD7R721/r55m0GJxMXZ/vvtR7MFYfwCfAmB7UH7ht+B6IV48TwGvd/1AKBSc0qSCNElm/hLcKGS/jx8C8BUTggEsMimeeau35fkwbyY2bN2gZ4OpdVvXnR84LLCRUq7k5F7OTZO5y6anRqcanhdn4cHeK+fpIKmr3vvybhbYkJ7Th7b7+5CNiJDAayOwFJYIEAEiUNMJkMBb008ArZ8IEAEiQASIgPUJjFGLFCOtH7rGRTQq8P6+4XfJDwt+0H3s3BaC1XgAPWxsHWB0Q5uHNRd1W91Nm4n59OpT3N54OyXnl5wODjoB/Ombp18bMGmAh+74P675UXHk6yMDALA/rNCdrg1AeVPVFaoM7R+YhQMT92aZEc8UJLY4H6aMa5c2mhsC/oP8A5mwm/O/nOzCB4VfFl4pPFLOBJyBx2AA7M9pgzlOUD/98JNd4Dn5IGPDxoZ4e3kLBr00KFAmk3EuX7yc7qZwm7EjaoeuRY2Tr0JveiTwutJu0VyJABEgAi5EgAReF9osmioRIAJEgAgQARchUAfAAwC11Jm8LjJt55xmnyl9RFM26Fg05KktGnba3KKBZRfa2jrAGHR+9w3d45u91kwva/l2xG3JzSU3DYtl2WvT3pkeOT1ywMQBngYCr+zI10f+AHCuAosG1qWi7MMlAErUmbusLROA2NfWzOJ0BkHTGntllCO7IdDm/TZ8jhsHtdrWQll+GZIWJQnv7rtbnpWHM/BgZ5ndpDEm8J4A8LM1gNk5htWzbCe+NVG0eutq7c0esViMxV8sFu6N3mtvmxZroSSB11okKQ4RIAJEgAjoESCBlw4EESACRIAIEAEiYAsCtwCwTLQEWwSvSTENi6zduXQnTempnH4h4oLuY+fWFqw0maW2tg4wV+A1LJZlr6MwpO/rfffP3DqzkWbAorwi7P7X7oK4I3GHAewD8IuRyZjisRoKoJdOpnQbAFfKiWfpeq19Piydh0X93Ju6f+Hbwvf95pOb+ynkCk5eXN79wqzCLwvOFXzHbBnqvVBvR+MBjblKuRLiDDEavd4I94/dr+iGgLPwMLRo8FNnb1tT3LeIuTmd2HsUz5MnCBoWFMj2hxWC5LhzDAtBmhNS05a/fuf6S6FvhHqzbyQnJsPNzQ2/nvhVsuSLJY662WPJOnT7kMBbVYLUnwgQASJABIwSIIGXDgYRIAJEgAgQASJgCwLb1Z6kkbYIXkNjVpQdZ23Byl7WAUa30tCioVRcipuLb1aUkWlUKFZ72rKbDVW+6reovz0oOKhn52GdVSJW8vnknJunb159lPnojQqCm+OxavXsR515Wft8VJmnKQE8Btb7p7ubz2rPro14UCghy3yKNu82gF8HX6QsSLn74MiDzS3HtfxwkGBQE008dlaEW4SQe8uZwDsNwHUA7Azo8nUWHoY3AJi4z4qs3TOFj7O06TW5l2jShkl6hSBPLDwhjNsZZ0mWrWafugCY9OXyL18bNmaY595de9G6a2so5AoIY4VK0WXR28JY4S5nYWDGPEjgNQMWNSUCRIAIEAHTCZDAazorakkEiAARIAJEgAiYTiBa7Ue6yfQu1LIKBGwhWNnDOsDokg09VZ9eeZom85RNvx9935TiatbwDjYmtmrEuEcA2O/QvErEOGfyWLXF+ajCcTWtq/ewZtI6/+ittcVQFJWi+LAQ/Ta3R8bmDMntJbd/CV4f/Lc249voWWcIBUJknc0qfHj64bsAXgTQU33DiYm97QBMBfAEQLBpM7F5K1uK+7aePH9K5JT47uO761mqHF9wXHpm45m3ABw0ZQJhYaEhPl7egpEvjQjMyc1xj7t2jRcyNEQBJdxO/XnK7d8b/q0NUyAuwMa5G4U/bPvBEgHZlOnYsg0JvLakS7GJABEgAjWYAAm8NXjzaelEgAgQASJABGxI4BqAmQDibDgGhX5GwBYCnj2sAyrbQ0uEr/K8g5nQJFdncxodlzeaF8Lz5QlqhdQKhBycwiuF6aUonVG8p1i3oJOpc3Imj1VbnI/K9q6qP3+l7ic9j/EGBOrFKTyejMAeSpQ9Kiu7vfz21OD1wTsNBV7RJhFyYnOUbk3c+mTuyGTnmFl7/AbgGwDsfDDh8a4TCbxVZeXI/noC76PkRxAeEqJFhxZQKpQFqXGptxVuihmnok5VWBRt2ltvirZtjVRlAf93wQLMXjRXtaZbibfw+/XfMXT8UL017gnfI9k4d6Mr2jSQwOvI00pjEwEiQASqMQESeKvx5tLSiAARIAJEgAg4iIAHgGIALKOLFemiq3wCpoqFlTG0pYBnrTlWtgZr/NyYd3AigPcA/A4gXZ3ByTKBfzQc0G+Cn6j5t821j5rLCmR4sPSBMG9/nm6moDk8nMVj1Zbnwxr7ZixGuQJv004yiC+Jc3OP5ga0fLXlw0ERgxpqAkjFUiRtSUKHGR0QPzs+P/NY5k8AmI0GK1p2B8D76nOQD6CbrSZfk+LqWjT8sfQPvLngTe3yi8RF2Dt/r/DUjlMVZdvy9+7cFv/GGxN9EhOTEJt0A69NeO2ZwHvjdwx93ajA6yhP7qpsLwm8VaFHfYkAESACRKBcAiTw0uEgAkSACBABIkAErE2gH4AIAD2sHbi6xOsX2i/E19tX0GN4D5Wfa2JsYrqSo5zxa9SvFWa5VbB+VxTwbLGdxryD2Q0H9oj+AgCMLxNdSwEYFrLiNw9vHu/3qp/eo+YPIx9KcpbnsExBJgiyR/tZdrqbWihmfqksE7S8y1k8Vl3yfHgPbVZSZ2ZvLw1cZtFQdCAB9Ropr5Z6lU5/GP1wok8znw7NhjQLbTSgEYfD5aAgswCtJrSCTxMfJG5MhChCFCd7IusP4DiALLXYnwagEMALtjiENS2mpshaQIeAVq1btq4dHKbvfHF83XHJ3vl7K8q2LVfgZSz/9fm/MHMpeyDkr6sgrwCCuYLbx7YfY3Ybll7m3KixdAxj/UjgtSZNikUEiAARIAJaAiTw0mEgAkSACBABIkAErE3gA7WgNsPagatLvGFvDhN9FvGZNlOUZblt/XKr8Ncdv1rqKemSAp6N9lPXO5gxZl8zUZb93sssGhYB+FTtyaprIVKRwMsyBccBmKcz57rqOIZCsbFlOUpM0szFJc8HK7Lm5ua9xqtLgKdSoYAs9alMeufRaXly8Wa1yM6Kkl0JHBW4sWH/hm2bDm+KOm3raPknRSYh688sxZPrT64rchXfq0V9JrCxFFOyaLD+C/CVD7d8uP/FiS9664ZWC7wVZttOe2eqaFvU5ucsGlicL/71BTjeHFWRNblcjpy0HDy99zR1d9Tu9uYuISxsbIiPp7dg5PDBgXK5gnM+9lK6ApwZUVE7LL25Zu4USOA1lxi1JwJEgAgQAZMIkMBrEiZqRASIABEgAkSACJhBgAqsVQyL/5+t/4kfFDZIL1P0yNojkm3ztlnqKemSAp4ZZ8qcprrewS3VNxt2AugDgKsW+WYBOK8uBKiN/ZxFg1iGB8tVFg0fAWBF004bTGSC2uqB2QA48+Xq5+MVtd0Ls1lgl55g3mJsixAuj/vbgLUDtMXWVFYNUUlQ1lLi7m93JUXni1YDSADAROG3nazImjOfHbPmNvDNgaL3Be8/u3mVV4Q98/cI/4j5YxKA1gBSjflgsyJrPC9vwSh1kbXLN264Dxo+uCwzM5PbomUL77ApYVzmx8t146J9UHtsXLVRsuCLBWa/X06bOlG0LTJcOz+xWIzP534jjNq219Kba2bxAUACr7nEqD0RIAJEgAiYRIAEXpMwUSMiQASIABEgAkTADAJUYM0Cgffw2sOS7fO2W+op6eoCnhnHy+SmGhGQiXkl6sxd1pkJLOzr5zJvDYusFV0pSpO6S6cXxxSzbF22N8YE3hNqf1eTJ+aAhtX+fNTrWW9qva71YhoPaMxRKpTIz8hHwPgA3D9+Hw8zHkof73jMzsF1tbhY7Xk44IyphuwV2ivE091za4+RPQIUCoUyJS4l16PMw6fv4L6NuRwu9/aN20pOCSfFU+75ZlRUlLGsWV3xnv27deSuyAPj3xivd0Nsw6oNkoVfLDT3/ZK/d7sg/o2J4/RirQzfJPnP3EVmi8UWMiaB10Jw1I0IEAEiQAQqJkACL50QIkAEiAARIAJEwJoEqMCaCTSHvzlc9GnEp9osssK8Qmybt40sGkxgZ0ET3Yxe5p2reqwfwC8VxDJmqeAsBdMsQIAaIWg2G98spe0Hbdtx3Dio1bYWSsWlSIlKgZQnlWQvz9YVA2sED0sOSlX6dAvtFlLbu7ag87DOgY8yHrlnXM/ICqgT4Llgy4I26Unpquzb+gH1cWjdIUhyJMId0TtMypqd/M5k0YboDdr3y7y8PHz1xVfCndE7Teqvs6aKBF5zxWJLUZHAayk56kcEiAARIAIVEiCBlw4IESACRIAIEAEiYE0CVGDNBJqsyJo3z1vQa0QvVZG1m7E30zKTM5eIzoqExh5fNiEkCVaVQ6qqD66zFEyrfKXPt6gR58N/rH+Iu5f7yYDhAV6qLN7MfPBG8JATnSN8sv+JrhhYI3hYclDMvOmh1/yF0S+kTlk8pW2T9k1U30+NT0XB1QJFTm4Ot2XXllAoFMhNy4WPhw9kD2TSyI2RTFRlxe6YN/at8sYODQsN8fTyFAx7aVigXC7nxMfGp3nBa3pERMRVc9doaNGQlyfGf74kiwZzOVJ7IkAEiAARcD4CJPA6357QjIgAESACRIAIuDKBf6o9T//hyouw49yZ6DgCQCN1ITCWYcoqwzPh4kcz5sH8ZNmlX77ejADU1GQCVRWKTR7Iig2rq6D53F4wmw2PUo+tvn18G3v6eyqYzYbEXcJsNnTFwOrKw4pHRhvK8MYGe3+KURepUzVimbs+nj5bXxj5Qjsul8vJTc9F8BvBKCkswYXoC5i5aqY2GCsouWfRHvjBT5qTl3P3xdEvNmSi7Y3YG+lQYsbRqKMVFTur8muPFVnjeXgLRo34q8jaxdhLaUp3j+kREdFmi8UWwqYMXgvBUTciQASIABGomAAJvHRCiAARIAJEgAgQAWsS+BTAUACvWTNoNY/FHv0vU3vCst/N2NelxjxiK+BAAq9rHpIqC1YmLrs6CZqs4Bp7UoBdzO+7vJsiFbE1xsNee2HiljlNM0NrEuZHzd7ntR7WwVOCRTM3zXxWWE1chF8Fv6JvaF88SniEoZPYfwnPriPhR5CTlCNbGL3QXfPdAnEB1s9dL/x+6/fm2i5YCspR+00Cr6U7Rv2IABEgAkSgQgIk8NIBIQJEgAgQASJABKxJoBeAPwAwEUBhzcDVNBYTGdifQwC+Uj+qvEgtoDARKs7EdVcnAc/EJbt0s/EAeugIlC8CEAGItNGqXP58NHi5wT/dfNxW1xlYxwtycAriC2RKN+W7ubtzd1twU+QZjxbdQtw9PAVuzToGQinnyHPupMvk3Bm4fU6TSaoRApmQXKGVgI32zpFhBwNgf4wVF2RPGPzE3r/ej3o/fkDYAL3CZb8IfoFXbS/U96qvGPLGEK7uIrbO3YruPborR08erfdZdHf4bsm6OevsVezMUVxJ4HUUeRqXCBABIlDNCZDAW803mJZHBIgAESACRMDOBNgHebFaFGCFrOiqmIBG4D0MYB4Axo9lxs0CwLJyL5kI0OUFPBPXWV2a/ZW1PcL9Nx8fbwGvr097djukJEFysxiSGThYVtFj6pYwcPkMb/8J/qXtVrZjRRxVl6xAhowlGfLcfbns9WLuTZFzADowGxS3lt1f8xn2rp8mrkIqQcmFA3l1S+9c6Ni7Y//eo3rXViqVbneT7qJpi6bym5du5if8mfDnw6yHj3U2gvVXqt/7NN829r3y9o711fxhbXS/1v03i8lunD1Si80ynb/Z99nXmj9MjGZ/dL9mTwro9mH/LlG3Y/01fdjf7Otu6hsR7EYTm4emzUsAfgdwCkDb96Pe/8FQ4P1x3Y+4df5War169bz+FfmvQM3CWUHJ/d/sR8/gnhg1aZQej13huyTr56y3V7EzS15HpvRh5ypAbbvTQH2zk4nf3gDY3wMBFKj5mRLPmdrsB5DkTBOiuRABIkAEiMAzAiTw0mkgAkSACBABIkAErE3ge/WH17XWDlxN4y1RiyxMpGIXy/Bioov2EWgT1s0EPCYevGFhkTYThnBYE0c9Sm2rBWtEfanniz47AzY3Z9nuqktRIEfeqlxh0eECaz+m7uo3AF5pv679sYavNtTbk3ub7yFzWeZRAKFm3hRh2fJ/YzdUeCFv9vBo35crz3sADocDbt0ASK+fVPRq/qhs7u65XpoBmXfsD4IfMPGjiVj98eqS04dP36zTqI5vUN+gwJ6je3qwom4JpxPK7ibcfdIuqF2DgX8b6KGQKxD/R7zs8tnLDx7nPJYCYJ+9KvvDhiyvTT21JQWLpWmnmaLmc52pf7N+epm15Rx4JuyyS/O3Jr7ma/Qc25Mza/cs7efKorwiRH8cjcvHLqN2g9oY+vpQdB7YWVVk7cmdJ5jy9hSsX7IeX2z4QjtkQV4BlnywRHnqu1NMhNbEZoKyrvCt+zX7PhuT/c2Eat2faf7N/maZ16wNY6b7ffbviv5oRG7Wht1YqKV+j9UItZ7q2MxmgnHU5aIR29la2LjsjwRAsbqoHBNJ79rqDcZGcYcBOKO+EWmjISgsESACRIAIVIUACbxVoUd9iQARIAJEgAgQAWMEWLGalQDYo9N0VU6AiVPM2kLjJ9oGAMt+/qXyrqoW7HH/cABFABZaWKTNxKHs2szQxsCS4nN2nbApg9VvXX9t486Np3Ua3clDDrn3ncxM5I8qRlmjvxxN8rc/kYhXPbL2Y+quLvB+2H5d+w3GBN6S/5XkFOUW/VSUWXSnspsivUJ7hfh4+wiaBjVtBQU4aVfTstKLWrRuFSD16j6oFZRyBUSXHiBFlKecNrNH2ZBJQ5iIp70Ohx9Gq46tcC/5nnTLl1sGDZoyaNtHER/pec8e+vKQdFHkIq0wzLxlw+eEC7/b+p01RHuW0Z8PgIlt9rh4AFiRtSkAEgAwMbM1gIMAHmiEzbYD2/YPaBqwrOvwrk1ZwbTU2NTM3IzcuYmnEpmQyR03ddzx0aGj27k/cuPAAAAgAElEQVR7uGPw6MHIz8vHws8W3pOWSUtffOlFfyb8Xj1/NffW1VvrUm6kMOGTjcOEWfa35g/7WvW9wLaB7br26Dph0OhBfkxEjz0bm3f1/NXjmemZD9Vt3OoH1g/s0KvD8N6jetdicxKeERYkXkg8//ju4zz1vFksJsxq4rK/2WdjzdfsZ5qfM090lnXLBHZfAGlqoZaJvuz/O3ZTM9keG+LAMdiNSHZ96cA50NCOIVDdbrI6hiKNSgTsQIAEXjtApiGIABEgAkSACNQgAkyY2geguTqrqgYtvcpLtfRDFHvc/211RliIBX6kVZ64jQJYo/icjaZmediuoV1zJ0dN9tdEkIgl+GHDcTx+l+nzWoHX2o+pu7rAy280sZGo7bdtteBlYhmyVmThpfkv4fy8849TD6a+WdlNkf4T+6fXbV63VaMujcCEwadpT/HwVr7y023/fJZ9Ki5CzBf70G94D+WQSUP0Pisd3XAUd5PvokWbFmVR86OOfBz18WsDJw5kIqjqyrqZheLEYvztDZYc/OyKCY+RhM8Ot4Zoz24C5QDQ9zaw/Dia09OU96fn2vBD+SE8T96OtoPbtuRyuNwnwifKWmW1kmtza0+JiYhhma1MME4158mD8W+NFy2PXq4V1pmIvnz2cuGB6AMaEZ0/+I3B38/aMovdFFJdLAN7x5c7hCd3nKyK0K55T2ICN7sj85YFBTHNYe5Mbck72Jl2wz5zqZY3We2DjkYhAo4hQAKvY7jTqESACBABIkAEqisB9rg0y2gyx17AlixMESVsOb6tY2se9/8XAOZzyYp0metHaus5WhLfWsXnLBnbln1emRgx8WD3sO7aDE822OlNZ3C1tQgerTyQt/ohWTQY2YHar9W+7+3p3aRucF0wO4TihGJ0f6M7mndrjmsbrinjFsf1r6QoIT94erDwtW9f037+ybiUAXmGAgMnsfsiz66fN/6C2+dSlXP2z9G2Zd6x3wu+B68uD6LfRPfi/xd/4uMtH08bOGmgNstXI/B27NYRXDcuWnVopQoasyZGEj4n3BqiPSvElw5grC0PqRVj87tP7P79xE0TtUIru6Hx04Kf0gKUAUUDRg4IVMgUnBuxN9Lv3Lyz5NLZSyxL+FYl4/PXxKyJH/vGWL2iblGroyR79+2d1Zrf+uPAoMBWDQMb1h4UxpA/u46uPSqJmRdjqdDO3pP+rrbPYT67zPbhBoCWAKLMKIhpRbx2DUUCr11xO8Vg1fImq1OQpUkQARsRIIHXRmApLBEgAkSACBCBGkiAWQsI1dm7Txy8/pqSeaIRQv8NoCmArRYWaXPwdj03vLWKzznbuowKvH9s+AMX7l+SyLPLnhRnFM/GdfkuK0/c1TN44T7aPYT71O33oJ4dPJoNbIYWw1poEV3beA1xi+KmAdhRHre6Tet+MearMcu7j++ubZJzKweSRAmCw4L1uv2y8ReIL4kVpfVLuV0HdVVl+z648wCDJg/C2QNn8cOGHw7n5eZNCJ4QnD1r66zGms5Jl5JwJPIIWo9orfKblWfKMSl0Eg6tPXT7WMwxjchZlZtOTPxMVHsOW/mIWDWc5v330cSIicsNb2icWX9GOWX4FE6XPl1Ug7IM3MhFkfJuPboVXo29ms5RcGbsidpTXqHBcgXeC1cvPPg06tPWd2/eRWZSJoJD9fdVLfBaKrSzfWM3z5ioq/H2Zd68PQHMN6MgplVB2zEYCbx2hO0EQ1XXm6xOgJamQARsR4AEXtuxpchEgAgQASJABGoaAeYDywpGvesEC69JmSfMG5E9Ksy8K5miYUmRNifYsuemYI3ic063ri7jujycEj1FWy1MkifB0X8flSQcTegBYDQAVjCPea1a83J5gRcAv+7n9S8HPGnIG7KUJWH+dUnFUlxYfgFPs56muDd1n5y9I9uoMPjC6BdS+aH8tj0nMD3u2XXi8xOYGT5T+w1WIOxk+Ency74n86nl4zb2vbEcLpeLZh2agf1sy3+2PDmz78w6diPFv7X/2g69O4zpOapnA7lM7nbu7LlaQ1cP1X6+YnOLXRyrVCYr38ptmJvh7u0uCBgUEKiUKzmPLz1Of3L9yVJxgpgJhpVlrWrmd1t9NiZZ83DYIJbWymBS5KT4buO76WXbntt4DpOHTUbn3p21Q+9evxsDBgxAm6A2hnYLz01v/DvjRcu3/GXRkJqYiuLiYmz6v02pXV7r0nRQ2CDVWHu+2YMpC5h18F8X27sd86pk0aAReDVe6awIGxuL3TFg3udxNuDoTCFJ4HWm3bD9XKrrTVbbk6MRiIADCZDA60D4NDQRIAJEgAgQgWpEoDaAewD6AWCFdRx5uXLmiSXZfaxI23p10R8mNJhbpM2Re1XR2FUtPueU6/Lv6D83IChgVofhHeopFUrlnQt3HuXcylly/9p9ZrFRYiN7k2oh8DZY1SjeK9HDp56vH5iPLrNqeHz7MQrzC9H+k/YQLRDduXf4HvN0NbxeeX/L+/tvXb/l/fLXL2t/xsT1P1b+gTq+ddCyS0tV1m1qfCpy7+bK34p5y+1h8kNc3X0V7bu2hxJKZCRkKIqKi1IUHMWbp6JOTdDZL/a6bT1q46hjHSd0ZIW5tNelDZeU5xed799iYottfdf0VYmST5OfIvlgMtzbujORsLDgckF6GcpmiPeIy8ta1cRjheTOAZjqlIf7r0npvf92De36z8lRkxtp5suYn/v2nHLV2lV6n0OZwBscHIyuvbuC2S383+z/K9dKYXTY6BBPd8/tvnV8W/Uc0JNbWlqqOP3z6czOYzo30Xgi3711F2f2n0Gz9s2gVCoLkuOSU7ke3Ok/RfzELIQsudi6WJZ4GQBmBs32mcViqeTRNrgpY8kcbdmHBF5b0nXO2NXyJqtzoqZZEQHrECCB1zocKQoRIAJEgAgQgZpO4FMArwEY6gQgXDHzpKqWEkzA8wbwhhnZgE6wVSZNwRLR26TAdm5kuI7NajuTbQDcbCzMVweBF76htUR1/1Gfrzwug28DH9WD8sV3i9FiXAs06NMAtwW3ZTeX3WRZ7JpsSq1VwHuR7y1v0b2F1+l9p+HfyR/yMjlyEnPw2gevwb+Zv6pAGvPNvXzictnT4qfc0V+MZnuC35b8hmGThql+1rR9U1Wxrm3/3Xb3zN4zmwBc0Snsxh+1adTljq931BZdY/0vb7gsPbfo3Nt9N/bd1mJcC1V2aeyyWDT+XOvsAFmBDFlLsoQP9z2srAAYy9I/6SRPSZT38tF7//Vr6deqdf/WfdoMbNMOHMjuXrqbWl9Zv+7SiKXsRpTqys/Lx/71+/GvhcxKHBqBt0IrhdC3QkVLo5bqFVqb+++50g8EH2j9rVnW7voP1qfG/RDHPItNzZKu6G1BI3gdBsDEeSb42uqmjJ3fniodjgTeShFVuwbV8iZrtdslWhAR0CFAAi8dByJABIgAESACRKCqBFgmUwoA9un8+6oGs1J/V8s8YWIfqyj/CQD2+xl7xLnUjGzOaiHgWWnvnSoMbzQvhOfLE9QKrtWSPZpfGFv4qDC28Hf5XfnPamH3RQCseBYrkGerq3qcj9HuIT48LwGvv08b+QOZb9ntMvB6+kGZJwfnsQJ1GvrK74SnTdfx4tVatYS8GSL6h+Af/Hs37+FhxkPUaVgHp2JO4b2172mZM0Fw19xdKS2HtGzWc3xPnwc3H0CaLMWLr7Mtenb9sPYH6c75O5kAqfdYfqdJnUQvrXtJKzqWiEtwZsGZlKR9SeP6buwbzwTe/OR8pCWmod6YenoxsyOzJVlLsyorAJatfo9931YHxUpxjb3/sqc82JMGt0aEjQjhefIE/Uf2D5SVymo/ffDUbfxb49GkWROV2Lt8znLhweiDFYnd/BUxK+LHTtIvtLbmqzXSxNTErN6jezeQy+Wc5NjktCpm7RriqMmCFwm8VnpxuGCY6nKT1QXR05SJgHkESOA1jxe1JgJEgAgQASJABJ4nMA7AKgCsiBCrLO4Ml6t8EGcZhi+xOkMA4gEwM9D7ak9dlhXNhDlTvB2rh4DnDCfHynOo+1rdu4FrAptrwrJszftf3hfnH8/3s1DMt2SGzng+jIkGpgoJr3gPrvNd7Q8buUl+fQqPjp6AXAlpvAS13L0zuF6c8dk7siVqu4BDAL6q3aV2L48gjxGewZ48Zu2gFCoRNCgI7kJ3BL0QBHmxHCkXU255+3hPfpT/aNeUDVP4TOC9f+o+eo3upcre1VzH1h2T7Jq367kM0zZj24R4+ngKWgxu0VohU3jn3syFW6CbJC8xL1Uuk9ftu6pv63IF3s3ZkqxlWZUVAMsFsB/Ax5YcAjv2MfX9l9+xa8funbp1mh0yMiRQLpNzrsZdTfPgeEyPiYipyErBqMAbvSZasnL2SsawWJ1hy7J2TT1T5uCxRUxzxndEWxJ4HUGdxiQCRIAImEGABF4zYFFTIkAEiAARIAJEwCiBPwB8B2CtE/Jx9g/iLMOQCX2M4REAp9TCxDAAs8wouOWMAp4THge7T4nffFXza36hfh66I+dG5Mpyv81l1gzskftFAMwR8y1ZhDOdj+fsSBrzG0sDuwW+3Wlop0CFXMFJi0tL57pxZ5yLOmfUk9YtyG1qnSlNdsoyi+H3qbZeHRQFcpRE5aOWxEeYsTeDFSJjr3/2OP087zHeH/uv9ffXwFMUKFC2vQwD/zsQTHRN358uTYlICWFeqs37NJ/q38J/qa+fb9NWvVq5eXh64GnGU4yYPAK+tXyxbd426c20m5Nzz+Wy973nroCXAlK7z+vetnZblrQKlIpLcWPxjTR5mbyo8aDGgXfj79YJ/CZQ69UrE8uQtcwki4bHANi5+dySQ+CAPhW9/+r+TOVhzGqmmWqlYGjRcD32OrN2SDl59GQHtk5NlrBGOL4Wey0dSsw4GHWwMp9jB2ByiSFJ4HWJbaJJEgEiUJMJkMBbk3ef1k4EiAARIAJEoOoEWAXxMwCYoSTLmqLLdAK6xYjOqi0aRqjFPsY1nSwaTIfppC1fab66+UG/cX5aX1A2z9yI3LLcb3OPA7iu3mNzxHxLlupMAq/WNkGTwdwztOc/3t36rlZ8lYgl+G7Bd8ILMReMPqZfe3jtVG7XWm3dmivhO6qOHo+CmKfwe+grvbP9DsvkZL7gzCP1cIPwBvG+Y31VHriaq3B7Ibr3745abWohYVGCUF4g/6eHj4eg+eDmgSVXSupMXTlVK8KyOf30fz/Bu6E3ao2shUtR1+TZDwsTJPLSGfj1ka5oyNfYMeiOlbwpWXJj8Q1mwVDI687r7tPWZ7bfQL9AlW3H1cK0Mm7Z9LyYvMoKgD0FEAFgjiWHwBn6hIWFhXjyPAXDRw0PlMlk7ufPnXdv1r1ZGdeLq0iITUjngDPjaNTRSkVYJuD6evoKuvbo2io7Nds3uH8we3qk+OKfF28nJSUt8Qv0W7Zk6xL2VInqKhAXYNWcVcIjW49U5nPsDJiccQ4k8DrjrtCciAARIAI6BEjgpeNABIgAESACRIAIVIXAdlYUHsBnVQlSQ/vqFiPaA4A9A848KllBoEIAP+gUcKoMkTMJeJXNtSb9nF/3tbq/6Fk0iGW4P/9+Qf7xfJalfQkAE05sXajJ0edDk63JCpexf6tsE9TZ6off3vz21T4T+3jqHozfNvwmOTr/qDFPWn7L8JaXnpwt8PYY4PmcwFu48yn8HtWSpm9NZ9m4gQB6AXjUYHWD5b6v+uoJ7QVRBcqAkoBi6RNpssJDMd2j0GPXoPBB/KfJT1H3dl30CmVdn12/bfwNsh4yNOrZCDcihLjtWQrJ6Rxhya/ZuqKhUYH31qZbkoTFCYYWDOY+YZAPYLWanUu+jqa+M1UUuS1S61MsFouxYvUKjJ8zXiXCbpy7UfjDth9MFmGnTJ2SuiNmR1sNDBbv448/VnQb2Y37t0l/02O0PXy7ZPXs1ZX5HLskVztMmgReO0CmIYgAESACVSFAAm9V6FFfIkAEiAARIAI1m0CAOsuUPRKbVbNRWLx6w2JEW9Rin7kem44W8CwGUN07ujVz2+Hb3XdUnRF1vCAHp+BMgbLgYkGaIlfBBBMmeLYBcMUMMd8SZA45H9oCcyG1AlVrjy+4X3StaLvslmwFs00AwDJkDxoVeNf/Jjm64KgxT1qVwOvZied9PzIb9b9iDw/8dSnyZSjdVQzvPE9h5t5MPdHVZ5zP9w1XNtRmdMrFcjz96unj4h+K56oL3PEHCwbHtw1t61ORwCvvJYd/d39cj0jAnbqAVPhUUrg1VU80bDmxpajPmj5aEZNZNLAM4fS96SYLl+VscpG6ACM7O6548bfv3h4/cfJEvUzqdeHr0KB3A/B787EnfI9k49yNpoqw/J27d8a/MfkNvXhzZ8+Ff1d/jA4brcdo+5rtktVzVlfmc+yKXO0xZxJ47UGZxiACRIAIVIEACbxVgEddiQARIAJEgAjUcAIsA68bAFZQhy7LCJhajKiy6A4R8CqbFP1cRUCzx4/UlgQ8taDL/HflpnqOVpGlQ86H3wQ/UfNvm2uFTlWBufn3H+Yfy2eZ6sx7GB6NPf7oMrjLwL9H/F1rh1CcV4zvF3wv/HPnn0YF0XoT6olarmjJL0opRu7eR3Dv5AmlVAncVig85e7JXE/OlPvR9/XtDkYjxJvjfdhniE8dJVcplV6VphWdLbqCuyof5K9ZZrFG4GXzSv02FWELwrTY2Zx+3vQzWn/WGlKxFBfXXUPx3xqj4PAdSeG223qiYdOxTUPcvN0EzG+XWTA8vvI4jWUIZ0RnVGbBUNk2s8JxX6qzeCtr64w/Nyrwrl2zFv59/dGpVyeNwGuqCGtU4A1fE47EzER89n/PHizJz8vH6rmryaLB8lNBAq/l7KgnESACRMAuBEjgtQtmGoQIEAEiQASIQLUjwB51zgDAChmdrnars/+CzH1U23CGDhHw7I/J5UY0LCRlL0HXGc4Hv3l483i/V/30sivV/sO7APzIMpgD/hawlf8530dyTIJ2L7SDUqZE8rlkmbePd98zEWeMCqIsM9jL3edg7YG1G0HJ5Yh/l6Io1aNA8aBwHYofzy/nlGgsURIBfAAgx7DAXbtJ7UTMooH1L0gpQPbhbLTs2FIOJSSpcalu7h09vFCLy81NfYLiPvUgc+NAvDVZWPLrg/Iycy15XVfURwrgXwA2utwrQT3hqdOmiiK3PrNoyMvLw8o1K9FzXE9IiiQ4tu2YyRYN/UL7hbSt0/bkjm07tNYbLN78r+ZD5iWDUq5Euy7tUFpaqhBeEV5347pN3xexr6oiu6uir+q8KxJ4LTnnVZ0P9ScCRIAIEAEDAiTw0pEgAkSACBABIkAELCHwllpo6GFJZ+pjdQLn1RGDrR65egS0qwDBMjjdvd0FAYMC/srgvPQ4Xe4mn5G5I7PS4lE2wu2IGwBGBd6HkQ8lOctzWIYmK8o4uOvarmuahjZVCXSFyYXguHGQ82uOLGVZyj8AMI9vo5d7m34iT/5IPofDBbduABSlEkgvHxHKbhvP+lV7/7JzkARgJoAnhgXuWoxtEaIpssb2Lfdyblr21ewl4htiIYAuqOP+lme7On29BzWuq5QruKVJ4vslHrIJ+OmhNUTD8QDY++k1tXUHs5NgcZkQrrnK1OI0s3JxyYsVWfPw8tgxdMTQlhwOhxt/MQ7S4iLOsCGDlLIymeJi/KUUhdJtalRUFHutVPS65Q97Y9j3U/8ztd2Vg1fQo1MPuHu442baTQx6YxA8anng4LqDKHlSAp4PT7p59WZ25uJcEppzTNqYwGvKmXWO2dMsiAARIAI1gAAJvDVgk2mJRIAIEAEiQARsQOB99aPno2wQm0KaT4AEXmPM3EeEwMtLwOUNCFRCwVGW3EhHKWcGyg7aVGhtMbGFqO+avrbwYDX/ZPzVwxECL56zaBDL8GD5A2He/jxNxusrXdd2PagReDWLS9uUVqoWeGPKWTCfF/xuvEfr3nrZwVLRSUnp1e+M+7f2qxfCc/c47Nm7QR0OF9LSm+J0yeVH15Bbekct9OoOZUxYXAyACazMzqEzAOaTnW2kr6V7pBuffUZjX5caxGcZ4O8CKI+LpWPbtd+0d94S/efzf/Pd3NywMyYGi79mrhN/XaxI2kf//iJNoiwrGjhyYKBcJudcjr2cDgVm7Inac7lXaK8QX29fQfOg5q2aBzavPXTiUGQkZSDp9yQEjw5Gyw4ttbF2rdmFRrUa4e6du9LI1ZGs6B4rakiXZQSMCbymnFnLRqNeRIAIVGcCdr3pXp1BGq6NBN6atNu0ViJABIgAESAC1iPAKhvdA+CvzoSzXmSKZAkBhwh4lkzUrn18XxW5N/xKK7QqFAVQPAkXoui7qha7qmgZ/L4b+8a3GNfCJz85X5WRWrttbSRvSpbcWHzD1OJR1sbkkPNhWGSt6EpRmtRdOr04plib8dr4lcYPu23s1lCz4DJxGRLnJ+Y+OPqAFXEs79IKvPK8bGiyeKWJJyWlV74z9G9VfZDkDW98pN5nnZ+dhaIyiDfdyin5I+cdEwrcaewdDgFg3uNMaGUewp+qxfOqZoaaGl+ptsU5YO0DYsd4/L27YlSF0RITEyFKuIaw8eP0hn/7ww+ViwRLtJ9TC8QFWDJ7iXBf9L6ug6YMEn0U8RE/62YWHt58iEGvD1IJvI9vPcaI8SO0cTJuZuDQxkPoP6g/SqWl8uvx1xM4Co5KJLbjWqvTUIYCr6lntjoxoLUQASJQNQKU9V81fpX2JoG3UkTUgAgQASJABIgAESiHwB8A9gPYRIQcTsAhAp7DV13xBPjchkviub4v62V5yvNjJMqn4bYUWvmdFnS58vhegZeilReUCiXcc2Wo7eUpTV19y1FZhI4+H+Vm6/A68ObW7VB3lv8wf1/IwXly4UleXmrekuIbxYKKtpfbsWu6Vyu08uzKARRKlCZzIL3jdluRcJVZG6De6HohHrU8BPUG1gssuVviLoavj/eQJtpCbqxNwZEMSeHWVFPOgkbMOgxgHgAWh2XyzgLAsuermhlqSnw3ADIATA393slfexVNr0KBNzHpJk7euIjX3tAXfSNXR0qWzl467ZPoT7aFhIWoXtOHFh3CuwtZQjOw55s9+Ojrj7TjRi6IxOwls7VfM5F4+ezlwgPRB2x5c8eFt6XSqZcn8NrqNVHphKgBEbAxAcoytT5gyvq3PlO9iCTw2hgwhScCRIAIEAEiUI0JsEJFEwAMq8ZrdJWlOVrAc0ZORgVemThGgrxwwyxPq86/1phG0jpftPbUBFUUyFAYkSUt/CGHZ9WBTA/mCufjFbUFws+mLIs3rHF6vS+CWmkZF8kg3pyeWvLL/fbsewFhAaKglUGqjN2ilCKk/SYFL1g/Kbjg8B1J4bbbpp6FJQBK1Jm7LCwTvNjXTOi1xlVZfCZqFgFgtji/WmNAR8WYNu0d0bboLaq9mffllyqLBibsMsuGp0/zEJsuVIybHKonxm9evVmybPYyPYH33q17+PPAn2jZviXyH+Ur7t+6z+k7pC/u37mvbN+mPV6d/KpejC2rtki/nfMtefFatvHGLBoqO7OWjUS9iIBjCVCWqW34U9a/bbjqRSWB1w6QaQgiQASIABEgAtWUANk0OM/GuoKAZ39ahhYN8nwonq61uUVDvQVtL3uPaKgn5hbsvS8t2HTXUeKSLc+HI7Kc+H5zOsV7D2mkl51dcChTUrglnWXkFgatDboUMC7AW3PoEubfAW+iSvtVXYrCMoi3JgtLfn1gakZnKIBeOkXQ+gNgxdeirXSwDeO3AXBFxz7CD8BTAMMB/G6lMe0R5rnzwQqt8XheglEvjQy8dPOy1/9S/sdrONgfSrkSefF5Je25HZ6s2rKqmWZy4jwxls1ZprJoGPzmYNGHmz7UWm3cvHQTO1fsLG3Su4lULpdz7p67+/DxncdrFy9evHTsG2P1zkf06mhcOX8ls0VAi9fVRdzssf7qMoYxgbeyM1td1k7rqFkEKMvUNvttypMqthm5BkUlgbcGbTYtlQgQASJABIiADQicUmeTsQ9/dDmOABVZM8aeFVnz5Am43v01RdbSUOo+HWX7tB6wNtgyfr0FbeO9RzTUE5fy996XFP4l8Fb1cX5LpmwLgdeRWU4VCbwso7ZNUHjQOwGhAV4aWPlJRUhdf0/p1qG+BFCWld7MT5OgdDp+emjuWWC2DB0B/AaA2SYwSwgW40dLNsZIn/IE80YAHgAYCuC0lcayWRh+KD+E58kTBA0LClTIFZz0uPR0jjtnRmxUrK4HLr/lhJbfv7j2RZWtBrtKxaW49c2ttCD3IG2RtatxV9O4HO70mIiYq6oiazxfQbfh3VRxz/5x1uultS9pb6aUiEtw+uvTwg5uHbjLtyzXCsH5efnYuX4nPvn0Eyz870Lhzuidpgr7NmPkYoGNCbyaJTjiJo+L4aPpuggByjK17UZR1r9t+YIEXhsDpvBEgAgQASJABKo5gZfVwsZadcGhar5cp10eCbwVb41dBQiflxuK/Oa0fVbQq0CG/E2ZwuLjDx0lKtlC4HVolhNvZICo3ucddRiXQRx9W1jyUw7zpy0LCAuYqLFoYEeDFW/LicqB9JY09d4v98YCuGXhq9lR6w4EkA6AZSifs3Dutuym9xrrNbmXaNKGSdr9kYglOLHwhDBuZ5zua4A/YOOA+FbjWundDEnalCS5tviaKhNbXdDO2F6x2K3HRIw50On1Tnr94wRxknv77y3rPqD718GDgznM+uHenXt4c+qbaN68OTas3CBdOHuho7LpbbkHtoxdkcBry3EpNhGwJwHKMrUtbcr6ty1fEnhtzJfCEwEiQASIABGoCQS6ATiuFh/YL2+Pa8KinWyNthDwLF2iXcVUSydp037BtUN4vp4CXj+/QMiVnFJRYVqxsnQ6juWZmy1qrWla+3w4PsspuF6IF89TwOtdPxAKBac0qSBNkpm/BDcKWQLLIc8mnkf8R5gYN9MAACAASURBVPqPq9u/LgdyoCyrDEETgpD1fZZGPIyzAK4j190WwE0ATJi8YMHcbdKFZep6eHoI2g1tp8qozYzPTL937d7SYR8M2959fHeV8JpzKwccLgdJvyZJTiw4oVvUriKB15Rsd/6YiDHxzwm8G+IkZ745M+3tr9/e3c63nftLL7+E9kHP7DnWr1wv/Wr2V44qeGiTfbBDUBJ47QCZhnAKApRlavttoN8TbcSYMnhtBJbCEgEiQASIABGoYQQaAPiOZVQBYNlx12vY+h29XGsLeJasx5GP7FsyX3v0cZYPMdY+H86U5aTLWHde6/qv6z+zftf6nhw3Duq0raPab3V2qCniobHz4ch1s7HZ+2owAEvEaZuc9+6TuotCN4bqZeoe/eRoas/XejZt/UJrn3vf3UO/7v0gl8tx4c8LytTLqW/HxsbuYpMZETYiJJObebLX6l5aKw2pWIpri64J0/ammZTt3nlyZ9HLa1/Wjs8sGk4tOJUi2iv6bPD/s3cmUE1d2xv/AgECOM9VU+cpTnXWmmqtotbZKs5a+7B97Xv/jq9Uqzi16mufQx0jaoCKs63V2jpVO1kHEMUpUasCojhPBIQQMv3XiTcxwQAJJCHDvmt1dSn3nnP2bx/AfHefb4f3jG7RqEXd+fOYXvP0yszMRNR/olK2rN9isoVwChjvG5QEXu/LKUVknQBVmdLO8FgCJPB6bOpo4USACBABIkAE3JIAs2r4gPOJ/MMtV+idi3IHi4ayOrrunRl1bFSOFnjZ6ty1ysm0rvqj6su7fdPNJP7ZKx4WkoKyivslTtjtBsDcx9axO8W+0UQj1o5IavNGGwuLhCMrj6geyh/ebNuwbcNF8xeZRlQoFBb+t0MmDJGHfxIukm6Qwr+FP3QaHR4kPFBmB2R3T49Jt6navemgpmL/EH9Jw1cbCjVqTcCNIzey78nuLXlw8YGuSu0q/V/q+lKnaqHVKr4W9ho0Wg1OHD+hv5d5b/X+7fv/bV+oPn83Cbw+vwV8DoC7vKD1OfAUcMkJkMBbcnb0JBEgAkSACBABImCdwDgAXwFoR3YNLtsiZS3wluXRdZdB9uCJmMAbDGBMKbxnC4bvrlVOpnWVa1KuReXmlf9Vt0/dcnq9Xvsg+UGqOkAdwYmHJf3wXlZxd+a8d9n/z7jJXrQq8B5fdRyPfn10562It2qMGj/Kz3ytqxavUs6aOsvgrzt//fyk10e/bhCHUy+mws/fD4f3HlYunbbU3MbB1lBZPt/nGtGxRnvsc+5fQ8YPeXlx3GLe1QtXDeNXr1UdC6YuUH0f+72pMZutE/j4fSTw+vgGoPCJABFwfwIk8Lp/jmiFRIAIEAEiQAQ8kUAUgNcA9Aag98QAPGzNzqjQtAdBWR5dt2edvngvs85glfWsYdVsAOxoOquO3OsgGCUVSkv6XMFlFzZOQesGLRO3K/evLA4oFyCp/EploV6j5ymSFWlavXbKg80P7K2KddT6bU3DKwAOAegI4LytDzn7vpfGviQfvsLMoiFTidSYVHwy9BOcvXxWN3LcSAuBd+XilcrZUw0NznLNBV7jOuO/iVcu/XxpSSw0rL1kCl4Sv+TzFm1aGMTdhs0aGqaRLpHi62lfvwXgW2fz8aLxSeD1omRSKESACHgnARJ4vTOvFBURIAJEgAgQgbImwP6N8Sv33zMDxLJelffOX9YCLyNbVkfXvTerjomMWWdMAnADAGssxf6cD4BVObr+qtxB7BdUTuJftZ0QOi1Po7iUps/XTMGD3+0TWFsFTggWCmYKxOVrQKfnqc7mpOXy1FPwXW6R49QMrylvtqiZybZBk6VByvwU2d2td23yfHU9MNOM7GUZE+WZVcPFMlyHxdSsyRrfnx8rChM19vfz5yEDmBkxE82EzfCPd/6hX7R6kenzJvO/nTN1jmxDzAYD6yETh8jnrJtjykVWZhaWTV8m2xm7syS5eO4l04stXlR27NHx69bi1tBpdbiXdg9jJo3Bvu378L/P//cmgHh34egB6yCB1wOSREskAkTAtwmQwOvb+afoiQARIAJEgAg4kwBrvMYqzcIBGC0EnDmfL4/tDgJvWR1d9+W8Fxe7UfT6BIAQwFoAXwL4CADbMy5v1sWr1UsuEL1vEvV06hyor66X6W4fslXUMzTzC369/JtVFwjrGgHosjVQfHNPlrMzs+A4gwGoAewHIGq+vHlSjaE1LDxjb6y5oUxbkGa0BXB1ZW5xOTR+fQDXyJLFd9nWh5xwnzU+oq+//vrU0KFDBc2aNTNNOXPWTNXFKxcz+g7oW1Wr1fKSEpNSgxAUER0dbfDXZU3WBIECSdewrkKdRsc7d+JcKt+PH7E1eiv7eknysAZAHoAP2fg93+h5f+aGmdWMC8pR5GDX8l3IvpdNFg32bwwSeO1nRk8QASJABFxKgARel+KmyYgAESACRIAI+BwB1vH9OwBMlHjoc9G7LmB3EHiN0ZZEmHEdKd+aySjw/gdAbQCxXOUuE8DYS5eTLsYhCmj5URK/Zg8LgVWdvkupSYm31XeVVSBXqrKgzlshr1e0GCd7/QOlYuk9wzgNBzZ8LyA0YInwVWGQXqfH7cTbqtwHubMFrwtmFxR4r6+5rry25doHldtX/qC8uLwQWvCeJD9Jy0PelNzNRVcEu5DfMADbOOEzxYXzPp2qj0AcEhQkCXq5nNBaxfTkyZPlcXFxJuGeVetGRkbKpFIp+9lf3M8E868bBHzOZ9jfRkuR5gAmAAjk7lcBSJkWMy2yz5g+7O9M17ZvtiFxf2LUuSPn6GSJfZuIBF77eNHdRIAIEAGXEyCB1+XIaUIiQASIABEgAj5HgPx4nZ9ydxJ4nR8tzWAPASZkTeQsGtgLFybUsCrHsrBosCrw5qfvUmpT4m3xXTUK1hcqz6tzJnRgxQBzEJzAaxin+ejmqt7LepvEPZVChWNfHlM9VD1MMbdoUCvUSF2QKsvX5PvVW1jvmXVDtga3FtySPdr6yNbKYntyUpJ7RwHYCKApgGslGaA0z4QMqSCvMrfus8rrAhXT4eHhYoFAIOnXr5+QVesmJCSk6vV6U7WuHXMzAZ9VXBsbpRVlKWIUhtn+Zr9njBdrJjh+etz0114b9ZrFS4DtS7cr185Ya8tes2PJPnErCbw+kWYKkggQAU8mQAKvJ2eP1k4EiAARIAJEwDMIkB+v8/NEAq/zGXvqDMw6Y4VZkzXWaSoZwIGyCMivVi95UAGLhvwr62X6OzZZNJh8VoP7lb9T9SthDWMMuiwNMpfek+U+tWgYHLY6bHfT4UwLfXYlS5JxfMXx+TV61xhibLKWfTo7NftK9vyq46rGVx5S2UIMvLv2rvL2f2/bWlnsbJxMxIwB0IgT6509n/n4oioL6iQVUTHNGvgZmtjZUK1b1LqtNUp7zlKEickhISGSsLAwoUaj4R86dOjJkSNHooOCgvgvtX9pXJ/X+9RQq9QBxxOP+w39bGhApTqVDHNmZ2ZjXdQ62d64ve4i2rsyh6Wdy1cF3uKqz0vLlZ4nAkSACDiMAAm8DkNJAxEBIkAEiAARIAJFEKgO4CyAkZz3J8FyLAGjxzGr0KSLCBQkwF4AVAbwMedFW3aEKncQ84LKSfhckzVt1uVUXb5fBO7vM/iy2nA9bebXR/C7QBAkCe4U2gQ6PVRy5cVcfn4EtuaycawLvKuScfzL48bmWubCjajesnpJzwm8a+4qb391212qPSMARAOoB+CWDZwceYtVgTc/OktV/1HtG63CWlXTaXW8qyeupsEfU45Ij9jXMO/ZSp9rlGbNUsTcDuLixYuIj1+P5s2a6o4lJvCWSpaZPt8qFAp89p/PVEKxUKnVaHkXTlxI5fF5Ebujd9u61xzJ0NPH8jWBtyRWIZ6eY1o/ESACHk6ABF4PTyAtnwgQASJABIiABxF4F0BnAP/woDV7ylJJ4PWUTLl+nUyoWGZWwdsYABO49rp+KRYzlrQyrmAzv64AZFx1q2mC5qOb5/Ve1jvI+BcGi4a5x1QXNl8QWIu78sjKcguLBoUGt/57S/Zom9tYNPyLyyNrLHfX1bl7zqIhS4Oaq8up/rn6HRPjXEUudszaITsaf7Q0FbJPBfynzQDZVdBSZPDmzZu3jR07Nph9MWrGdMz7ci4uXLiA0xdkeCP8DQs0SxcvVU6PnD6Ze8HIKozpKhkBXxN47bEKKRlR73iqpD/HvSN6ioIIuBkBEnjdLCG0HCJABIgAESACXkygDYDtAFhDHLocS4AsGhzL05tGY0LFJO5YvxhAUZ6mnhR3kcKCoclaSMBSYS9hAGuydi/pnlLH10XIY+RbrQUp6C8QB4cGS4xN1nKSc1KVfGVEbryhIth4sTkbALjK2RG4ktdHABYBqAXggSsnNszVRyA2VEx3e9pkLfePrFvjx4xq0HlkZwvB/ODKg8odM3eUxtaioIBvsBQZHj48J1AQKGnaomn95vWblx83dpxB1JWfP4vw8JGFC7yLliqnfzbdXaqwXZ42B07oSwKvTVYhDmTriUNRhbMnZo3W7PUESOD1+hRTgESACBABIkAE3IaAH1dFyASKLLdZlXcshARe78ijo6MwChWfABACWMtVRjKxkO2ZE46e0Inj2V4p9qpAHBIcIgnqUkGokuUEatLz7uTX0Y7CrlxbrAOem6fhoIZiP77fphd7vVgDemhvHb91/9aJW3uz0rL2uLAS+jMAXwGoAiDTiZyLG9rIxz9iXURSp5GdLHyLD644qNwxa4cjBFWLPIx9c6x8ZcxKQ5O3hbMW4r/z/2sQdc+fO43Ro1j/OeCTzz7D/IULTOvPzMzEjM9myOKkcaPNPIKLi4++bp2ALwq8O7jmfezfLqzp34cA2GmZk7RJDC8KbW2GSLiIABFwEQESeF0EmqYhAkSACBABIkAEDAQOAVjiQlHEV7CTwOsrmbYvTqPA+x8AtQHEeqBQYXelmGBAFXnVqAYGMZBdumwNFCszZLk/PSyRdUDz0c3lvZf1No3H7B4Of374/uUfLq/ieNqXlZLdPRPAFwAqsH5hJRvCsU91HddVPnnVZBOXnMwc/DDrB9nRDaWyaBjMCUf7zRq2+a/duDZpxJgRBjH5yqUr2LV5F0TNRfjjt1/w6aefYNP6WNSuVRXnrtxAh65dwINfdsLxhDt5+Xm87r26GzyCk44npUGHKeul620R+h0Ly/NH8yWBl2WrOKsQz89oySOgCueSs6MniYBTCZDA61S8NDgRIAJEgAgQASJQgACr+tABmEVkHEqABF6H4rRrMNsrS+0attCb7Z2PCRUTOYsG1oSvoKepY1blvFHsrRQTVZrTIDm0bxWTNyxbWtamO/nZq26+UoKqZVEfSZ+Tzd5oZvB8NV7JkmTl8S+Os6ZnzPLBFZXQzJM2CkAogFzn4bZ95LbD24qDBcESUS+RkAmoqUmpqQhExOHow3Y3MXtl2CvvCUIES9r1aRek0+pw6fhFdG1QXymsVFH94/4jt/uPGV9/xNiRFnYQ/37r3/kvN66kP5dyP2jd0me/UhJPnsN/l8bcEFSvmb08ZrlJgGZN1+Z+Nle2KWZTiYR+28l45Z2+JvBatQoBcMArs2tfUDY1Q7RvSLqbCBABRxAggdcRFGkMIkAEiAARIAJEwFYCAwGw4+Fhtj5A99lEgARemzA58Kb+fHGIQCARdA8WQqvn5Z3OS8v1V03BZrWzqgPtrmTlomVCxQqzJmsGT1MPESpKUikmqjSrwZnQ/lUCzLOdteGOOnv1zZeLOV5tTTy3LvCuSlYe//L4agBbXHRkmwls0wAwkVPlwJ3siKHsfenw3Jx9x/dVfbzm40DjF3IUOdgwez12zYuEQpGNfy2IV62IkZhEe2a/8EHEB1d7iKrUbdCklSB8WH+LMf8zc7G+cZeu+SPGjbAQ+lctXqX8YuoXpfEIdgQvTxzD1wReY45Kvbc9Mdk2rJkqnG2ARLcQAVcTIIHX1cRpPiJABIgAESACvk2AHS++A6AcV8nr2zTsj76wD5sk8NrPslRPhAwvJ6/63xpmNgBaZP7voSznuyfOqg60t5LVPD62P1gF6pgyaA5WGs5FVYrdBnDWSjyi4LDKB6rMbVjXODGzaMhccuO28sCjYYVU2xYpnluzaPjz8z/vX/nhiistGpigMh0AE641pYHqhs8OnhY7bXfPUT0tlrZj6Q68HFoVb40diJkLv1VdvKnIELURMR9kXsaNjCtBCIrIuHryu0njwhsVFHinzlmKeh066kaOH8n8U00XJ/A6wiPYDTE6dUm+KvA6FaoHD04Vzp6VPHpR4Vn5KvFqSeAtMTp6kAgQASJABIgAESghgb8BjARwvoTP+9xj1QdVFwuCBZIaPWoI9Ro97+Gph2n5/vlTbq+/bawWNQq8b3tZMyF3/VAiqrq4RlLIwHIWDaayYhRKxcKHzqgONAqdFwD8C8BdO5ulefILgIKVYj8AqMpVJfsDaAyAWQLs5X4wiFCPP0IgqhAe3KF8E50OUF/KuZh7MvMQrmu2F1JtW6R4/lyTtYRb924l3tqTlZb1swsroY0WDd74+a1QgfeVCjUwaVR/zPp6nSo17fqN/r061NBqdbxjyRdTdP76KYq7D4MFFWr9Gh+9wFT9m5mZhaXrvsO1B5n6/61eaOKlyFRg7lSyaCjhL1ASeEsIzssfc9ff0V6O3ebwSnryx+YJ6Eb3IuCN/0BwL8K0GiJABIgAESACRKAggW8BMMFpLaGxjYBwlFDeYUkHUdblLPD8eQiqFgT5PLksfUv602rRcqHn+XVfaBgkapav1+t46uu30tR63RQkn3eWXYBtCy/xXYPEQKgE6CUENDwgKQ3AFMBtmiMNrrqoxraQQeUsfFmzYjKVioWPnFEdyLq3M//YbdzLkWoAFgNoYmNXd08WeAtWiv0TQAaASQDYZxkmzuYXaHZmFIV3AGgAYCiAm4U0RLPHBoLdy8a7WgaV0KzBGmu05pWf3/pO7Jv38eqPTXYK2ZnZ2Dh3A378MhKZimx8EvWNKnbJh6avK7Jy8OmXsTLp1l9ad+nUakL7Nm3je4nb87RaHdJu3MXEyRGIXhenuph6NaPPgD5VDU3WEpNS+eBHxETH2O0RXOIfZd7zIAm83pNLisR3CJTm5I/vUPKiSL3yHwhelB8KhQgQASJABIiANxJgwq4MwHJvDM7hMdWoOqHZe9XXP76f6YemgF4H+GfwEOoXqkpZdJWJiSf4LZrklh89zCQ26vLyoPzlD1l+8nln2QU4PEzLAUfLgZUm+wNAwbQ5GbChrOMxVcOEDAr9puqims9sALK0yPz6oSxnh1MsGtiHNJbrg5ygafzzoUJEy4L58WSB1xiLUVxl+/x7AHO4anVW2cp8vVmMxmZnw2vVrzW0dafWvbqGda2u1Wr9ziaczQgICBi9S7qr4EsPT2kYNJdrssaqlr3uMjRZCxZ80y6sXSBrsvZ34t/6LvXq5QkrVVD/fODorWH9OjUYN6ynRZO1RdE/KNdt++ODbp1f+qBchSot//Xee37+/v5o1qwpmEdv5LQomTQmjv3MoCrD0u8YEnhLz5BGIAKuJGDPy0tXrovmciIBEnidCJeGJgJEgAgQASJABKwSOMKJM0ycoqsYAv5NG12t0DmzUbmoiqY7ddla5CzL1mVufNQFQG7I8AHng9q2tPCaVB49ocw7+Kcz7AKcnTMRsCYJeMPC/gCQKIHZZR3Ps2qY/nxxMAJ3BPcIrQA/vUp1Ji81J1AVgXi1o6sDjR/StAA+BnALwE4AEwD8wlkVFJcTbxB4WYyFibFMfGLCLRN+DVe/Uf1ufLH+C5MAn63IxpLIJdf2btjLKnALXp7QMGg2V8HLLy7ZHv71wQDUAPabCbP+W1ZGJo0Z2sPiZ8LC1TtUP/567sGRg9vqXLycik3f7Uebtm2Rk6vUJiWdOqfn8SOio6Md/f3o4XhLvHwSeEuMjh4kAmVCwFNeXpYJHG+dlAReb80sxUUEiAARIAJEwH0JZAOsFhWsSRJdRRMQCfr0PBXU9rwguE8IAhqYbCaRJc3UKxY96grgiXWBN1GZd/CwM+wCnJ2zQgTeVUpgTlnGU1g1zFecuPidk8AU/JDWAkA8gGY22jOwZbmzwGtvdaW5GMsqqj/hLBuYN+/LAOQAjsyNmXum/7j+rCGZ6dqweINmZdTK7lYarXlCw6BZnMBrEZOT9pxbDRs+vL84lK89FLfkA5NFQ6biCWYv3a7r1KEjL/3mXd6kcSMgrFsbFy5dRdzGHapFy6WG0w1uFYhnL4YEXs/OH63eNwl4wstL38yMk6ImgddJYGlYIkAEiAARIAJEwCqB2px3ZXniUzyB0PahE0JfrB5fvVc5Hvz0UFzLgn6wH/xq+UOx7rE6a/FjJmidDBA1ySk3apipuk2nzEPuwT9kao+1aBgrB5abWTRkchYNG4uzaLBXLCw+Cc/uKMtqmPmoElozsNELnYOa1xXq1FqB+uqtzHwBBuFIii0+y+4n8L4oEvMDgyUBdZsLdXodT3svNU2TjylISSwuHnMxdhyACgCOc960TPyuyTx558bMFRcUeOOXxKtXzVjFGhGuLyTxztw/he01W+dk/rvsv2dveezZve5/L6vcfQHAnwX9jSePGyH/7KO3RJs2bUPbFnVx7cZdnLt0Df+dHYm6dWtDocjG0jWbMXs6K3AHFi2XKiOjvi7Ll0HuT9v+FZLAaz8zeoIIlDUBT3h5WdaMvGp+Eni9Kp0UDBEgAkSACBABtyfQh7NnELv9St1ggbXDa8tbL25tEjrVWWr8ve4yMN4fj/+br8uXNzin0fpNwd3T3/Lr1m4S2LwxXw+en+b2A51Gqbmqz8d4XEouTjBzg0gLLqFgk7VTqYBfBFBIcyR+HzGCgiR+gm5CPXQ8fd65NOTzpkD9naNjL6tqmOEB7RqsqTi5d3UjKZ1ShZwfT8hUx/8uTvRmj7idwMtv0kke8uoY097WqZRQJe6Wqf8+YUs8LCYmCDK7BeblfbhSjUp12nRvU65Lvy6VtGqt38WEi/5zpHNMn3VY065F/1l0e//m/UPYS5Gy3vTVB1UXC4IFkho9agj1Gj3v4amHafn++VNur79d2J6N4gReUxVrWcfgiPmHjRj2XlAQ/xuo84M6thWhSpWKSDx5Pl3nhxFS6WbGQrQl5pukMeGDQi5evISY2Dh0alkXeSo1Lqffx7tv/wNCYR0sjd6Il7t2QdPGDRAZ9ZVMGv+drfvIEWH4whgk8PpClilGbyVg64tEb43fZ+IigddnUk2BEgEiQASIABFwCwLvA2gJ4F23WI17L0LUZkWbpBeGvmDhO5m6JhXXE3PBrzsByK8MVdKPMs2V41n+jUQdg7uGBcKPB//K1cEEs7zDe66pL5625jnq3pE/W51tH0pCh8j51eY8Ewt12dA9WipDzk5HizxlVQ0jKjepV5KgQyOLvZDz2zml8scTBX2JrTEricBrG/uS7SSR4LUJSYGN2lnEk3fud2V+4s+2+iwbK6ovMuFTPEQ8dM6WOaYmXJdPXcbu1bv13fp2U2i1Wl7Sb0l55xLO7byZevO9ki3ZsU8JRwnlHZZ0MO3ZfEU+5PPksvQt6YXt2ekAmE2DRaMxx67K9aONGT9CFcrTBvZ7tTO0Wi1Srt/B8CED8Y3kW5l0/XZDgzSjwBsVNRPzPhxkWqQiOwdL1/+B2TOnYfGqb/WKJ+rcBw8eXtYHBERER8eT965j00kCr2N50mhEoCQEnPl7uSTroWfcjAAJvG6WEFoOESACRIAIEAEvJ8CE3VEAXvPyOB0RnlWBN2V1Om7KBoJf7UXDHKrzvynzT/54I7jPiCaBovYW/7bLO3lYozp2wJrnqCPW5y5jiPyqzU/yC33dQizUZsUr9Y+X2ioW2huLqz9kWRV4c389p8zdfcJ4FJ350bYDcAaAP4DGAJjItdfOCt6ixrGXU2H3iwS9xp8MbNw+2PwG1dnflaoTP9tztJ5VVLcHUHGqdGrHsLFhFv60WxZv0cXMitkGIIkTRpMBHHBUEKUYR9RxZcekusPqWuzZy6svKy/Mv1DYnv2cE3gtmJViDe7w6OC3J4/cvfZ//3km2jK7BekOBIdWUE+dtZCd9DgxefwIeeSHU0TyE/sR/noni3UvjTuA1u3F2PT9vitxm3exqu6/3SEwL1wDCbxemFQKyWMIuOL3ssfAoIUWToAEXtodRIAIEAEiQASIgCsJMH/MWwDYUfNHrpzYE+d6zqJBoca1pekIUtfHnZxmyNdXgvq6TJl/cvf94LCRdQNbtPPTPrwHYxVv3snDatWxA0V5jnoiloJrtirwahTxSmQutUcsdGsWQZ2byMuP7/msSlmpwpMfT8jyn1k0zAOgZmbFnB8t+3M+92d7KniLGscRjAwfVPmN2r0Z8tqEusYBDRXnJ3bLNJdstmhgj7KKaqYO1vts7We1+47v62e+wK1LtuZLZ0oZjx1uJvxZF3ijLysvzLtQ2J71RoH335uiv1g57o0wS9F2zTZcvf5AvWrdRoPHOGuylpubHzthgKjxmEFdLT6/LpLuxZEzNy+/UO+FMdHRW6lq1xHfodbHIIHXeWxpZCJQHAFn/14ubn5Xv9Qubj309UIIkMBLW4MIEAEiQASIABFwNYE/ALCqutWuntjT5qs8qLJYIBBIqr1cTcQP5Ptrb2jRZWwXhIaGYt+MBFy70RKae5fztBlnr/Nq1K/vz28UCL8WgF4HPVKg1V97gLSk193Bc9Sp7AtaNGizoHu8zBkWDU4Ngxvc+gepmhWiAl6o8r6gZb1QnVbHU1+9pci/82gBMh6vZMfYuf++5zyutQC+BPARV727FIAeAKvmLuoqbpwTDgDw9IPqi6JfWZM1fu0mTfR6PbQPrl/UqBGBq8ftEemM623X4bUOU7/+6Wv/9Ivp8PP3Q6UalbDi4xWPftv+W1UHrNnhQ1izaJDNk8muBpmh7QAAIABJREFUb7lemEXDVACzAVhU/Tp8YaUb0F4RQLRBMkc+YWQ/i1mXrNmK346cTdlz4A9WhW66Jr7R/Ur8wvdMf5epyMEnCzZeifv+r6alWzY9bQMBEnhtgES3EAEnEHDF7+XClk2Vw05IqDOHJIHXmXRpbCJABIgAESACRMAagX8BGEk2DTZvDlHPWT1PNe3fVFC18TOt6tjKJJw41gl+FWpClbQxV5cVEhTYYC47mm+4dJon0Nxc/kj/+JBbClw2R2/LjazJWqBA4hfc1dhkLRX5/AioPaii78W2Yn5AoMS/TnMhdFp/7d3UDI2OPxEpR4xNt4wVPN+x9AKYaFaha/wAyCpVWTMuVsnKKlc/BHCUa0Rmj8Bb2DilbU5m7YMqm2sCgF3sOL4t6Tbe06BTgwm169We36Fvh6rqfHXw5ZOX/Wq2qQl/gT9Sj6fqb1289VPayTQ2ptGqwp7hnXrvc03WTj9MVQeoI27F3CpM4GYCL/PgDXXqwooe3KqAKxouEocIQiTNezUX6jQ6XtqJtDQdXzclUZpYbJPDN8cMvPXt8qgXjNMmnJJh8eqtmmq163Qu6KMb3r+DWBAcLOnXo41Qq9HyEk5fTdXzAyOi4/fZ81KgDPF59NQk8Hp0+mjxHkyguN/vpf29XBSasq4c9uC0lc3SSeAtG+40KxEgAkSACBABXyZANg32ZV80OHpwUss3WlpU7h1bkYQTiZ3Br1Ifeae26aHqpPev0s/iiLrm7pZ87e11r9grnNm3PLe6294KQrdZPL9RZ3lwj/HPLBiYZUHC93e1qSeZ6Wj5Yip0mYjJ/GjzuMpdFhcTZNifmdBrj0VDUeOUlpdDP6j2Gt9L/n70+yZmOYoc7Fy1E70+6wWlQomds3bKjscf320mhJd2/c543tY960yBt8g1dB/eXRwaHCrp3KezQViVJ8rTtDztlD3SPQYBt9PYTvJxq8aZ8sDY74radeXEphPFeuKGD3pVLAgJlrRt2bjp1Wu3Art2aK0Hj5dzLOlcio6vnSKV7rImEtvKzBn58tUxSeD11cyXTdz0PW7J3Zm/lwvLcFlWDpfNrvOCWUng9YIkUghEgAgQASJABDyQANk02JG0lqNaXhm8crDpaDITUA7MOYcM7RjDKIUJvOq725S622u8xofWDmSedqtI0GNSUkCjDhYiPtdAbwOAZZzAW1RlLfOj7WDWZK0hAGNTMXsE3qLGcQRXR31QFX0U+1FSj/AeFsx2r9qNqh2ron6H+ji47KBm95zdzJaCebkyBnZVCNsRrCvEiM+4Ct5ydqyryFtFg0Ri/1B/SaNejYR6jZ6XkZSRpod+SvL6ZCUAZvNhaFjWf3x/+bS100wC7hPFE0TPiJb9HPczs5MQTVw3Man9iPYWefhd8ru+YnbFnEd3Ht3IuJYx4+yfZ3daW0z4oO7ikJDyksCgoFZrv5lp+myqUGTj0znLZNINuwqzrHAFc0eh9oZxSOD1hiy6fwxkCWA9R87+vWxtVoe+kHX/recdKySB1zvySFEQASJABIgAEfA0AmTTYEfGXmj/woSqbarG1+9en6d5osP102rczmwJlaYyICiPvKTNufqsYAQ2mGsSWXSabGhurZHpH+0tTCCxYwV0aykJFCdGiQQ9Jp4KaNRRYD6P6twhVf6pn1gFahwAcREVusbH2DwNAFwt0FTMHoHXfCyTyFfK+M0fd9QHVdGHMR+e6jmqpwWz3St3o1rnaqjXvh4OLj2o2T13dzfOe5hZVTj6KKsrxYhIzoPXYQJv29Ft5UNWDjEJt3mKPOyftV/l39VfqdfqeY9PPU57dPbRgo8/+fjb3qN6Wwi425ZtU66evvpVAE+sCbyHVx9Gv1f6oW7juoidF6vNU+Wd1/A0U36R/mJekSuaGN73x2n/N6Gx/OothA/tY7HNFq3aqIycvZTNYRLmmU1DSHCwJIyzaTiafDlNx8MU6ebfi7WDcOAe9sWhSOD1xay7PmayBCiaeXH/lnB0xhz1QtbR66LxCiFAAi9tDSJABIgAESACRKAsCJBNg53Ua4fXljf4ZwPRrd+e4NYBLfwbCAGdDuprd5Tq1JsZyNLm8Sp2hH/5TkI9tDxdzsVUvRIRyN1N/pR2snbg7eYCYD0AdQAcArC34Bz+DTukhfScVN/49zpm0XDih1Tt1RPs3j0Aggut0K3eVswXlJf4VW8thF7L0zy6kqbLxxTcNoleJRF4HYjB6lCFfVC1+QNsrwm98t5f/X6QcfSczBzslDy1aMjNzMXO6TtTErYkMM9io1WFo2NypRjhaIFXNHzN8KRWb7SytH6JPoa8l/JQ6aVKUGepcfaTs1ffGfNO7ecE3qXblKtnrDacDug0rpN83Eozi4ZMJRLXJeLjqI8NvL9b+R3qtqyLwzsOy/bF7WsdHh4uDhIESUQiUf36lVTl24oawbrAu0EZOXuZxQmEySPF8riv3zWJ0orsHHz63y0y6bY/6EWWo3e35Xgk8DqXL41efLNQZ53AIPaFE3DUC1li7CICJPC6CDRNQwSIABEgAkSACDxHgNk0bAawltgUT6DyoMpigUAgyXpYqWVQ72deu+rrt6H8PSFPcyWdHcd/u5AKzuInoDucQYAJgMxag1XUngUwFkBFAIufE3lfbCv25/F28Ou1DmQirfbutVSNUvkRbpzuxfnoGtf3nADqJxTLg9u/88y/Nz8Havk2mea6SfRyR4G3IG97q2FFk7+enPww42FQo5caGca6mHgR1dtUR4AgANdOXtPLfpFJ7qfev2lmVeHIHLvan9B1Am+7PFRqW8nAKiU6RSlMFd6eIZ3BLD8MV3ZmNqKjomV74vYYRFVjk7VmPZvV4+l55fNu5/HemPAGatepbbh/+8rtaNatGc7/dV4pnSF9deKbE+Ni42JFFy5cwN/HdyN8cE9EfRWLeVH/Z8pPZmY2IplFw0YLiwbRlqX/Shoz+GULUXrRuj3KyK+2WFT6OjLRNJaBAAm8tBGcTYAsAZxNuOTj2/ziteRT0JOOIEACryMo0hhEgAgQASJABIhASQgcAPADgDUledhHnxGFhL9+UtC2WXB+RhZUf90GL6AZ9Pn50Ny/qtc/fvUJNBV0QFIagCnAejq2XHYbxfhh9SXOIuA3AEzwZfue5eefVpbWHAAre5QDuAuAiWrxAJhIWdglCuzwXlJA3W4Wolf+lb1K9YWtRtHLEwRe9nMgH8D7ANhnFMaK/Zk1ibN2iT6I+SBJHC4OWfvBWgx6fxBqN6mNjEsZyMvJwwHpgSt/bvqz2CZfpdgerhYjHC3wou3YtvIhy59ZNCgzlfhzzZ+o8WENExYm8Gr2aD5oKGr4gbHJ2oUTF1L1fH3E7ujnTgeIXh748u4F2xc8Vdw5MZhV8L78xss4uPGgaseyHZM2bNoQN2bsGMN+nR35f5gfOR4Xr6Rj0w+/ok3LpshRKrVJyRfO6YMQER29w/wEQlECryO9xknMeP4bgwTeUvywoEdtJkCWADajohuJwPMESOClXUEEiAARIAJEgAiUBQFm0XAHAFMS7pfFAjx0TibwJgnaNgvJ2vw3Amq9DV3ODQB+QGAlqC/th+4+q4KrznQxGbCBji2XXaKZSNSXE2eZcPsaACbyZgFgdg1bi2j6ZY/AZF3gvbxHqb64zSh6Mf9ZdrGGY251serPAP+A2Ca9mtQGD5orf1xRZpzM2PUw9eF7AD4qqjlaz/E95f9e/W/Rzb9v4vC2w6jXqh5UuSrt1VNXz/ED+BH7ovc5257ElWLEpwDmAHCYB2/BJmtpJ9KCav1fLUHACwGGPZKvyMeleZdkN7beMP4cKXZfdh/eXRwaHCpp/2p7UUBggH+aPA2B2kC079jekJuTx09eFncSN3znnXcM1hqXLpzDlri1aN6gBnRaTfaeg8cyUm7dnpGcfNlqU7bJI1+Rx339T1O1eqYiB5Ffb5ZJt/1Z6p91r4a/Kg4JDJF06dNFqNVqeecSz6VBjym7pLvoRRlV8LrVz00vXoyrLQGK/ZnmxawpNC8kQAKvFyaVQiICRIAIEAEi4AEE3gUQDqC3B6zVrZYY2E4kD36lgyjnVz/48W/CX1jF4MWruZMDbXZ56B9XhF4VBOSEqKD7HxP4yLeu7DLIqlKZJQOzZojiBF/mwZsJwGFNv/hCsTyogEWDSr5VprtuEr3ctoK33dh28vCV4SbBTqlQYvdnu++d/f4sewn0YVGcOgzvIA4VhEra9m4r1Gl1vJN7T956cOPBjJTkFKvioBO2gSvFCIcLvGY8DCJH9UHVqwcKAiXVe1QXGpqsJT9O1QRqIm7F3LJbKK8rqjuhdr3aM5vUa9L46xVf+xnnUigUmP/ZfNV66XqTd3JmZiZGjhh5/c/f/2RV7fuLyhNrsiYIDpb045qsJZy+mqrnB0ZEx5dezB84YaB81rpZpr2YrcjGiukrZD/G/lhq8dgJe8/VQ1IFr6uJ+/Z8zhZe7bUE8u1sUPQeQ4AEXo9JFS2UCBABIkAEiIBXEegAgIkwzF80xasic3YwooZivlYXi4AXmpQb+KzrvC4vD8rfjkCf+xYQUAfam9/q9dln3wQub3D2kmj8QgkwAZAJc6zMmu13ZrnQjrNgKMx6wH6c1duK/QTlJXyuyZru0dVUjdovArcOGYU5dxV4RaPXjk5qO6Kthb3EX6v+Uu6btW87Z2VRqEUDgJ7cPdeZQAngb/vhOeQJZ4sRbJEOt2goInJHxSNasWHFyeFjhrMGgaZr9eLVqsTfEjMmTZpUNf1OOv9Q8iH/xq821uh1et3VxKtp/v7+U36XmhoEFrZMR63ROL7oy2+/TOo7uq/FXty0dJNy+efLyd+XKngd8oOCBnEbAq5skOk2QdNCvJ8ACbzen2OKkAgQASJABIiAuxIYAGAFgC4AHrjrIt10XaKQQcPPB7ZsZaqMY+vMSzgOzY2R8AsRQXNvK3T3/r4N/Pq00xFdZUWAibz9C/jqsoZ4zIvX0VdhopdHCbyHlx/O3z93vxTAbiucRoheEkU0aNmgT9c+XfkarYYnPy5XB/AD/rFlzZaNjgbqRuM5s4LXWWGKVm5YmTRszDAL0TR6cbRy3rR57HRBbrfR3X6MWBPBGhEarlxFLr6f+b3scPxhV1fNWhV4Ny7dqFzx+QpH+vs6i7Wzx6UKXmcTpvFdRcDVDTJdFRfNQwQMDQzoIgJEgAgQASJABIhAWRF4E8AHAMQAlGW1CA+clwm8pwJbthKYrz0vIRHq1JfhJ2gMrSIRuntPAMQt5Rp3eWCYXrVkR1cc2gPHXQVePGfRkKnEnpl7riRvTm5aSIDzBk0YNG3mupn+xq+zo/Srpq9S7YzdafH9YA8gD7jXlRW8DsMx6s1R8iXSJSbbA0WmAvOmzZNtidnCBFzR29K3k7qM7GIhAO9fsV/5/czvXV41O2DiAPnstbOfWTRkZmPFDLJo4DYDCbwO+66ggcqYgKsbZJZxuDS9LxEggdeXsk2xEgEiQASIABFwTwLsCHZHAEO4Y9buuUo3W1VAq7by0IFDDGKE9sF95N95DPWZe/Cv2BHQa6F5dBn6h4310Cxl/95jNg2T3CwEWo7rCLitwFu3U90JVetXndm0T9MazPf1etL1VP8g/4jj0cet+b6y/T5p3rfzpoaNDjPRS7uYhj0b9mDDNxveAvCt67C6dCYm8LIma6EunbWUkw0KHyQODgqW9OjbQ6jRaHinE0+nBvACImKiY1h+rQu8y/crv5/1vbFq1mUvRliTteDAYEnXPl0NTdZkJ2SpPD9exI7oHXZ7EJcSmzs+TgKvO2aF1lRSAq5skFnSNdJzRMBuAiTw2o2MHiACRIAIEAEiQAScQMAoykx2wtjeOWRTkZiXH/wtL6d2A/A6+un9TkAgijDFqlPnQP33JpXu3v6vAcxiDesBsMYiF7wTCEVVBAF3FHgLNrl5mbOxWFtEHBYC75WLV7B101ZUalkJqlwVrh69mh4YGjgiUZp4ygt3g0cKvGZ5sCrUdh/XXf6W5C1T1WxOZg52zNohq6qs+l6wIFjyWt/XhFqNlnfi+Ik0no43RSqVuiK3LhOVPWifksDrQcmipRZLwJUNMotdDN1ABBxFgAReR5GkcYgAESACRIAIEIHSEGDHrVn39KNclVppxvKdZ0OHyPnV5oj0+anwq5wAv/JCAH7wC61jYKC+tlOvSU2eDzR9E3hFCOj0wFkZ4PcWsN4VQonv5MK9I3VHgbekTW7mD54weGrUuij/uVFzIZ7O3F2eXkqFEvtm75Od3HDS1f6trsg+E3jZaQcLOwNXTOzMOdoObysOEYRIWr7WUqjT6ngpJ1JSAwIDImooa2yMjo1+Zu2gUCAqMkq2Pma9N+bWmYgdNTYJvI4iSeO4EwF6meNO2aC1lJoACbylRkgDEAEiQASIABEgAg4iwI4eHwawHMB6B43pzcOI/KrNP+kX+nqwVvMb+BV2gl9PCOj10Nx7Ar9yA6C5eQra1OtqYEvAMxAKVtB7FdjcxJvhUGwWBIoSeMviA25pmtwMF70kertanWphdYbW4bceYan3/bXqL+W+Wftc7t/qgv32Gffyy6sEXjNu5vtQFLMxJil8bLhFrMsXL1dGfRbljbl1wfYp9RQk8JYaIQ1ABIgAEXAuARJ4ncuXRicCRIAIEAEiQATsI1ANQCKA9wHste9Rn7vbJPAiOArlBnQxAdDlKaE8mgzN3crQ3+nFOTOY81kGYB6zbfjS56j5ZsDWBN6CFgmNATCvUVd83zmiyc3gUdGjvn8p/KVA85T+tfIv5b7Z+4z+rd6UbSbwsgreYG8KqpBYrAu8i5Yro6ZGeWNuPSGlJPB6QpZojUSACPg0ARJ4fTr9FDwRIAJEgAgQAbckwISm3wAMA5Dslit0l0WFDpH7V5gkCmr7PQJFLSxWlXfiGPLOdQKy6loTeHXAPD8AXwCY7S7h0DqcRsCawFtSiwRHLdKWJjeDmdMIZ99iPq+h2rPd2HY/hK8MNx3jV2YqsW+O11o0TOUEXoGjEuDO44yfPF6+Oma1KbeZmZmImholi5fGk0VD2SSOBN6y4U6zEgHj6QZmZaYF8DchIQKFESCBl/YGESACRIAIEAEi4I4E2gPYBeA1AFfdcYFusSZ+HzH4qi0hr9aqGyhqVUDgTUTe+XBAsT8fWGlW5ZjJNN2/gc0nAEzkKjYHukU8tAhnESgo8JbGIsFRa/wAAHsr8SsA9sG1IfdC50CfYX3eq16++pK+ffsGaXVa/HXkL9UTvydvn795/lpgSKCkwasNhDqdjpdxLOOen8aP17h342p6rZ53Pel6qn+Qf8Tx6OOsEtmTLyZs1wbwh9mH+WmcwBvkyYHZuvbh4cPFAoFA0rxF8/p6vZ5348aNKwEIiIiOjvb03NqKwN3uI4HX3TJC6/F2AsZTNuylHvv9qAKQDiDbhadtjIzLwsrJ2/PrlPhI4HUKVhqUCBABIkAEiAARcACBAQBWAGDeAw8cMJ7XDhHQou2V0NffYJXPhotZNOQeStRprldJQZ7sPtCsGdAvCNBrgaR04M9jwLX3AEwHwCopbwBoxvpUeS0k3w6sMIF3B4AoQ2e+p8f/P+QaHZ50Fi7RIJHYP9Rf0qhXI6Feo+ddT7h+69G1RzPSj6TvNM45dtJYVfy38aaXEgqFAp98+okq+UlyyqAVg0xVnXmKPPw29zfZuY3nRntDZVPNZjWjajetHdm6b+tgvV6vu3j4ojIlIeXI44zHqwG05XJkYUnhrDyV9bj9w/uLg4OCJd37dK+n1Wh5Z06cSeHpeFM2SzdTc8iySQ4JvGXDnWb1XQLGUzash4IGAPs/O9HC/p/P/T5wNp2ytHJydmxeOT4JvF6ZVgqKCBABIkAEiIDXEHgTAKv0E5P4WEROm4rEAf4BEv6LjRpAp+Frbt64q76bIcXD+1kAXgJQCUAagDOcmBcGND8NtH0TeKUhoAwF/tIBTwYBv+3zmt1DgRgJWLNosMUiweEE245uKx+ycoiFSHtw7kHZmQ1njEfvB6/ftH73uLHjLOZetHARtpzbkj/gmwEWAmeCJEH5x5w/vKLxVofhHe69Hft2dWPguYpcbPpkU86pH04t5D7YMxHerGGiXenxqAqsERNHyL+K+cq0T7IV2fhq2ley7THbyaLBrrQ77GYSeB2GkgYiAsUSMJ6yucA11zzPnXTpzP35ZQDs9zo7ieXMq6ytnJwZm1eOTQKvV6aVgiICRIAIEAEi4FUEmKjREcAQrkrPq4JzcDDsQwFrUMeqc9nFhK++AF5AUINTvJD6H/tX7lRDr1MHaNNv+kG/ykwsUgD4WA/8xLqy/engddFwZUvAmsA7HEAHTvS3sEhwwlJNHoLD1wxPavVGqxDzOY5Jjil/nf2rUaS1KvAuXLgQW89vVQ9YMsBC4ExYmaD844s/vKHx1uC31rz1fZdRXSwE7APLDmh2ztn5HQDmrfIOAL5d+elSWSwIDZIEtasqhE7Hy7+kSFNq86fglwfuXAkr+ib+m6RBYwZZ7BPpEqny62lfe4WYb1cO3eNmEnjdIw+0Ct8gYBR4LwKYCYD9XweACbvsz92dfdoGgDtYOflGth0YJQm8DoRJQxEBIkAEiAARIAJOI/AtN/Jkp83gPQM3BzDBTLj7J/Pa5VUN+yWwYaShIk6nTIf6gh7QMY3P/FqmB1jBBv4NgB0Lp8s7CFgTeI2Rlbays6jnCx7vfHl49PB3Wo1oZdEo7NiqY8pf5/xqEmnHvjk2Lz4u3uQ1yxps/SfyP6rk3OSUQcueWTQoFUr8Pvd3ZtHgDVWdVgXeX5b9kv/DnB+YwMuq8dn3MhPjbb4EvWvJK3/c0lQJq8tRQxFzRZb3y213ZlaUwOsNYr7N+XOjG0ngdaNk0FJ8goDxlA37fZkHgL3wYv83/pkVPzjzMgq8LrdycmZQ3j42CbzenmGKjwgQASJABIiA9xBg1gEJLvId8wZqRuGN/XvvY/86/5jsV7l7ICsC0avuQJNS04rAu0oJzLnM+X2u5KqBvYGFr8dQlMBbUja2ePM9d7xTNFz09oi1Iww2BPf/vo/8nHwkb0iWndlosmgAa7JWtXzVb/r37R/ImqwdPXZUqeKrIk6mn8wwb7J2M+lmqp6vjzgbc9YrGm91GN7h/tuxb1czJiQnMwebP96cc2qXwaKBVW+xD/TML9nWS1QpslVScM+aFpWw2T+kK5/EXnXrStgRb46Qf7XumUVDVmYWvvr8K9l3Md8VJUyX9mWFrVx98T4SeH0x6xRzWRIwnrJhpzpYjwXWI+E697IvGcABFyyuTKycXBCX105BAq/XppYCIwJEgAgQASLgdQRCua7yrLI01uuic1ZA/FfFPEFQrN6/RhNo7sMvpCvA40GXIwNypwL6etzM7AT4XBmwkQkorGJwJIBtAMY4a2k0rssIHOVmYsc6HXUV58333PHO6oOq/y7gCXYFhgZXydKoePpmwdCqNbr8i08u5+iUE7BHUdA2YDDnPbu/wKK9Usir2bzm9BcavzCjdVhrgR567aXDl/IvH718PetO1mYA7HPbF9z/bc2hdYF3xzXlk7gUt66EZU3WAvmBsT369aip0+r0p0+cTg3gBUTER8c/J+aHD3pVHBISLAl7tYtQq9PyjiadT9MBU6Trd7mzDYWtOXSX+0jgdZdM0Dp8jYDJ4qgMmom60srJ1/LqlHhJ4HUKVhqUCBABIkAEiAARcBIBVt2WyFWW7nXSHN41bPWeaYG1A+oHNGInuwOQf00LXc4/AFUV6O6t0Otz+ysADQ84lQokbgYusIZsrBnbeADDADBBpb13QfG5aBxdwWuLN99zxzuFo4SjOizpIDo6KxkB44WmJOieaJC1Nk2Wu+eeO9sGuGrTMOG8IeeDzbywJ3Id09nnttlckzXWUd2m6zmLhidqKGIvy/J+ueO2rM0F2/SM2/zk85czKlepOKEwwXby6AHyuBUzTTYUCkU2Pp27Qibd+JPbxmhT8tzrJhJ43SsftBoi4EoCXvlS1ZUAXTUXCbyuIk3zEAEiQASIABEgAo4iwI6qHQIwygUdhB215rIaRxTQppOswrgupn/z6ZQq5PyUDr1iHjSZG1T6hysmATgL4G88NeBVc0fB2TOM82sATgLoVFZB0LylJuAsgbc4bz7z452iDss6nKnYumLA2T9vIahHVYugsrdnKLPXpJfWNsDTP4QWJZy3BDCF819U2bwjulQWB4UGSQSmJmtZqUrkR2Dffbe1tbBTsBVtiZ6bNOaNvhY2FIskm5SRc1aWdj/ZjNkHbiSB1weSTCESASLg2QRI4PXs/NHqiQARIAJEgAj4KoEPOeFxqK8CsDHuwaGj+u8WtGea+LMr94/zyD//JnTKM0r9o+XGo9qFiUtbAYzmBOAWAPQ2zk23uQ8BRwu8LDJbvPnMj3fW67Csw4KKrSsGWhN4s7ZnKJ+sSS+RbcCr4a+KQwJDJF36dBFqtVreucRzadBjyi6pxx3RL6qpTRsA/wDArGpyS7C13F38Nh1DtlOwtS7wrtykjPxiZYn2UwnY+sIjJPD6QpYpRiJABDyaAAm8Hp0+WjwRIAJEgAgQAZ8l0IHz463INR/yWRDFBC4KHdX3vKB9U4vGTLl/nEPe2THQZ/8iw5NdxmPMRYlLrGsz+4B/k2v2YXsFIWXGHQg4Q+C1x5vPIN4JRwl/eGrRcBoB4+uauOiy1VCsTruiPHCfee6ySnK7roETBspnrZtlOqKfrcjGiukrZD/G/uiJR/QLE84DAMwAwH7mZdkFyI1vDg8PF4cIgiRhfcOEWo2Gd/jIsVudW9Zq+M6EQUHmy15UhGA7eewAedyyZxYNmYpsRM5dJZNu9Mj8u2u22L5kF9uDdBEBIkAEiIAbEiCB1w2TQksiAkSACBABIkAEbCLAuoL14jxibXqAu6kdACYGbbLnIU+9N/ClFqnlx/RuYFw/s2g1E5ejAAAgAElEQVR4suusTpMmPKtXIgLqHeZHtYuqyuwHgPkePwDwIgASeT1nUzhD4DVGb3NlaPVB1cWCYIEkpEX5+ndkj0N5TUP10OrzVWezFMorWUuQpmIdwlm5OduTtnpsi7789sukvqMtj+hvWrpJufzz5Z54RL8w4ZwJu6zpYRUAjz1n6xW90slvTpTHxcaY+ecq8Omnn6rWffWuSeAtTrBlnr2CkGBJP67JWkKSPFXP50VEx1j8bPMWZGUVBwm8ZUWe5iUCRIAI2EiABF4bQdFtRIAIEAEiQASIgNsR2AXgNwDL7VhZKwD/B+CfAK4CYP6zx+14vjMA1uAo2Y5nyvZWUUNxoCBAEtjkxXrQ6nj5125n5D/OnI6UW4xfwesDAMyG4VcArCsba/bEYj3A3dgNwGEAOQCaArhXtsHR7DYScKbAa+MSLG4z7wr+PoA7Zr7P0VxTMfb3tlxWBd6NSzcqV3y+wt4j+jaL1bYsrJT3WFuLjvPhjS3l2O7yuGjLxvikMWPHWPrnLl6sOrj3h4xJowZW1eq0PDsEW3fKn7swdtQ6SOB1FEkahwgQASLgJAIk8DoJLA1LBIgAESACRIAIOJ2AFEASgDU2ztQewHcAKnP/sceYQNzb7PlgrnkbayomLzBuee7vnnAVwOM58fOijfOX9W1FiR/NAUwAcIYTdpmQywTgP6wsmonkjI+W45Be1oHR/MUScDeB17hgk+9zoDAwtlLbSgOqh1UP0uZrgxQnFdfVAvX4B+sfnCouugETB8hnr539zKIhMxtLpy298vP6n221fBgBgFX2G/e/vVXExS2xtF83fu+eByAB8FFpB3ST560LvIuWKCOnTmPiPPMaZj9n7LbtcJP4vGkZJPB6UzYpFiJABLySAAm8XplWCooIEAEiQASIgE8QYMe43+bExuIC7ghgC4CRAO4CWAuAiT/sqgGgJoD3uIpeVtlbAcAbAM6aDcyEZCYAd+EsCpgvLfvQG1Xc5B7w9XkF4mDHwZmINLeQtdfnxG5W5cuE8wseEKMvL9HdBd4dNYbUuNNqZSv2vWi41FlqXJ13VXZ76+1ifXRZk7XgwGBJ1z5dhWq1OuDUn6eyL5+9vCRFlmKr5QPb/2qzKmL25/wi9r+r9lJB4ZnZyjDriiGuWkAJ57G5knby5DflcTHrTOJ8ZmYmIqd+LpNKY4rNewnXRo+VjAA1WSsZN3rKvQnY/LPKvcOg1RGBpwRI4KWdQASIABEgAkSACHgqASUnuNqyfiZAzuYqeI33jwIwB0AdTtBl1bzMioBVjDHRchiARQD0AFj1LhOHmejAqlqZIMz+/lsvEHh7AmD//VkAJIuXiUn7CgHMGLDKulAAYgCJtiSC7ikTAu4q8DIY7CVJhZYrWv6j5tCaFkf109ekK1Pmp5j76Bb3YZx9vaDlQ3FiramKGMAqzoLlQ+4FB+N2okwy9nTSgsIz871mL7bYSya3u8KH9xeHBAdLwl4TC7VaLe/oidNpOh5vilS6udAqbNZkTSAIkvTrGybUqNX+R48dz/DnB4yPjo429wZ3RKzF7R1HzOHNY5DA683Z9b3Y3P3Uhu9lhCJ2CAESeB2CkQYhAkSACBABIkAEXEyAeeGuA/A/TpBhzYcKu8IBrABQy+wGdhx7KIDuAPpwf38NAKv4Y8Itu9i/k1gzMVatyi4mdN4C8LKZRQOr9vV0YZMJaOw4tDWBdw+A/UWwZZW+VwBUBfA6gF9cvA9oOtsIuLPAy5qK9RctE71Za3gtU2MtFlZ6dLoyZUFKj9qDagsCgwMltXvUFuq0Ot69k/fSNP6aKdfXXy8oHJqLtezlDXtZ82UxYi175h9c08BGAPy4yn32vc9+xjA7krK4rMXyOQAW83/KQHguViCdPG6EPC76K7OGadn4NOormXT99iKrccP7dxAr1frYVzq3qlWrWkXd0eRLaTq9Zop08+/F2nMUl5jw4X3EIYJQSdhr3Z+Kzomn03T++ilS6XelHru4ub3s6yTwellCfTwcdz214eNpofBLS4AE3tISpOeJABEgAkSACBCBsiDA7BSYFyUTZVnV3yUA/7Lim8vWxqpL47hFTuTuYf66MZyHbyr3fFFxMI9a1nCMNSBjTdmYYOZNV0GLhkoAWBVjYRYN5rHzATCGdQEwMX2HN4HxkljcWeA1IK45ouaVlt+0ZN63hkutUOPK/CuyO1vvtK4/qr682zfdTMJhviIfp788LUvdklpQODSKomwPMusUJtayPcz28tEixFr2NVYd+xr3Ysf4515lmH9rsURyPsHMPqW0wnOxgi2LnVXYBgbwY/v371dTp9Xqjx5PTNPpdFOkUqm5QMrGarAl5pvtY8IHWTZMWy5VRkZ9bV6F/RzSyeG95HGL3n8mDGfl4NP562XSrYdKbdMwedwweZxkgaXoPHORTBr/XanHLsO9URZTk8BbFtRpTmcQKMmLQGesg8YkAg4nQAKvw5HSgESACBABIkAEiIALCLAmYExwZZ6UzC/3C07EWcYJO6wRWsGLNQ1j1aisepdV6b7rgnV6yhQFm6wxtvEAbtoYAPs3JRPZmwKYwonnNj5Kt7mAgLsJvM+Ji5UHVRYHCYIkVV+paqjSzUrOSs0Pyo+4H3Nf1W1Vt6T6w+pbCIcXV19Unpl3xppwyCwf8rjKXYaWCVPsz4W9rGBrmcx57rL9y342sGZrrHKfvQRyhUVDYWJrwViYCH0OQKeS7hmjX3Hn3p0NFa3nE8+n8cCbsku667mK1kHhg8RVQyof+jY2xlRZrVAo8GnkNJk0xuCRa37Mud7GdYsWjB89NNB8bYueCrzshEBhgrRoy/KPksYM7WEpDK/ZpYxcEF+kMGwDA9EW6cKkMSMHWoz9adRC1eKVcexlH2u6SZdtBEjgtY0T3eX+BEr6ItD9I6MV+jwBEnh9fgsQACJABIgAESACXkOA/aM9mhMZ2RFmJv6aX0y0YX/3fwBaArAmAnsNjBIGYlNVXxFjJ3MC+qcAFpdwDfSY4wm4i8Bri+9hwT0oKkLgtSYcMsuHDpxIy5oAspcVbF8yf21rl/mH/eXcDczHt7iqX0dkycjjAVc5zIRI5j3LvK/ZVTAW5vnNPMCZHUqJrgETBshnrJ1hqmjNVmRj1fRVsp/ifnquorXP631uTh43sfb4cWMt5lq0eIky8rNpTHxlzd5MzelGvzHw3tZvl1Yz3pyZmYVIZtFQdLVsUQJvUcKwLfFbCLwXL1/Dph8OoVnzVtDpdNnHEk6kWKlGtmVcX7yHBF5fzLr3xmzvi0DvJUGReRUBEni9Kp0UDBEgAkSACBABIgBgAtccjTUAM7dtYE3ZBnEiMAM13kXVeb6WFNasjh1tZ2I7s9Kgq+wJuIvAa7fvYdvhbcW5AbmHOn7T0VRFqlKocObLM9YsGsxJ2/Oyokw+7PvV8fs2uG1w/5CwkCBowMs9kpunPK38UXdd90+zQAz2BwCY33cCgO8BvF3CLSWa8+2cpLBRYRYVrZuXblaumr7qLTNRnHkX+78x+g3ZmOEjeeHhrN/is2vhwsWqz6Z9PgmAjluPwe84fHj/3wG/7YP79yqvh16bcOJ0qj4gICI6Or7IhmkFLRoyFTmIXOB4i4aor6SYN/8rUyAFqpFLiNRnHiOB12dS7ROB2vsi0CegUJCeT4AEXs/PIUVABIgAESACRIAIPE+goG3DTwAWAmjP3RoL4DaAGQTPoQSMFYlM4GXN6FgDOmafYaxIdOhkNJjNBMpC4H2uEpdrTsgESlsboKH7uO7ysA/DRHu37EVIixDotDrcS7inVAYou6fHpBcpHNpM5/lK2eKqfu0YutBbRaFDQw/UWlKLeVcbLm22Fvfn3L+dsytnGAAhVw3PTh6wSmTmT8yarLGGkhElXIBoVuys5H5j+pnE8isXryBmeYz+xS4vKvU6fdDjS495HZp2yL2UfOmeuKu44d3rt7HgS9an7umVmZmJDz76JGPDho39uHxa8ztmP1vPAmAv2Yq9WJM1Qblykn6vtBNqNVpewunLqXo/v4jo+H2lzi9rsiYQhEpEzRrWr9f4pfJjxxZajewKK45iWbjxDSTwunFyaGklJmDPi8AST0IPEgFXESCB11WkaR4iQASIABEgAkSgLAgYbRteAbCBO6YtAzCKWwwJvI7NinmF5lqu0vA8gDaOnYZGs5OAKwVeazYMDwHcABDMNeGztQGa6F3pu0ndwrsZKk5vXroJP38/nN53Wrlt5rbS+rNaQ+jKD/uDayyp8V35oeVNYitb0OM1j9WP/veI+VgzP2CT/QEA9r3FmqttB8CqbUt0vTbytXtfxn9Z3fjw/BnzETYzzDSWUqHE6bWnMeuTWVj2xTL9u/98l/f95u/Qrk1baHVaHE9I1O/ds29aSkrKjwBYFa+53/E67s/M4qIklzP5D968MX7b2LFj2B40XYsWLVFGTp1WWiuIksTqac+QwOtpGaP1EgEi4HMESOD1uZRTwESACBABIkAEfJLAIgDMl5ddzDqACU7sYkITXY4hYK0zdTkAnwE4zlX0OmYmGsVeAq4UeNdwDcuYyMfO9jNRkjXr+4Gz7GBCL2twxa5iG6CZC7zGoPcu38sEXk8X5UTVF1c/U2FYhQDzZD5a80jz+H+PmX2Mhf0B1zSO+YYzD15mNVOSS1SvRb0RLdq1CO/Qs0OTOxl3/PLr5vPbh7f3Mx/sSPQRTOwxEQmHE9C3V1907NwRly5cwqW/L+H7Xd/rO/fprNBpdLyTh08+Sv4r+bdQQWh66zatp/Tu17sG9NCcTDx5lafjTZFKpc81bivJoh31zOTJb8rjYtaZ/IdZNXLk1M9lUqmhYRxdRRMggZd2CBEgAkTAzQmQwOvmCaLlEQEiQASIABEgAg4hsAqAhrMKYFW7CzihtwUA5s1Ll+0ECquyK6wz9W4AgwEwsaej7dPQnQ4kYIvAW9rqSVa5y0pBmQiZBOAdAC8C2A8ghRP5WfO9GgBWcLYDxVohiMeL5W9L3jaJcjmZOdg6c6vscPxhjxflQoeGXq+1pBazYjBcWoXBouF+zu6czQByOQsZ82rnLABHAAwo4d4o2FCuysR1E4e1H9HewpP3r9V/4c1eb+Ln7T/j+rXrGD1mNLRaLQ78dgDTV003Tc0atC39fKksMD8weN36dY2MX2DetlGRUbL1MevdKkfh4eFigSBI0q9vmFCr0fASEk+k6sGLiI6OLrUVRAnz4UmPkcDrSdmitRIBIuCTBEjg9cm0U9BEgAgQASJABHyOAPOAjePEkcsAynNHndMATPU5GiUL2NrReyaMmPvrFtas6gGAlQAY++YA9CVbAj1VQgJFCby25NWWaVnlbiiAXfx+/LuBusADIb1DAnn+vCe5f+b65Z7O/UV/U2+s6L1lq0cra7JWXlBe0rJ3SyGrGk1JSkn1C/CLOBR9yONFOX5/vlgQLJAIugqa8XQ8veq86oKSr4xQx6sZJ2Yrc5Cr3GX8mcD2fwCYNQJrJFnSy+J7tN2IdpmT1k2qaBxMmanE0WVH4e/nj5AmIQgICMCjvx+hRbMWqBZSDX1H9LWYd/0361XlVOX0U2dOFZh/Yfni5cqoz6KYjQYT/FnTNpv8eEsalJ3PmTeuc6d12RmGS28ngdeluGkyIkAEiID9BEjgtZ8ZPUEEiAARIAJEgAh4HoELAN7kKguzATThQrgEQAyA+fLSVTQBc39d9m9I9ud8AHPNHiuqMzU7ds58kNlxfdYwSkXAXUagKIHXlrwWtVAmEDPVj31fseZaU0P6h1R8YdULgcaHDM3DZt+/l/NjTk0AHwI4CuCkndGXtsLYzulcdjuLi/HbB4B1AGNiKOtqFgOAfZ+xFyisyRqrdo7k7mPfSyW9LL5H2w9rv7pGoxqVa7aoCU2eBo+vPEZOdg4GLhxoGp/58v6+4Hf0e7Uf+o1kvdWeXeuXrFeFqkMxLWqahZfw/FnzVBkp1268PqB/NVYtezQhMU3nBrYN4YO6i0NCykvCenYSanVa3tEkWZqOp50iXb/HrewkSppcJz5HAq8T4dLQRIAIEAFHECCB1xEUaQwiQASIABEgAkTA3Qmw4871ANznxKVZAH4F8C8A/wDQiapKi0yhNX9dJkIxf1UmHhbsQF+YGMesGnZxHsjsSDcTBelyPoHCBF5782ptpfMQXKkFr5bw5YBq/tX9qwn8y4VdQ4WhrJj32ZW5LlP58KuHrEEYq5o3fyng/Ojde4bCrE2MQjj72WWsgGUvR/4EMM4BIRmqWN+VvrudNbEzNrC7c/UO7mTeQfvw9hZTHF51GLpLOvW82Hkmz+CszCwsm75MFqIL8Vsds9rC23bWJzNUcdJok+jLbBs+nTpDJo2JK1Pbhsmj+8vjlk03rVWhyManX6yWSTf9XKbrckA+nT0ECbzOJkzjEwEiQARKSYAE3lICpMeJABEgAkSACBABtyfAPD+ZqGRUnNhRclaxy3xA2cXEyVjOk9ftgymjBRYnQtlTjcmaY/3GHd1mIq+x4V0ZheYT0xoF3rcLHJe3Ja9FVc4ywb4Bv2GXf/rX4onKjXgJmjuPEFTnL5QfbGHrikdrH+U//vqxFADzZD5QgLozq3OdObajNk9h1iYFhXDWoI5VP49x0MSid9e9e7LbqG7BxvGY0Hv+7Hm0G9HOYorfV/yuu/bTtX82at7og65hXQ12GedOnEvl+/EjVA9VofwAfmxY/7Caeq1ev/fnvbdGDRvWYNyYURa2DYuWLFNGTp3ObBsKvhByUDjFDiPasnpW0pjhfSw25yLJFmXkF6vLcl3FLtwNbiCB1w2SQEsgAg4k4Am/Gx0Yrm8MRQKvb+SZoiQCRIAIEAEi4MsEWHUu899txUHoDeAQgP9x/rvs7/8CwBqu3fFlUMXEbqsIZQvClwAkAlADaMbZNtjyHN1TIgI1zgOdGgKD8wEND0i4BVybARzZCcB6XruX/1VQPlAi6FRJCK2ep5Jlpym1+VOwR3EKoqbiAP9ASWCDBvV0Wl2A5uZ9gX/DUF5od5ZKIP/MT6gx55m2Z2geNu9+es4POex8P7MbMFSkioaLxAGBAZLGvRoLdVod73rS9TQ9Xz8lWZrsiOPyjvIWLhFxOx8qytrEfKh07vtmlJ3jP3c78zYOEYRIQsqFtJy0aJKf8QbWxC7289j8UStGmSw2mC/vz3N+TknakDSEyx3LYQMAV/uE96keGhQqEfcRCzPSM/gXz17MyEjNmDXzP5HfjhkzylJIXbxUGTltBnvBw6qSDc9b8eZ1puhgXeBdtUUZ+eVqti57XlSVNgWe9jwJvJ6WMVovEbBOwJN+N1IO7SRAAq+dwOh2IkAEiAARIAJEwOMIMDGE+e8+M5V8asnAPC+ZyBgOYA5n4TDa46Jz3YJtFaFsXRHz4T3P3cyORzOxhy6nEBiUC8SZqjQBBeD3Xy2CFeehPLcRusuVAZwx83pNFvSvtqTK9Eamo+y6bA2yVt+Q5f58r3VA61byckMGP/taXh6URw6j/Cj2bQVoH92FNj0JQW3U4Ol1ucqTGh4q1QFPLwhUpz/hQVArV3vr8dUWjVFhxKo3mLes4WJer7/M+UWWvCHZEcflS+st7JRMFDNocc2/rnE+4uxnVqmu7uO6y/t90E/08PpDpJxIQbnK5aBRaXSPbj46m/0ke4UW2o+bvtq0nk6n46Unpd+pqK3I6/5a92patZZ/OuE0v1bbWmr/IH9dSkKKIDIqMkgoFBrWk63IxsJpC2Wh2iC/OOkaC9uGyGnTU+7kPeR17dW1Ho/H87tw9oI+JzfnCoDxAQ8zg0MCQyRhvboJtVod72jSuTQdXztFKt3lCLHfxGry6Nflccs+f7YuRTYiyaLBlr1EAq8tlOgeIuD+BDzxd6P7U3WTFZLA6yaJoGUQASJABIgAESACTiPAGhN1A/BGgRmYIvEz93esa72xYz1rbkRX4QQcWWFXB8BFAKzck+XIoWIOJdFAQASsPA+MNlVpPuUSDdSoBuT8IkPOTiaomudVVP5d4algcWUB/8VnunD2llvK7NU33goZOiQ2qFVLi+pM5bEEBLapjIAXmSMKoFOq8GTLH1d5gUpepU/EzIrj6d/n5CNndzr8a7dCWPs83Uuj2lis68iqI8qDsw+W9ri8I7yFXb19bKmqSgVwGgC7t8SXqItoQuO2jde3f6W938N7D3Hh/AU0f6U51HlqXE64/DcviDf+d+nv7HvRsCcGThj4w6x1s0yiKBNx45fHo9/UfshR5ODP6D8RNTvKtJ7Yb2KVv24/+GFLkej9fn37CFmTtYTEE6n3VY8rzoqebRL02ThxS+P+n70zAa+qut73G4YQJkVt1apUi9QBrROONSIgKCoqiEyK1V+htv130FapEwjWueKAQog0gAyKE2qd0DrPQlBRE0FFUIoDjgkIIUCS/7PiuSEJGe5wzr1n+Pbz8AjmnL3Xeve5N/d+Z51vsfrL1UU7rKfFjMnj6nrjjp9YVDD7YTfE/prYrMlaTrv2eScce0R1k7U3FhUvr2pVNTJ/2iPGVaNxAhJ4dXWIQPAJBPF3Y/CppzEDCbxphK2lREAEREAEREAEMkLg18BMZ+XfAK/XiqIDcBdwJHAD8EfnZyOc6t6MBByhRe3Lhu3BE0AnoC/wfITyT0eqjQi8U2ix8y+oKn+zrOr7W7cIqt265Ga3aTE9e7/dutKSrMofvqHdoByyd2vJmrmfl/0w5X/ntjvt1BlbCbyvvla1+cvPaHPQHlBZUblp5VcfbVz1xZhtTu06K+eon9cRg9fN/4iq8s4cf1w2Bw85sA4DR+BN9XH5eLyF08E+kTXiqar6GHingZtViaxDv+H9lo2dNrZadL9l3C0MHGPF+T8OE2znjp1b9PzM52PCarer7ryq8Pihx9fZw7tvv5vtu29P10O78lTeU5ycezIHHH5A9RzTbplWNuGSCbE9jN04aHn9zOsXnTT0pFqV5DD79tksLly88dzjjq08c1C/up69k+eUjR5X69pMKMtmD65zQ6OeN3WzJ0fwAAm8Edx0pRw6AkH83Ri6TfAyIQm8XtLV3CIgAiIgAiIgAn4iYF6jJuSaB2/9cS1wqfP4c0dglNPMyE/xhymW+tWKewHnA9sDpjb9J0zJZj6XU9bB9FoCXQm0mkyrXX/D5tJZZZTcWiOoZh+2V3HHYb232C+UlVNeuJBtzsthzZSVResf+3p86333mdLh9IE/jeVVWVbG+mefK9r0zrtmcVLbW7XbNv/v8ML6Au8P85fRsv3+7FZSXDVsyoCa7yPm9Vpt0TDHFYsGNz2jvd7CeKuqzM6gGBiQQkDdxt85vrDvkL7tVixZQeF7hRw+8PA60z1222Nlc8fOjYn+jQq8PznsJ3Q5pAtPTn6SU449hV8d+ivWlKzhX5f+q2je9Hn1K2+7NSTwzrp9Fu+8sXjjb/oc22rE4BPrVHNPmDy7bPS4iamK/Y2ismredu065vU99rDqat5XC4tWVGZVjCqY+XiZBN+tsEngTeFFp1NFwEcEgvS70UfYghGKBN5g7JOiFAEREAEREAERSJ2APTu+GrD/ft3AdCYstgfmpL6UZmiGQEPVitZw7WxHIDwXmCWKbhGINVk7sQ1ZrVrS6mOyduhDVqs2VH4/MWbRYIt1az/iuMKcg39Zp1pz/QtvU/ndhx+U71A1nEdKBtFp25+17tz5sOwuXTpXbtqcs2nlyu8357Q8mUXvbPWYe5vc3Yu3/f1hWwRjx6Ih+1c9qHz5ueVdOrdaF2uytmrRquVVbapGLspf5Mbj8m57Rru1GQ3NE29V1YeOpclpKQQTr8BbI6yedPZJxeOmbrFPWFuylpm3z6Tfxf2wpmz3jr23vF/vfmWbKzZnvbPwneVkMfKe/Hu22sPTzj6t+Kp/X1VzLZgYfOfEO9n42Zryzj/drs3Vl/6uJq2SkrWMNouGOe5aNNTmdu7QfsUzJl5WE0/h20uYfOd/NvQ99vANPwq+762ohFEFM931AU5h7zJ5qgTeTNLX2iLgHoEg/W50L+uIzCSBNyIbrTRFQAREQAREQASqCbwA3A1MFY+MEWiuWrEAsOo/q+i9LWNRhmvh14Aq6DqFNruMbdHh+B2rqMyq2vDucja2GsmmGjGuYYH3ubfKyx5fmAusd3xZH3AaE+4ATAJOBGyNhVthO3CX3DYdW+a12W+nX1RV0HbTpz9Azs5lFV98/9EmGOmIwm76OtcPwcu53bxK4qmqWgpYFe8pqSx84ogTi8dMHVMtbN467lYGjNlSEGyC7d1j7y56YdYLNRW4PQf3zG2b3TbvyD5HdrYma4vfWNxy54N23twiu0XlR4UfLc9unT1yfv788uaqXvsM7pOb0zpn5pG9f2yytuTdJZWf/e+zlaNOHfazgw/YN+euu+7iwP32pKKiggVvFle+/vbicxYsKPLqhlu3uVOuKBw2sE/NzYwx10/j6sv+UIO2tHQtF115e1HBnEdd9QFOZe8yeK4E3gzC19Ii4AGBoPxu9CD18E4pgTe8e6vMREAEREAEREAEtiYwD3gJmCg4GSMQT7Xii4BVEF7pCIkZCzYkCzsCL0c7+TT6xa4hi4Z1j7xRtHHhklgjNjvXXkfWVcseqbc9MjH+VWBRE7xqvFibEwJDwjzRNOKpqnofWAGcnOjktY83wTandU7eEX2O6Pz1V1+3Kn63uFW3nt02VVVW1RZsG6qidsu31uaJWXm0nHvnHYXDhp5eLbS+v+QDWrZsyaNPPFU2+tLxntkz2I2K2gLv+x98QvFHKxl8al0Hnwl5d5WNHj8p1aZ/qWyXX86VwOuXnVAcIiACItAIAQm8ujREQAREQAREQASiQsDEqFLgWOCtqCTt0zzjqVZ8yPEavRm40Kd5BCWs+gJv43Fbk7W2rfKy99mtM5VVWRs/Wb18o1Xavv5+TPCLZ++S5aKKImiKgfnvfgqclCzgeue5JaPUWU8AACAASURBVNimFM65Zw8vnjH1thqrhJKSEkZffmVRwfQ5nlbOnjv0xOIZEy+tXvfRp15lffkmhg6wPo9bxoRJd5WN/uckL4XmlNil8WQJvGmEraVEIAME9Ps3A9DdXlICr9tENZ8IiIAIiIAIiIBfCXR3LBq2BSr9GmRE4oqnWtFQTAf+D5gB/DYibLxIM36Bd8vqjX3Zi3fvEsmjftO9roAJyk8kMkkEjn0P+AzoF6ZcBw/un5uT3T7vhD69OldUbM56Y+Gby6tatBiZnz/NDS/mRlFZk7XW2Tl3dtqm4x6/Pmz/lq+/uYRJ119Uc3xJ6VpGXzm5qGDOfzwVmgOylxJ4A7JRClMEEiSg378JAvPx4YMk8Pp4dxSaCIiACIiACIiAqwQuAHoBqTQocjUgTdZktWIMzy2A7d2jwKlilhSBZATe5hZys9qnoaZ7Gx37h+biiNLP3wW+AE4IadJuXlNxIardaG3Jh58y6/6n6LZ3F1q3asWCN4sqX1/8/jkLCj3zAY4rRp8cJIHXJxuRQhhpf32lEKtOTR8B/f5NH2uvV7paAq/XiDW/CIiACIiACIiAXwgcCjwMWLOoT/wSlOKIi8BY4J9OI6+Yj2xcJ+qgagKpCrxeCgPNNd3bunFbdDd1MfA1UNdHILo8Us18q0ZrNuElV+fT/YC9+PR/q8tGXzVF9gw/UpbAm+rVlrnzVaGZOfZ+X1m/fxPfIS8/DyUezZYzqvdSAm8qCHWuCIiACIiACIhA0AjYF51rgcOANUELPuLx/gmYBJgPqT0yXRVxHomkn6zAmw5hIJ6me4nkGuZjzbLgW6BPmJNMY24NCry3TL2PA7vtydyHni0quOsx2TNI4E3jJenJUqrQjB+rX8W7+DNI7Ej9/o2fVzo+D8UfzdZHSuBNhZ7OFQEREAEREAERCCyBS51HnK1dekVgs4hm4GcBs50K7F9q/+K+CJIVeNMlDHjZuC1uSAE48E2nUWTvAMSaaohpEVpqN1qzgM13d9yNMyo3bdr0TlWrqpH50x7x1Ac4VUhpPF8VvGmE7eJSqtCMD6bfxbv4skjuKP3+jY9buj4PxRdNw0fJoiEVejpXBERABERABEQgsATuAsrVuCuQ+3eKY7XxFdAFKAtkFukNOhmBN53CgBeN29JLOD2rLQJ+AHqmZ7n0r9J9YPfcDm075B183MGdKyoqspYuWLpic9bmUc8XPG/ituujutFam7bTT+x15E6VVZVVryx49/OPPl112QsvLzY7H40tBCTwBvNqUIVmfPvmZ/HOi5tdtefU79/mr5F0fh5qPprGjzhdFg2p4NO5IiACIiACIiACQSXQGngaeBK4PqhJRDjuY4DnnWrGrsD3EWYRT+qpCLzzgDFAC6fp2fnAq4CJjW4PL77Iuh1jJuczP2K7oXFsJoPwYO2afe91Vq/iv+T/xf5dPdaVrmPm5TOLnpn5jOtWCYP7HZjbrm37vL65+3X+dNU3rd5asnLVdttvM6Lgbm/EZA+4pXNKCbzppO3uWqrQbJqnX8U7L6qKm5pTv38bv04Cc6NEAq+7b56aTQREQAREQAREIDgEtgEKgcsAE7E0gkXgYGCBU4m9D/BZsMJPa7QmyNpItEGdhAGw68zsXIzdDOCRtO5c3cXeADYBdoMj8KNb/265Ldu3zNuz156dqzZXZa18Y+Xnhxx2SJeTf3tym9rJPTzx4bJZY2ZZ1bKrDffOHXR08YzrR9aIyaVr13PR9fcVFdz3kuticuA3S03WgryFqtCMT+BN583MeK4nL6qKvZgznlzCcEwgPg9J4A3DpaYcREAEREAEREAEkiXwC+Bl4G/Al8DHwOfJTqbz0k7AqnffBewz7QHAR2mPIBgLvgXsCSTqJ/oToKNjC2CZtnX+/l0w0k46yp2AXQC7CWRjLVAJtHeql5OeOMUTuzvNBW0/Az/27b/vYWfMOKNdLJENpRt47cbXqi6ccGGd76gP3vRg5Zzxc95xuTFm+5n/GnnIbwYebZXpNeP6O56ovHTCA4udPQ8q4yLgG5eDt5sc9rvSbohqBJOAKjQb3ze/iXdeVBV7MWcwXwnJRR2IGyUSeJPbXJ0lAiIgAiIgAiIQHgIHAn8C9gVilVvvAUuA2wH7u4Z/Cezq7JVV/R0FhEL8chm3ieC7JyHwxsIwYbMKWO9yXH6dziw/rOr52XrMBgAXZDDoQ521vbDHSHda7U+bdNohBww9oI7A+trtr9G3V1/2OnSv6njWlawj/4L8da/Oe9VydvM6bETgfbzy0gnz3BaT08nWfMk/AZ7zYNH/Amb3oiECYSPgN/HOC0sAL+YM23UQTz6+vlEigTeeLdQxIiACIiACIiACUSJglXsm9lpFqPmNmqhjFV0a/iWwvVO9uy3QB3jBv6FmJLJkPHgzEqgWbZJAmPax28A7Bhbuf/r+NRW8lvlrk18r//alb//X86yeP7Emax8u+HD50gVL7/606NNOzvtwS8Aq960a/YlUrpf6Fg0la9Yx+vr7iwruD7RFww3ARmBsKmx0rghElICfxDsvqoq9mDOil4o/05bA6899UVQiIAIiIAIiIAL+IHAQYN3UTwaK/RGSomiEgNkHLAd2dET5R0WqhkCYhMEob2uo9vHA4QcWn3rbqTUeuGUlZTxz5TNFi+csticpagstnvhGWpO1nLbt844/er/dTUxesHj5sqrWrUbmz3omUSsTP12TNzqV9uP8FJRiEQERSJiAF1XFXsyZcGL13t+TOV/nNEJAAq8uDREQAREQAREQARFomoA1WXoA6O9YAYiXfwnY497mw2veyucAs/0balojC5UwmFZy/losVPtYv8naqjdXLc9qkTVy0bRFtQVWz3wjBw/smdsuu13ePr/8xR5VkPXJqi+XVbaqGFVQ8PCb/tr2hKK5yfEqvjKhs3SwCIiAXwl4UVXsxZzx8BvEj41L7ak4157GiGfhqBwjgTcqO608RUAEREAEREAEUiEwxangnZTKJDo3LQTs8615zu4P/NXxUU7Lwj5eJFTCoI85ex1aWPexKbEhJvCaJ/p5gDX4M/HS7HPMJzlpP+L+JxyzbMKV5++5d9c9qvettHQtF42fWFQw++GYF7vX++nF/Lc4jK7yYnLNKQIiIAIpEPDkaYwU4gndqRJ4Q7elSkgEREAEREAERMADAiYk2COvz3gwt6b0hoB1fM8FrgCiLnaEVRj05srx76yR28fuA7vnZpM9r/sJ3bfJapFVvnTB0hWLn128+OtPvrZGYklVqZo1Q3br7OknHbt/1xYtW2Z9/NkafnPWcDp37syEyXPKRo+7tSew0L+XQZORTQS+AsxrU0MEREAE/ELAs6cx/JKgH+KQwOuHXVAMIiACIiACIiACfiewFrC27l/4PVDFV4fAQ44f783AhRFmEzlhMKR7Hbl97HVWr+K/5P+lxqd3Xek6/n3hv1e/dO9LZsHyVDL7fO7AI4pnXHd2zZyla8u4dc4bjBt7KRMmzy4bPW5ij1Qqg5OJycVzbgc+B65zcU5NJQIiIAKpEogJvPOAMYBZarnyNEaqgYXpfAm8YdpN5SICIiACIiACIuAFgV2AD4COXkyuOT0nMB34P2AG8FvPV/PnApETBv25DSlHFbV97HbB9AsKewzu0a42uYcnPlw2a8ysZKtsT7l7wjn3Du9/mDVlrBm3znyBXx3am3se+m9RwZxAWzSYjdAq4PqUrzZNIAIiIALuErAnCzbUeqrKbkTZv5N6GsPd0MIxmwTecOyjshABERABERABEfCOQB9gvPO4v3eraGYvCVjjob8DDwPWRdoPI51NTqImDPphf72IIWr72JTAm1CVbZ/BfXLbt2mft+c+e+5xSNvvO551cvc6+zNh+rO88u63H/5sj58Oy8+fV7vJmxf76OWceYDZV/zLy0U0twiIgAgkQcA+f9mbb6zJWhfgrWSfxkhi/dCfIoE39FusBEVABERABERABFIgsJ3j4WoVZL9PYZ5ET02n+JdobEE93jyUTag3b14ThzI1MtFFOmrCYKb21ut1I7ePZtEw4IIB3Vq0aMGue+3KupJ1zBwzs+iZmc8k1Aht4NkDi68tuLbalmHaRZdz45961+xVyZp1/P26hz6a8dAbZsMT9JEPLAMmBD0RxS8CIhBaAvqM69HWSuD1CKymFQEREAEREAERCDSBw5wmNX2Bp4GLgHfTkFEmxL80pOWbJf4MmEfle8CBQFUGIstEF+nICYMZ2Nd0LBmpfew/uH9um+w2M48+7ujdyaLFO4vfqfp23bcfVrSqOHN+/vxEqmy73TjrxsL+Q/tXWz18UryEZ2bM4YDO27CpvHzja29/suqjz775x8sLPipy7HjSsZderTEVWAqY77iGCIiACIhAhAhI4I3QZitVERABERABERCBuAmcD5wBnAp8H/dZyR8Yq2Y4G9jk+JHZ5zQTAzfKnyx5sA2cOQKYBawAfglUujp705Nlqot0pITBNO5nupeK1D4OOXtI8c3Tb97SDK20lKsvvrpo7rS5CVXvAnUE3tim3XDxDeUP3/nwgt59e+/d/7T+bSo2V2QteG3BCioZVVBQ8Ga6N9el9QoAE6pvdWk+TSMCIiACIhAQAhJ4A7JRClMEREAEREAERCCtBMwj7AVgW48FwH0AExzNj2x3x5vsYmAkUOE0orgAMGFnYVoJhHuxUxw/3q8A84ArS1O6meoiHSlhME17mYllorSP3SbNnlQ4YNiAOg3Wptw8peyai69JuMFabYsG27g1JWu46JyLvtum1Tbf3//I/XvGNrO0tJTLLrqsaMa0GYmKyJm4Hhpa05pK2u+T2/wSkOIQAREQARFIDwEJvOnhrFVEQAREQAREQASCRaAFUAoc6zSA8Cp6q9Ad40xu4t+hjuBo4q7FYJ2FrZr4VWCRV0FEdN5jgOedfe6aYqV2In5ymegiHSVhMMyXc5T2sUGBN/+m/LKrL7k6oQZrdkFYk7WcljnTc/vm7lL6fWnVx4s/zjmm1zGVrVq2av35/z7PGvGbEXTu3Ln62rn1plvLLht9WcIisk8uvBnO7yyzotEQAREQARGIEAEJvBHabKUqAiIgAiIgAiKQEIFHHQHQKy9DE4/tz4u1ohrl2AaYsDsfuA7YIIuGhPYtkYMPBhYA5YBVU3+WyMmAeSYfDxQDqwETis0b9Ikm5slEF+koCYMJbmGgDo/UPg45Z0jxzQW1LBpKSrn6kqQsGmpv8h0DBg84Y9rcadvH/qdV7U6dOJUrxl/xo8A74dayy/5xWcIisk+upJnO0x6TfRKPwhABERABEUgTAQm8aQKtZURABERABERABAJH4EJHgDUfXi+GVYiZiFBb4LWq0gHAk04jMLMPeAt4yosANGc1ARNlremaDXssO9uxx/igGT4m7v7NEYUfdObJBb4D/hlHs6ZEqn5T3apICYOpwvLp+Xa93AWsB472aYyuhmVN1tq2aZvX4/genTdv3pz19oK3l7fOaj1yWv60RBqs1Y/pr1NmTpkw5KwhrWv/IH9iPsccfQxd9+rK5f+4vGhGQWAtGmY7lj5TXN0MTSYCIiACIuB7AhJ4fb9FClAEREAEREAERCBDBNLhw1vbosHS7ORYMtwfp8iYITShW3ZXYJkj7l4CrIyjGvcOZ7+GApPgJ4PgyLbQt+2P9smLVkLrYTDTD82aJPAG9JLtObhnbrvsdnlH9Dmi84b1GzoUvlC4scO2HXo8XPCwH66rdFF182ZIt6lzphYOGjaojrdv3s15VevWrFv/zTfffNiKViPz8/NTEZHTxaWhdewmwEuAvT9piIAIiIAIRIiABN4IbbZSFQEREAEREAERSIhAOnx4azdZa+n4785KwiogocR0cIMEJgD/zxF5ewMnABsbsccwwcmsGVYB+wPnwID28O+fbpnZLJwvXQ33/7YZy4Z0bIcE3nRQ9mCNk0ecXHzFv6+w6616rC1dy+2X3V70n+n/CWoTMA8oJTbl8HOGF0+aNqmGaUlJCWMvGvvR3Xfebc0Xm6vcT2yx9B89F3gO+Hf6l9aKIiACIiACmSQggTeT9LW2CIiACIiACIiA3wk8AjwAmOjq5XCzQs3LOMM6t/G3P/9xLBasus+sOX7pPO68sF7iseMPcYTgzZB/AAzKqXvcxCq4+h7gzAyDk8Cb4Q1IcvluV915VeHxQ4+vU2161613ld126W1BbQKWJIqUT6t5jx04eGBudpvsvN7H9+5cUVGRVbigcHkb2gS5arc2nHuB/wLTUiamCURABERABAJFQAJvoLZLwYqACIiACIiACKSZgDVBM09Da8b1bZrX1nLpIxATbOcBY4ELHPuFOcBt5rfQQCjXAL9wrDR+ApOOh6FW9V1r3L4R/mkeyuc7jY/Sl1HdlSTwZop8aus2KPDOvmV2+aTLJo1wbj6ltkLIzx48sF9uu7Yd8vr2OaZzxebNWa8ueGtFZVbVqIKCu83iIow31szex5o8zgj51io9ERABERCBegQk8OqSEAEREAEREAEREIGmCYwB7JH944AqwQotARNsNwBXAfYZ+SvgJ8CfgYY60g8EzKd5MfB7OPVImNZhC50S4OLv4MEvHD/M2zNITgJvBuGnsvRJZ59UPG7quC0WDSVruemfN1Wu+uWqtd+/+f2KDa02jPpm5jdR8uNNCOe5Zw0unnHHhBp+paVruGjMNUUFM+4Jq8WFPXHyGHBnQqB0sAiIgAiIQOAJSOAN/BYqAREQAREQAREQAY8J2OelZ4FngGs9XkvTZ45AbcE25of8G8B8kk3kNwG4oWHi0e7ws/PhoD5wfBZUbYZFn8EzlfCV2TaMAp7MXGq84qydm8EYtHQSBKzJWtvstnlH9jmyc1lZWaelXyyl/NRyKneqZNOaTXxw9QdFn93zWVjFyuaINVeB223u9NsKhw05rY7FxY233lE5466Hzl2yZIk9nRG28SDwcBpshcLGTfmIgAiIQOAJSOAN/BYqAREQAREQAREQgTQQ2AF4DxgMvJqG9bRE5gjUF41MLDkNuBm4sImw7DxrcLQE2BZY4zRsOhH4UwYtGsz/16r5zgbMn1MjmARO+eXFv/xPlz91qfP9bfkdy8s+uuajqPnxDnJsc6x63m7GdAXebqCZYbe7p09cNHzIgLa1t/yWSdN49uU3P3788cftvLANe7+yKl6zl9EQAREQARGIEAEJvBHabKUqAiIgAiIgAiKQEoGjAfM3tGo5+fGmhDJwJ88ErJp3OjCykehN4O0L/NSxbrDP2S8C2cDjjfj4pgri18D+wH5AF+AuwJq6xYYJYSY6S9xNlXTmz++2/837v7frGbvW8Xlenr+87KNrP+rh0fXlVdbNVd42t+7VwCbgSsdOxf690fl37Wv/4GGDTx05d8btO8f+Z0lJKbdOmU2HTjuWjR49OozCuDUGtfeAu5uDqJ+LgAiIgAiEi4AE3nDtp7IRAREQAREQARHwloD8eL3l6+fZJwJ/BewRaBNOGxoxH19r1lYBnOv4+poQlcowgfbvwI7ANoA9cm5CXyWw3lmrFdAaaFNroZedY6xZoEbACex00k7rDso/qMZuYFPpJj64JjgWDQcOPDC3XU67vG49u+1eWVmZ9fHCjz9u2bLlqOcLno95CMcj/MYaIlqV6njn2jffbGuMaF7TC51trhaBjzjswI8POfiQWb2OOTyroqKCFSu/4Oxzf8c9995vAm/QhPF4rmDz37Xq3do3euI5T8eIgAiIgAgEnIAE3oBvoMIXAREQAREQARFIKwH58aYVt+8WM9HocuAFoFcD0TXk4/sW8FSKmZg9hAlY1uzNrEKKHDGr/rTljlf0JGA+YAKvjWNSXF+n+4BA6x1bv7vdIdvtudOJO22kgqzv3/p+eXmb8pFfT/va7Al8P44aetRHI+8YWWOLsL50Pfddft8Hr8x5xV5TBzsNC5uyXLAcYwKv3USxG252o8NuoJzv2OcsqnVMtQg8bNiwP44dO3bHli1bsvfee1NSUsLo0aOLCgoKwuhd/IRjyXKf7y8IBSgCIiACIuAqAQm8ruLUZCIgAiIgAiIgAhEgID/eCGxyEymaD+8E4F3gIKCqgWPjqURMlKKJtybcNuUD/AdHgN7Vics+65tntATeRGn783jbS7veznMqVz/wZ5gNRtVt5B0jFx819CirMq8ZT9z6xOYHxz9ozc4+bcBywSxxrBK+fp6xSnmr3LVxXb1K+Toi8B577LHHMcccc9hxxx1n4vLmBQsWLKuqqhqZn58fCGE8wT22Zo4Fjg9vgqfqcBEQAREQgSATkMAb5N1T7CIgAiIgAiIgApkiID/eTJH3x7q/BaYBHwN7OTYIXkZmzf3MX3cIYE2U4hmnAGcBzwN3xHOCjvE9gZjAm+v7SLcO8JyRU0dOPWrIUeZJXTOeuPmJigf/+eAswF5T1ZYLgwf2fD6rqtV9/fse07EKKl4tfHdFZauKUQUFD8esHOKplG9IBO4I3N6AYBxAnI2GbE8LTAWswllDBERABEQgQgQk8EZos5WqCIiACIiACIiAqwTkx+sqzsBNZj68VmH4BbCH0/TJqyT+5lQp7g6s9moRzet7Aibw2rAbTEEbPQ8//fB7z5t+nvlIV491Jeu468K7ShbOW2jWI2NjlgvnDj1lyIzJ46wKt3qUlq7lovETiwpmP1zfUqGpSvl4ROCgMYwn3qeBPOCheA7WMSIgAiIgAuEhIIE3PHupTERABERABERABNJLQH686eXtx9X6OP66JY7Iu9bDIJc4j+fXCF8erqWp/UnAmoiZRUMQBV62//n2d+599N6H7Nd7v86VFZVZy95Y9unSl5a+9tXyr75zLBbMcqHb7ClXLR4x+MQ6Vg4TJs8pGz3u1p61mqjFu0Ne2KXEu3YmjnsWuA34TyYW15oiIAIiIAKZIyCBN3PstbIIiIAIiIAIiEDwCZgf7zvOo8Xme6gRPQKHA68AZcA+TkWvFxR+BvwPGA3c4sUCmtP3BIJcwWtw7fUxAvgGsO+hOYDZM9hrqLvTZG33OflXXXvWGSfWsXKYMHl22ehxE3sA1kStudGQqBsVodcsWawp46PNQdLPRUAEREAEwkVAAm+49lPZiIAIiIAIiIAIpJ+AiQ6PAC8Bv9Mj9OnfAB+saMKVNWyqBPYDPvEgpgOchmnWaO1SD+bXlP4nEHSBN0a4MbG1+v+fO/zkB2fcfmVNpXpJyVpGm0XDnK0sGursWL/B/XLbtmmbl9s3t3PF5oqstxe8vaJqY9XtbSpaXdD3+L6dKzZvznr19QUrKisrRxUUFMT8fP2/64lF+CLwL+DxxE7T0SIgAiIgAkEnIIE36Duo+EVABERABERABPxAYCfg34CJvac6Yq8f4lIM6SNg/rhFgD1afqjzdzdXv8ypFD8SeMvNiTVXYAgE2qIhXsqDB/bMzclun3dCryM7V1RUZr2x6N3lVW0YmZ8/z26iNDoGnT2oeNSFo7q1aNmCLnt3YW3pWm64+Ibye/49u03spNLSUi4afUlRwbRp9f184w3P78e9DFwLzPd7oIpPBERABETAXQISeN3lqdlEQAREQAREQASiTeA685AETos2hshm/1PgI6A9cAzwhosk/ulU7ppYZZXCGtEjEAmBt9a2xm2r0PWwriP2O3i/md1yu7WorKzk2xXfcuZvzuTpB/7LgB79Ofxwc4H4cUy46eay0f+4JBk/3yBccVblbe8VTwUhWMUoAiIgAiLgHgEJvO6x1EwiIAIiIAIiIAIiYD6SLwDbSoSL7MXQEfgYMH/mE4BnXCIxFRgImIisEU0CYbFocH33eg7ruezCf1+4Z2zidaXreDLvSX62zc6c3utUDj3UiuodgXfCzWWjL74kXj9f12P1eEK7CTAe+K/H62h6ERABERABnxGQwOuzDVE4IiACIiACIiACgSbQAigFjtVj9IHex1SDtyrbZcCuwGBgXqoTAhOBs4HtXZhLUwSTgATehvet2+jpowt7DO7RrvaPH5n8CCteXrHp6UeeMNuU6lFSUsLoiy8tKigIrUWDPTUwxsUbS8F8pShqERABEYggAQm8Edx0pSwCIiACIiACIuApgf8Ay53HZL/3dCVN7mcC9jl7CbA38HvAKnBTGX90RN7sVCbRuYEmEDWLhng3q0GB98FbH6x897F3r+m2174DTnCarL2xYOHyKrJG5ufnN+nnG+/CPjxuIXAJ8JwPY1NIIiACIiACHhKQwOshXE0tAiIgAiIgAiIQSQJWvXs50Bd4GvgHsDiSJJS0ESh0mq5d7HS3T5bKUYAJfCbwbkp2Ep0XaAISeBvZvuPOOq74gvwLzLO3evxQ8gMzxswo+u/M/8aaqcXt5xvoKwQWARc5VkEBTyXS4Ufleo30Jit5EXCbgARet4lqPhEQAREQAREQARH4kcB2wOnAWGCARN5IXxbW8Oh4R+A1oTeZsSOwGugMrEpmAp0TeAISeBvZwiMGHpHbNqdtXvc+3TtXVlRmLV2wdDmtGTk/f35YK3Ubu5jfAi4AXgr81R7NBAYBBzufF1oCXQG7hp+IJg5lLQIikAgBCbyJ0NKxIiACIiACIiACIpA4gYOAh4GTgeLET9cZASLQVNXV3cBwIA/4U5I5VTqV4c8meb5OCzYBCbzN71/UKx/taZE/A680j0pH+JDA1c4TGlcCptXYvzcC9m8NERABEWiSgAReXSAiIAIiIAIiIAIi4D0BibzeM87kCvFWXU0G/h8wFzgziYDXAZc5XrxJnK5TAk5AAm/ANzAN4b/jvMfEGvKlYUkt4RIBuzlhfx4AxgMVwFVORba99s1fWUMEREAEGiUggVcXhwiIgAiIgAiIgAikh4BE3vRwzsQqiVRdXeOItNYE6bgEg/3cqQY3kVgjegTcFHijXuka1qvnPeA84PWwJhjivGIC7zxgDNDCqdw9HzDB3vyVNURABERAAq+uAREQAREQzOpT/QAAIABJREFUAREQARHwAQGJvD7YBJdDSKbq6kJgAmB+md0TiMeq88x/1+w+NH6sdrMqtw8iAiNWlXl0CvnGW22ewhI6NYMEzAbot8CCDMagpZMnYDcANziVuzbLdc6/ZdGQPFOdKQKRIaAK3shstRIVAREQAREQARHwCQFroGKPYJrQYn6JGsEmkGzV1UigAFgK7Bsnglucx6/bxHl8KA/L6ZeT27Z927yOuR07U0HWD2/9sGIDG0atv3v9m6FMeEtSbgi8iVSbhxxnKNNbAvwGKAxlduFPaqBz088+G1iTtS7OjUBr1KkhAiIgAk0SkMCrC0QEREAEREAEREAE0k9giOOxZ+KgRvAJJFt1NRi416nKtS/ym5tBYV/4y4ApgD22G8nR8biOy3a9bNc9c7rkVOe/ee1mPr/286Lv7vnuVyEHkqpFQzLV5iFHGrr0rJrd/L3DfrMjdBtXL6GoPZ0Q9v0Me366Xn2ywxJ4fbIRCkMEREAEREAERCByBN4HxgH3Ry7z8CWcStVVH8Cqs74FugJrmsFzO/A7oL1jTxA+mj9mtNUXxu36b5eb3Tp7+va9tu+alZWV9cOnP9BhUAeyd85m9dTVZV9c90XPkDcickPgPR54ErCbC/L4DN+r5yPAbiC+Hb7UlJEIiIDPCMjyx2cbIoHXZxuicERABERABERABCJDwES9B4E7IpNx+BNNtorlcOAVYD2wF/BVM6jKgUmAefmGajRlv7Dz4J2Lu93UrabqfdOaTXxS8Ak7nL8Dq+9YXfbF9V/0CHkjoqQtGroP7J7bvm37vP2O2e+XVZVVLHtr2dKKrIpRzxc8f4Y8PkP1EvoYOB0wv24NERCBzBNI9nNB5iNvPgJZ/jTPKK1HSOBNK24tJgIiIAIiIAIiIALVBHYGPgN+CnwnJiLgVKxa0zVrGmZfCD9tgooJfVVAbtjIbXfGdsW737h7jYhby35h6H6371e402k7taud88qClVTuVUnJoyVF390beouGpAXeHmf2KP5z/p9ruK4rXceMf8z430tzXzK7D7vu5PEZjhfTcmAA8K6L6YRZoHIRk6YSgToEwl7dKssfH17wEnh9uCkKSQREQAREQAREIPQEfg/8Bdg/9JkqwUQI7A6YdYd57XYHihs5OdVH9ROJKZ3Hdtv91t0XbXfadm1rL+rYL5y73+37zagv8H6S/wlfL/j6w4pdK4atn7U+7I+lJ7vv3f467a+FuYNz64jjj058tHz22NlW9bwwnZustTwl8AnQHyhyYZWwC1QuINIUItAogbBXtybbYFaXjDcEqm/ESeD1Bq5mFQEREAEREAEREIGmCPwauMtpqnUtMCNNuFSJlSbQKSyzI/Ch47F7DPBGA3MlK/SlEJbHpx69XW72pqzpO5/Vsev2p25X5ztKzH5h58E7z6xj0VC6iQ//+eFHq+9fbbYWURjJ7nuDAu8jtz1SNmfMnLDbWkThuqid40qgn3OjKNXcwy5QpcpH54tAYwSiUt2abINZXTnuEahzI04Cr3tgNZMIiIAIiIAIiIAIJELAGhyNAMY4J9mX6TlAZSKTxHmsKrHiBOWTwzoC5qW5A3AC8Ey9uJIV+nyS3tZh5PTZqXi70ft0K3/gA35+mTmY/Dg2l27m8+s+r7ZfaH9I+xEdd+84doeeO+xYWVGZteatNcs3ttk48utpX4e9cjeGI+l9P/asY4v/NOVPWywaStYxa8ysoudnPf8r314UCiwZAqsAa9y4NJmTa50TFYEqRUw6XQQaJBCV6tZUGszq0qlLoKkCjKZ+VvtGHBJ4dVmJgAiIgAiIgAiIQOYJ/B9wufNo/jBggcshqRLLZaBpms58eDsDw4F7a625DPgyRB683Tpdum9h2547ttu8ai0Vr31OhwNzqNxQyfpFP3ywftP6G3Ja5PytQ26HzlSQVfJMyRdlX5RdXvFOhTUpjNJI2oO3uslaTvu8A487sLOJ4x8u/HB5q9atRs7Pnx8VcTwq18nnQE/nKYBUco6KQJUKI50rAk0RiFJ1q54OS/610FQBRnPFGbVvxI2z3gwSeJPfCJ0pAiIgAiIgAiIgAm4TMMHqOWCSixOrEstFmBmYyjx59wXOc24A3ObE8Adgegbi8WLJGoE3NvmmT9ex/r9flq9/YFVupzM6zdztX7vVabz25bVfFpXcWxK16lM3muvpi7gXV7B/5ozd+LGbQKmOKAlUqbLS+SJQn4CqW3VNxEOgqQKM5oozat+IGwtkSeCNB7mOEQEREAEREAEREIH0EDABx+7C138kP5XVG6rEuh84C3gIWJTK5Do3LQRsj6zpmtk2dAJ+kpZV07hITt+dire7aJ8aEbdy7SZKp31ctGH+6qG73bpbYadTO9VpEPb11K/LVl+/2ioVYw3C7NxfACZsfZDG0NO5VNIWDekMUmtllMBXwJHAcheikEDlAkRNEXkCuqkW+UugUQBNFWDY0xhm2fYAMN4aqAFXARcA9lkg9tnHROBy52eyaNC1JgIiIAIiIAIiIAI+IrAWsIZRX7gcU6wSy6pBDwbsQ+Vm4B3AHtF+wuX1NJ37BEz0P86Z1rx5v3N/iQzOePR2uW1ysvNyDt2+M5WVWRuXrF1e1mLTSB75urwJgbcHR2+Xk5OTPTP7oE67Z5HVYuOy9VUVa7M+2lhVdRbPr3wzgxl5sbQEXi+ohmvOr4HDgRUupiWBykWYmkoEREAEHAJNWeHY9wATeOc5vTqsb8eVwPmAFYPEijNOBw4BFttTXqrg1bUlAiIgAiIgAiIgAv4gYJ2lTIDd3oNwYpVY9qi/fWB8yxF2jwE2Oh8aPVhWU7pM4D/AqcCtwN9cntsv020lJnU6o1NxHYuG0s18ef2PFg2x5myx4CvXbWbtPV9Q8SVF5S8tD5uFgwRev1yl/o3jW+fLvvl3a4iACIiACPibQFNWOPazbRzbtpaOuGuVvSb01h/Vn50k8Pp7sxWdCIiACIiACIhAdAhYdaY9hmWiqxfDPvwdD8x3mnY19riXF2trTvcIWOX1fcCZ7k3p75ly+uXk5rTPyYs1WVv31rrl5a3KR66ftb5820v2ebNdr51yamfww7zP2Pgx5eXPLutR6zFGfycZX3QSeOPjFOWjvgcOAP4XZQjKXQQiREAV9sHe7MascDoA1nR5N8Cqd+2z3ybgE+czYINP3kngDfbFoOhFQAREQAREQATCQ+AvwH6ANc/yYqgruhdU0z+nCTcvOR7K6V89syvW/iJr3aWP3/bifc5t13un7NphrX1gFZs+ziovf25Zbsg8piXwZvb6C8LqpY4Fz2dBCFYxioAIJE3Afgea5Vb1o/lAV1luJc2yuRPTIaLXXyPWYK01sJ0j8q4G7N+NPnkngbe5rdTPRUAEREAEREAERCA9BKyJ1j2AfWh/16Ml1RXdI7BpnNbsNcxn84Q0runHpaq//OT03WlI/eZsa+/7MqwWDea7Z+NoP25IEjGl40tzEmEF+hSvfNwDDUXBi0AICcQEQHtc33Q9+7cXlltRfp/OlIgeK8gw2zZ7su89wGzc9gdGA7+u12it5vKWwBvCV7pSEgEREAEREAERCCwBa5RwLzAAKPYgC3VF9wBqmqe83PFf+ylgj2NHcWzpPL1T9vTsvbYdkHP49ttkkdVy48frKyvXtPik/Iu1F7Lk24dDBicsAm+mvjSH7HJoMJ11QBfAKr00REAEwklgy+/AHwVALyy39D79o2hutghei+j1r9LY/i4B/gWYXYM1XdvbEXbtJv9jDT2hJIE3nC94ZSUCIiACIiACIhBcAlaheR1wv4cpRLkiw0OsaZt6JWCNNo5M24r+WqghuxF7vUwE7BF1q4QP4yOrYbFoyNSXZn9dxd5EUwb83Kny92YFzSoCIpBpAumw3Ir6+3Q6RPSmrqPYE3f9gCeBdsAGYFvHmqNXQydL4M30S1Pri4AIiIAIiIAIiMAWAkOcx7Hsg6VG+AkkK7T/CnjHsfN4KPyYGsywIbsRe2zxuQxU26RrC8Ig8Gb6S3O69ipT65gAYE15vslUAFpXBEQgLQS8tNxK5n062c8zaYGVxCLpENGbCsueuDsd+AVQCZQDXwH2lMZOQL7TNLnOHBJ4k9hpnSICIiACIiACIiACHhEwgfcSwKwaNMJLwI1HH+cCpwAdgarwomo0s/p2I1bNbF98xjg3Sbx4ZDXTmMMk8M5z9sq6g9vjr+cDZkGxKNOQA76+eXCaV+N3Ac9D4YuACDRNwEvLrUTETTc+z/h1r70U0ePJuadzI3+B81SSfa6xRrtnAI87lb0SeOMhqWNEQAREQAREQAREIEMErKnCOI8tGjKUmpZ1CLjx6KMValhDpUeAMyNMNlY1ZJYM9vcwC4dhEHjtUs30l+Ywv1w2Az8BSsKcpHITARGoIeBV5Wy879NufJ7x63Z6KaLHm7PxtRvXsdHJuSFqN0a3GqrgjRerjhMBERABERABERCB9BAwgeolx080PStqlXQSSObRx8bis2Z8DwIHOl2W05mHH9eK9wupH2OPJ6awCLx++NIcD+8gHmOP8poAsCaIwStmERAB3xCI533azc8zvkm8gUC8EtHjyXkfYASw2KnitSaas4DPJPDGg0/HiIAIiIAIiIAIiEDmCNjjytYk6ljAmq1phI9AIo8+xpO9Pbr3M6exUjzHh/mYeL6QBjn/sAi8sT3I5JfmIF8HTcVudi1m2/JDWBNUXiIgAmkl0NT7tNufZ9KaWMAWi+v3pSp4A7arClcEREAEREAERCDUBA4GXgS2CXWWSs7NStPtgK+BS4EbhbaaQFxfhALIyjxqbRwdwNgVsvcE7AaheTS2B9Z7v5xWEAEREAFZ7vjpGpDA66fdUCwiIAIiIAIiIAJRJ/BX51GsE4Dvow4jxPm7XWn6isMqN8TMEknNms9taqgBSSKT+PBYCbw+3BQfhWQ+1ObB2w4o81FcCkUERCC8BNz+PBNeUt5mVn1jWwKvt5A1uwiIgAiIgAiIgAgkQuAwpwFRX+Bpp7HCwkQm0LGBIuBWpakJf/ZodqQF3p1P3PmPnTp2urlLzy5tqiqr+HTBp+U/VP7wu5V3rZwTqKui8WDDZtEQkm3xTRqtgY1ADlDum6gUiAiIQBQIuPV5Jgqs4skxXp6DAHv6r9qjVwJvPGh1jAiIgAiIgAiIgAikl4A9dv8XYJjzuHnt1a3hgjVZ2NepUiwE3gY2pDdEreYjAhJ4gX2G7lM+4PYB2bF92VC6gf9e+d/y9+e8b4JX/RHvlycfbTMSeP20G/6LpY3ze8BeA1bBriECIiACIhAsAnUEW6Cr8xn/iUbSuNp5v7/Sfi6BN1ibrWhFQAREQAREQASiRWAp8KFTkfVLYA/gE2ClU7FpNEwMPgB4D3jT+SAo0Tda14kJvObbfHiEH80+pX9+/0f2P33/Ojv/+uTXefHKF/8PuNN+sEv/XXKz22bn7dJjl86VFZVZXy36asXmlptHrZy50l47fh9hFHiDKLT79Tpp63jvtnK8eP0ap+ISAREQARFomEBtwdb0Wvu3PZlRLeDWG7Emdw8A4+x7gQReXVYiIAIiIAIiIAIi4F8CvwaOApYAywETfBsaVqFoj2iZxcMhQHfAlK53gbcc4Tcm/qrS17/7nWxkZwN5QAegCLgMeDTZyQJ6XoMC72uTX+OlK186B5hlee0xZI/io245yr4UVY+NpRt5+6q3i5bPXf4r53/5WXAMkwdvolVKAb0s0xq2NVf7AbBma2bZoiECIiACIhAcArUF2/HOjbqrgAug+gme+pZtsePnAWOtgFcCb3A2W5GKgAiIgAiIgAiIQCIEYqKvib2HOgJw7UrfWxwBOJE5day/CVhzsWsdcd+Enj8DM/0dsnvR7TN0nw0Dbh9gj6lXj7LSMp4e93T5+3fXWDR0O2ryUYV7DNjDmlDVjCVTlpStfmz1+T/b+2d/2bv33tWVvSsWrliR1Spr1IKCBX6q7A2TwJtIlZJ7F0m4Z+oIrNFTuuHeZGUnAikS8PNNzBRTC/zptQXbMc7NOqvcPR+w3/+LGsjQfpea57oJwbJoCPwloAREQAREQAREQAREIH4CMdHXHuX/GzDAacwQ/ww6MggEzLZjPrAXsH0QAnYjxuoma+073dKld5dsa7K2qnBV2dqstSM/ufOTe5z5GxV4sz7I+nJ4/vBfxOIwcfjxcY8XLZy9MFbZ60aIqc4RFoE30SqlVLnVPz+sAse2wHfWaMdtYJpPBETAVwSSeQ/z01MTFr/9vl0GfOArspkP5hrHS71asAWuc/7dkEWD/fx058k9NVnL/N4pAhEQAREQAREQARHIGIGDgIeBk4HijEWhhb0iYMKkWXTs6dh7eLWOH+e1SmZrMvVk/eDqWzSUl5az4G8Llh076NhdDhp0UJ3K3hcnv1j2+BWP92zgschM5RwWD95kqpTcYO4ngcONfOrP0Qn4BjAPXg0REIHwEUjlPcwPT01Y/MOdbbFeErs41af3Ao01EQvfLjad0V+dJsrPOjfrrKmyWa091QyIatFfFg1Ru1yUrwiIgAiIgAiIgAhsIWC+vdacwSp5rUmbRrgIlDhevObRq9FAk7Vv3vpm+deLv77m5D+fPKu+wPvCpBfKnhj3RI9GHovMBM+wVPAau0SrlNzg7QeBw408GpvDqvW/BLK9XERzi4AIZIxAsu9hmX5qIgbM4j8GeA74p/N74Gjn341VqGYMdgoLu1Fhbf033gemJhKHBN5EaOlYERABERABERABEQgfARN5H5JdQ+g29kzgTmCIU6kdugRTTKjOF7Duw7sXD500tKb5WllJGY+Nf6yocHahLBpSBN3I6QOdZpDVj5UC8VYpJRuNXwSOZOOP57yfAKsAs+LREAERCBeBVN7DMvXURO0dsBiOd96jrAmw3Tx9HlgL/BwwK6X6TcSCtoMZr7CWwBu0S0bxioAIiIAIiIAIiID7BGTX4D7TTM4YE3eHAQ9mMpCgrN1tYLfcnOycvFiTtU8LP12e1SZr5Ov5r7/toxzCYtFQ/0t/RRp8GP0gcHh9Ke0IfALUsRrxelHNLwIikBYCqb6HZeKpiYYE3s8cCwKzP3oRsCeNOjsCb0NNxNIC16VFMl5hLYHXpZ3UNCIgAiIgAiIgAiIQcAJWyTvPeWzOKj81gkkgJu7af81+QyMxAsk8WpnYCskfHUaBN3kaiZ+ZaYEj8YgTO2Nnp2lRh8RO09EiIAIBIZDKe1g6nppo7venxW8WDU8D1kTMGojlAs8AQbdo8EWFtQTegLySFaYIiIAIiIAIiIAIpIHA4cDdQJUj9M5Ow5pawh0CewD/cqw2RgD3uTOtZvERgTB58GYCazoEjkzkFVvTGhYtBbbJZBAhXbs54SqkaSstnxFw4z3Mi2t5H8A+d8Qsd7oCs4D/1eNn8dvN5xbAp8DPgDLAmqw110TMZ1uxVTi+qLCWwOv3y0TxiYAIiIAIiIAIiEBiBMzbzCoiXnC+7Cd29o9H/wa4QkJvMujSfo59WboN2AH4FvgjcH/ao9CCzRFo7Et1Il+2TeC1my/2+tZInkAizJNfJf1n7gYUAZ3Sv3RoV0zFUzO0UJRYxgmk4z0skTXMmmBMLSrbAhc0UZVrc//CeeLgg4zTdC+AjFdYS+B1bzM1kwiIgAiIgAiIgAikm4B9SDYfMxN+3gHMS9dsFqxqwn5W6Qi9JvYmI/jWFnr/DnzUiGhslWP7AtaQyppmWCwa6SHwCmDCjl0H5r+p4S8CDQpE/Qb3W9O2Tdu83L65nSs2V2S9veDtFVmVWaPuLrj7zSbCl0WDv/bWb9GYj+W7wHZ+CyzA8STrqRnglBV6xAkkelPjWMD+mJ9u7XEG8AQwP0I8M15hLYE3QlebUhUBERABERABEQgFAfMv+4sj6JmAa9UP9nj+foA9FvdvYJQjssYEYBP/7E9M8L0BSKR5lD16d2q9OdbUEnUN7PtOdaE9ctclFKSDkYSJ7qtV1enbzWpQIBp09qAh10+73l6f1WNt6Vquv+T6ovum3Wc3SWqP2lVUsmjw7Tb7IrDdgbecan5fBBTwIFLx1Ax46go/wgQSvalhny17NCLwPg48GUGWiVQ/u4pHAq+rODWZCIiACIiACIiACHhOoBcwF+gPxDoO3+GIq38ADnH8zKxphQmtezkCsFV3fgh8DMwBrBowmRETjbOB94AlwOe1JnoMWOh4+CYzv86Jj8BIYIpzqO379PhO01FpJNCYQHT9TTNvOv/U4afm1I5l6o1TN994+Y2nA48O7t8zt127tnl9ex7RuaKyIuvVwvdWPPLkKy2+XP3NWon5adzBYC1ljzzbe+9PgxW2b6NN1VPTt4kpMBFohECyNzXqWzSYTcz5IWicFrgLRQJv4LZMAYuACIiACIiACIgAtQVdw3GEY41wolNFYT68Jzji6/IUvHiTQW0ig1WRHSzLgGTwxX3OUKch3hDHliPuE3Vg2gg0JhBdd9PMmy6oL/AW3FxQdsMlN9jNl/POHXpS8Yzbx9ZU+JaWruW8i25Yf99/nrXKe3nwpm0LA7XQns6Nu50CFbW/g03FU9PfmSk6EdiaQLI3Neo3WbPiAmuy9pkgp5eABN708tZqIiACIiACIiACIuAGgY5AsdNQ59Ba1gu3O368bqyRyhzjnEri01KZJKTnuvnonnkdrwAGhJRVOtJycz8airdBgei0M087d8KdE8xapXqsKVnD1aOvXv7QzIfMs7Bobv6VNw87/fh273+wgpYtW7B31925/rZZlZdePcWaaB2YDjBaI3AEfgm85HSmD1zwPg3YDU9Nn6amsESgQQKp3NTw+veptqwZAhJ4dYmIgAiIgAiIgAiIQDAJWNWuVckm0zzN64zt0XOzbvg98F+vFwvI/Ik2LoknrW+AAuCSeA7WMVsIdBvYLbdNdpu8rr27dq6qqMr6dOGnK1q0ajFqQcGCppqcJYOwQYFonwP32avLL7tc3uukXu03b97covCVwq+XFS+7+t033zXx9r3brrvwttXfbWpz4MGHUFFRwccffUhFeUnVuBvuMIH3gGQC0TmhJ7A38Bywa+gzTX+CEq7Sz1wrZoaAbmpkhrsrq0rgdQWjJhEBERABERABERABEahHwBprPATVdhIakGjjkniYVQDDgfviOVjHbCFw8PCDiwdPGlxjgVBWWsb8cfOLFs1eVL/JmVvYthKI9tjj53fu323fXx+T++udd95pp8pXXn9j5TPPvvj6ihUrfn/O2cPL75xeYD7X1aO0tJS/X/SPyul3znkD+B1ge28NFjVEIEZgX+eGWmchEQEREIEUCeimRooAM3G6BN5MUNeaIiACIiACIiACIhBuAjs73mvW7Oe7cKcaV3bJNi5pavJdgFWACZJm16ERP4FuQ6cOLTxw0IHtap/y8uSXy+ZfMd86glujKs/H2WcN/WjW9Du6xhaqFnH/MWbp9DtnD7pr9vQ3zxw2tE4Ttn/deFPV408+U37eeedtqKioyHr11VdXVFZWjiooKHC76tjz3LWAJwTsfcZurP3ck9k1qQiIgAiIgK8JSOD19fYoOBEQAREQAREQAREIJIE/ANb8q7cTvVlJ1PbjXQw8HMjMkgu6ucYl65OoyOwDPA1sD3yfXFiRPathgXfSy2Xzx83vASxKA5luc2cVFA4bekYdkXnCLbeXjb5k7P2z7/z3mSPOOrNV7Tj+dePN9O7bj0MPNdvtH6t6L7rooqKCggKvqo7TgEFLuEjAmms+BtR4O7s4t6YSAREQgdoEVOHrw+tBAq8PN0UhiYAIiIAIiIAIiEDACZiP6AP8aEswE3jf6e5uFafWIO7vwBjAmnlEZTTUuOQXwDLABO+WgFVzvg1Yo63mxsXAdUB355zmjtfPaxHYyqKhpIz54z21aKjPfyuBt3jpB9xw221VBx11yKYPCt9vfcek22q+q5WUlDDun9dWTbxtUp3vbxMmTCgbPXp02qqOdRH5moB5M9uNM+tgv9X1lsRNJIk5vt5uBScCrhKIV7D1op+Aq4lEeTIJvFHefeUuAiIgAiIgAiIgAt4RsCZwc4DdgJWANQCKjV6OEHE/MMq7EHw1c0ONS0yQWQpcCdjnchPENzr/bi74Mx3x/ELgtuYO1s/rEqjfZG1l4crlLdu0HPl6/usmsKdlnHv2mcUzCvJqfIAvGDuG0df82C/v46XLeGT2w+y/976VLbKy1j7z7PMbfp17zI5/+MMfGxJ401V1nBYuWiRpAgc5N9ZqbD+AVMWYVM9POhmdKAIikBYCib7GvegnkJZEo7CIBN4o7LJyFAEREAEREAEREIHMETgLWOFU8NaOwh4nNr/IIuB0wGwKojBiVTJWsWt/t0rn8U513VXABQ6r5nxgj3cqfQ8H3ooCOI9yjLdqyfXlBw8emJuTnZN3Qt/enT/9dGWrbfb4abuBZ57eovZC4y8aX1EwscAa6e1y+umn3zBv3rw2sZ9bVe/o0aNl0eD6zvhiwniuy/rHHALcA+xVK4N4xZjG1ov3fF9AUxAiIAIJE0jkNe5FP4GEA9YJjROQwKurQwREQAREQAREQAREIFMErBnbM8Am4ETgy0wFkoF1m/Plbc4Hdpxjc2GCX2UG4teS7hGwa+EXk2ZPum/AsAF1PHnzb8ovu/qSq++zmyQ777zzGUceeWSXM844Y6M1WXvjjTeWV1VVjczPz09b1bF7KWumRgjsA4yoZ9syC/hfreMbO2Yn56kJ+7mNeMSYpqr34jlfGykCIhBcAom+xlP93BJcUgGJXAJvQDZKYYqACIiACIiACIhASAmYJ+88YF/AqlKXhDTPhtJqyJd3Q5wWDfcC1m1rzwjxCnWqQ84ZUnxzwc01lg2lJaVc8fcr/jdv9rwpTpX2FQ6A36XopxpqjgFPzqrpzJ88NrZ1qvrNxiU2GjvGvLtNDLb3UhvxiDFNVe/Fc37AcSt8EYg0gWRe46l8bklC/AcBAAAgAElEQVQ37HiehEh3TJ6uJ4HXU7yaXAREQAREQAREQAREIE4C04AzgAHA83GeE/TDGvLlNbuFp5pJbBgw26n0M6FXIwQE+g/un9u2Tdu8Hsf36Lx58+asRa8u+nzlxysve/mFl61xlo1Xnf8eHYJ0lcLWBI4F7M+L9X5k74sm3s53ft7YMR8DJv7vV+v8psSYeKr3giTmNHdNRU7saQ6Ifi4CTrNbu7FsFlE2rHlrUzeak/3ckk7YifoKpzM2T9eSwOspXk0uAiIgAiIgAiIgAiKQAIGxgP35P+CuBM4L+qGJCA+nOhXP9gXmkaAnrvgbJNDY9fAaUAVI4G36wknk9eSnS7AnYA3zGhJ4H3c8y5s6ZjnwW+BXtZJqSoyJp3ovCGJOc3sYWbGnOTD6uQgAib7Ga/cRqAA+8CHFRHyFfRh+8iFJ4E2enc4UAREQAREQAREQARH4kYA197EO7g8B36cI5TfATOcxZase09hCwJrRWcXuUOBBgYkcgaYEXrdFTbfn83yzug/sntuhbYe8g487uLN5FC9dsHTF5qzNo54veP5Nzxd3b4H69gudgPPr2bY0doz5mecBBzYQTmP7GW+FbuCuh1oMIiv2uHdZaqYIEGjuNR6UGyXxPJkQ2u2UwBvarVViIiACIiACIiACIpA2Aoc5j/n1BZ52OrmnIvb2Auyx9PuBUWnLwt8LSdz19/6kI7qtBN6jBx6d275t+7zD+xzeuWJzRVbxguIVFVkVox4veDwpUXPg4IG52TnZeb379q4WSRe+vnBFq8pWowoKCpKaLx1QYmv0OqtX8V/y/1LjYbyudB0zL59Z9MzMZ2pXtKYzpGTWqt9ArYvjq/tZrckaO8aOvQ04OIGFE63eS2BqXxwaabHHFzugIMJCICg3SuJ5MiEse7JVHhJ4Q7u1SkwEREAEREAEREAE0k5gO+By4EJnZRN7rWHQwiQi2d/xnCx2vHl/SGKOsJxivsT3AcMde4aw5KU8EiOwlQdvv7P6FV8y9ZIaUfOH0h/Ivzy/6LEZjyUlag4/Z3jxpGmTtjR6Ky1l3D/GFc2eNjup+RJLL6Wju10w/YLCHoN7tKs9y8MTHy6bNWaW2Rok8x6UUkApntxcNZ1NX/8Y8+a9GeiexNrxrJfEtBk/JdJiT8bpK4CwEAjajZJ4n0wIy/7U5CGBN3RbqoREQAREQAREQAREIKMEdgRWA3sD1gzM/tQIRglG9jPHd9J8R/sBXyZ4flgOty8r1jypN1AUlqSUR8IE6gu83cbOGFt43JDj6oia9068t2zKZVOSETW7TZ0ztXDQsEF15pt80+SyKy6+Ipn5Ek4whROaEnjN13ZRCnMH5VR78uFfgD1RobGFQGTFHl0EIuASgaDdKAn7kwmNbqsEXpeueE0jAiIgAiIgAiIgAiJQQ+B54GtgqdM0bTDwQJJ8OjrnWmf4EwCr6I3aOAuYChwhgTdqW18n3/gE3lvvLZty+ZRkRM0GBd5JN00qG3fxuGTmS+tmbWXRULKOmWMCZ9GQCjO7AXQ9cHgqk4Tw3MiKPSHcS6WUOQJBvFES1icTJPBm7nWglUVABERABERABEQgcgRygT61sn4SeCNFCtMcqwazKzABOUrjAuAWQMUZUdr1rXPd2qJhRL/iS+7YYtGwtmQt+WPyix6f8XhSlgr1LRpKSkoYf/H4IFg0UN1kLadD3sF9fmyy9uGCD5e3aN1i5Pz8+W9H5LKx91zzyTwyIvkmmmbkxJ5EAel4EWiCgG6UBODy0IfEAGySQhQBERABERABERABEagmMBb4p1PJ+98IMTFPTfMQPSqAXqIR2ibPU222ydr7C99fXtWqauQj+Y8kJWpWN1lrk53X+/gfm6wVLihc3oY2I/Pz85Oaz3MiDS8QVSHveGA88OsMcdeyIiAC4ScQ1ffXQOysBN5AbJOCFAEREAEREAEREAERcAhcBAxyxM6oQGkBbABudJrYRSVv5VmXwFYCb60fu/2l2+35tJfeEzCfcmtqaU9QaIiACIiA1wTC8nsiLHnoMS+vr3jNLwIiIAIiIAIiIAIi4CqB9k4TN6tmfc/Vmf092bvAej1+7e9N8ji6pgRej5fW9AEgcBJwCWB+yRoiIAIi4BWBfYARwGKgJdAVmAX8z6sFPZrXigUOrpeHPa3yhEfreT6tKng9R6wFREAEREAEREAEREAEXCaQB1QBf3J5Xj9PNxE4F9jWz0EqNk8JSOD1FG/gJ+8P2BMOPQOfiRIQARHwMwHz+ranBWLDPpdYr4Ar/Rx0A7FZHpucuE0btX9vDGAeNalJ4A3YFahwRUAEREAEREAEREAEsAZSrwM7AOUR4XGE06iujfMFJCJpK81aBNIl8IbmcdWIXT2nOiJL74jlrXRFQATcIRDPe/+xgP15sd6SZziVr/PdCcXzWSxX+/OA411eAVzlvIfa71rrexC4IYE3cFumgEVABERABERABERABIAFwB3A9IjQMB9eqzSxKt7ZEclZadYl4KnAO3hw/9x22W3z+h53bOeKisqsVxcsWlFJ1qiCgplvaiMCQeA04K/AcYGIVkGKgAj4hUAiVgX2hIDZwDQk8D4OPOmXpJqJIybwznOqke0zllUgnw+8CiwKSB51wpTAG8RdU8wiIAIiIAIiIAIi4C8CxwA/B+5KY1i/BX4XsWZrnwJfAVcAQamSSeMlEfql7EunjaNdyrROtda5I4YUz5h6q/2/6lFaWspFl/2zqGDGXKuY1/A/gYHA/wP6+j9URSgCIuAjAolaFdS3aOjkCKNBs2i4xmlga5W7Nq5z/h20PGouJQm8PnpVKRQREAEREAEREAERCCiBXsBzwDKn8YZV13o92gJfOmJXkdeL+WR+q961LyK7Oh7Eq4B/APf6JD6F4S0BE3jNezo3lWV6Du6Z2za7bd7hxx3euaKiIuu9Be+tWLpo6bXjLzj/zmFDBrSrPfeEW6eUjb7sKqvYCuTjqqlwCuC5VoV3HnBCAGNXyCIgApkhkIxVQazJ2jeAaYo5TpO1zzKTQtKr2k2x7rWarHUB3gKeSnrGDJ8ogTfDG6DlRUAEREAEREAERCAkBKYCpwCbAfOL/TwNeU12BK8/p2Etvy1hrAsA6/jcz2/BKR5PCLhSwXvSiJOKL596eU2l7trStVx73rXL/jho2C6NCLz2OG4gH1f1ZBf8O+lgwJ5sONG/ISoyERABnxFIxqogZukQE3jtxqB9FnnCZ7nFG0483sPxzpXR4yTwZhS/FhcBERABERABERCB0BDoACx1mp/tlibrhCg2W6t9wVgF70vAmaG5ipRIUwTc8ODtNv7O8YV9h/StU6l79613l5W+9+UXs6fdbhVM1aOkpJTRl8uiIUCX5FDgN8DJAYpZoYqACGSeQKJWBYlaOmQ+w4hEIIE3IhutNEVABERABERABEQgDQT6OE3PTIha63jker3sG8AUYKbXC/lw/jLAKqetKYhG+Al4KvC+Me/lv3bbe++/ntDnxyZrbyxYtLyqVeuR+fnTrDJLw/8Ehjs3e6y6X0MEREAE4iXQkFXBt04jtQ/qTZKMpUO8cei4FAlI4E0RoE4XAREQAREQAREQARGoQ+AOIBvYz7EQMAHSq3EAYB2QBwDFXi3i03l/BiwHbgYu92mMCstdAq5YNJw44sTiMVPHbLFoKFnL5MsnFz0649FYM7XQPK7qLn7fz3YWMAQ4zfeRKkAREAE/ErD3frtRv2MtX9qu9ewXkrF08GOuoYxJAm8ot1VJiYAIiIAIiIAIiEDGCHR0xNZXAKsoOxwo9Cgaq1z9NWCPJkdt2GPYJm6f5DS4i1r+UczXFYHXmqzltM7JO6LPEdVN1ooWFC1v2arlyHn581SpG+yragRwhnPDK9iZKHoREIFMEYjHfiFRS4dM5RK5dSXwRm7LlbAIiIAIiIAIiIAIeE7AmqzFGv08DcSEKbcXPgh4Aejk9sQ+n88qaO4BWjqV0j4PV+G5RMANi4baoahS16WN8ck05r9rTzOc7pN4FIYIiECwCMRrv9CQpcNbwFPBSjd80UrgDd+eKiMREAEREAEREAERiBKBEuASx/P3rpAkvhOwM/BTYBfgYOeP/XuPWjn2AhaGJGel0TwBVyp4m19GRwSUwLlAf6eKN6ApKGwREIEMEkjUfiGMNwkDnZME3gy+erS0CIiACIiACIiACIhAygQeruU5uQwwH0o/ip7bO6KteduZf64JuD8BdgNigq79P/u7NTdZDXwOfOdUQxc5f/8E+AZ4wqd5pryhmqBRAhJ4dXE0ReC3QD/Hh1ekREAERCAZAlG1Xxjk3Ehf7DwdVd97OBmWaT9HAm/akWtBERABERABERABERABFwkcCrQGngS2Aa5NY9MxW6++OGsCrlXd2v+PCbgm4q4BvnSEW/tv7I8Juasc0Tb299p4rEldFfB7F5lpqmAScNuiwQ8UAl0t5QeAtWIY5TRIGuazuBSOCIhAcAhE1X4hHu9h3++iBF7fb5ECFAEREAEREAEREAERiINAHvBHlwTeXzQg3Fp1bW3bBPu7DRNqrdL263qibW0R16pukxlmwTATMBHsh2Qm0DmhIhCmCt5QVEv57Oo6D+gJnOmzuBSOCIhA8AhE6eZbvN7Dvt9FCby+3yIFKAIiIAIiIAIiIAIiEAeBAwF7tO5Y4KUGjm/ICiEm2ta2TbCqXKuorV1hawLuV7VsE+zv9vO1ccSVyiH2qKSNy1OZROeGhkCYBN5QVEv57MqyKv8ejk2Nz0JTOCIgAiLgWwKJeg/7NhEJvL7dGgUmAiIgAiIgAiIgAiKQIIE3HCHWhNeYeGtWCTs0YI3wmWOLUN82wTxv/TKuc+wZLvNLQIojowTCYtEQmmqpjF4NWy9uTzD8GjjbZ3EpHBEQARHwO4FQeA9L4PX7Zab4REAEREAEREAEREAE4iVwNGB/6tsmmLdtEIcE3iDumncxh03gnQeMAVoAVwLnA1alvMg7hKGe+U/A4cA5oc5SyYmACIiA+wQy7T3siiWGBF73LwzNKAIiIAIiIAIiIAIiIAJuELCGcTZUwesGzeDPERaB13YiFNVSPruk/gIcAvyfz+JSOCIgAiIQFAKuCK0JJOuqH70E3gTI61AREAEREAEREAEREAERSCOBQ4F/AUcBTwL3APemcX0t5S8CYfLgzXS1lL921p1orAL6AGCkO9NpFhEQAREQAY8JuOpHL4HX493S9CIgAiIgAiIgAiIgAiKQIgHzEx7uNE/qCjwI3A08B1SmOLdODw6BMFXwxqinu1oqOLudeKR/A4zn7xI/VWeIgAiIgAikmYDrfvQSeNO8g1pOBERABERABERABERABFIgYALvCOBMoINT0Wtib2EKc+rUYBAIo8AbDPLBiPJCYC/g98EIV1HWIqAbHbocRCB6BGICr1t+9IMk8EbvIlLGIiACIiACIiACIiAC4SBwmCP0DgPWOlW9c4Bl4UhPWdQjIIFXl0RTBC4C7AbQH4QpMARc9d8MTNYKVAREIEbATT/6qyXw6sISAREQAREQAREQAREQgWATaAH0dsReEww+dMTeucCXwU5N0dciIIFXl0NTBP4B7AH8P2EKDAFX/TcDk7UCFQERiBFwy4++uhpYAq8uLBEQAREQAREQAREQAREID4E2QH/Hr7cfYKKgWTjc71T5hifT6GUigTd6e55IxpcAuwF/TuQkHZsxAq77b2YsEy0sAiKQKoFUbVok8Ka6AzpfBERABERABERABERABHxMoCMw2BF7jwLmO2LvY0C5j+NWaA0TkMCrK6MpApcB1pDxr8IUCAJu+28GImkFKQIi4BkBWTR4hlYTi4AIiIAIiIAIiIAIiIB/CJjwM9wRe82n80FH7H0OqPRPmIqkCQISeHV5NEVgDPAT4AJhCgwBN/03A5O0AhUBEfCEwOmyaPCEqyYVAREQAREQAREQAREQAd8SMIF3hOPZ2wG41xF7C30bsQIzAhJ4dR00ReAKoBPwd2EKDAG3/DcDk7ACFQER8I6ABF7v2GpmERABERABERABERABEfA7gcMcoXeY49Frfr1zgGV+DzyC8UngjeCmJ5DyeMBu2FyUwDk61B8EUvXf9EcWikIERCCjBCTwZhS/FhcBERABERABERABERABXxBoAfR2xN5BwIdOVe9c4EtfRKggJPDqGmiKwJVAO2C0MImACIiACESPgATe6O25MhYBERABERABERABERCBpgi0Afo7fr39HGsAq+y936nyFb3MEJDAmxnuQVn1KiAbuDgoAStOERABERAB9whI4HWPpWYSAREQAREQAREQAREQgbAR6AgMdsTeo4D5TmXvY0B52JL1eT6vOvEd7fM4kwnvEODUZE7UOTUErAL/ZeByMREBERABEYgeAQm80dtzZSwCIiACIiACIiACIiACyRDYGRjuiL3WqO1BR+x9DqhMZkKdkxCBMAu8zwNfA+8nREQH1yfwFPC6sIiACIiACESPgATe6O25MhYBERABERABERABERCBVAmYwDvC8ey1xk73OmJvYaoT6/xGCYTVosFuHHwG/BT4TvsvAiIgAiIgAiKQOAEJvIkz0xkiIAIiIAIiIAIiIAIiIAJbCBzmCL3DHI9e8+udAywTJFcJhLWC9w+ODchxrtLSZCIgAiIgAiIQIQISeCO02UpVBERABERABERABERABDwk0AIwH9AzgUHAh05V71zgSw/X9dPU3YAK4AMPggqrwDsEGA8YOw0REAEREAEREIEkCEjgTQKaThEBERABERABERABERABEWiSQBugv+PX2w8wewGr7L3fqfINGz4TtA8GFgMtAbOweBt4wsVE3RR493OqZl0ML+mp7MbAWGAasMqx+1iS9Gw6UQREQAREQAQiSEACbwQ3XSmLgAiIgAiIgAiIgAiIQBoJdHTExLOAo4D5jtj7GFCexji8XOpqYBNwJWDfsezfG51/u7WumwLvNUAP4Fm3gnNxHjUKcxGmphIBERABEYgGAQm80dhnZSkCIiACIiACIiACIiACfiBgDbWGO5W9VuX6oCP2PgdU+iHAJGIwawH784BjNWAWDVcBFziVywuTmLOhU9xssnYdUAVc5lJsmkYEREAEREAERCCDBCTwZhC+lhYBERABERABERABERCBCBMwgXeE49nbwXk032wcCgPGJCbwzgPGAGY5YJW85wNWdbvIpXwk8LoEUtOIgAiIgAiIQNgISOAN244qHxEQAREQAREQAREQAREIHoHDHKF3mOPRa0LvHGBZQFIxy4MNTuWuhWwVsvZvE3rdGhJ43SKpeYJMwMtGhkHmothFQAQiTkACb8QvAKUvAiIgAiIgAiIgAiIgAj4iYNWvvR2x1xqXfehYOMwFvvRRnPVDGQh0r9VkrQvwFmB+sm4NCbxukdQ8QSSQjkaGQeQS5Zgl9kd595X7VgQk8P7/9u6Y14r1OgPwKyjS+PZp3CCq2yGUIq3d3CINQnZsKZX/ANQRBQgQ/yJVpMgyuLKwSOHGgQIjoD2WOzf+CRh07GiUQUIi997D2nv2mm/m2dIpRuz1fet71oji1Wi2m4IAAQIECBAgQIAAgTUK/EOSf5nf1/vN/D7b6cneX81P+a6x5yUDBwHvGieup1MJnOKHDE91ljXss+T/VUufT9i/tLD1hxQQ8A45Nk0TIECAAAECBAgQ2JXAV0l+Moe9/5zkt/OTvb9J8tedSAh4dzJox/xM4FQ/ZLgH+i2Eo8L+PdypzvjFAgLeLyZTQIAAAQIECBAgQIBAo8A/Jvn5HPZOP9T26zns/V2SvzX2tfTWAt6lha2/VoFT/ZDhWs9/zL5GD0eF/ce8G6y1KQEB76bG6TAECBAgQIAAAQIEdiUwBbz/Nr+z9wdJfjmHvX/YoIKAd4NDdaQLC5zihwwv3MygX9xCOCrsH/Tm0/byAgLe5Y3tQIAAAQIECBAgQIDA8gL/NAe9P5vf0Tu9r/c/k/xp+a1PsoOA9yTMNlmpwCl+yHClRz9aW1sJR4X9R7slLLQlAQHvlqbpLAQIECBAgAABAgQIXEryoznsnd43+cf5qd7/SvKXgXkEvAMPT+tHExj5x8GOhnDAQlsIR4X9B9wASrcrIODd7mydjAABAgQIECBAgACB5F+TTE/1fpNkCkn/J8nfB4T5xdzzfxyh9x8n+X2Sfz/CWpYgQGAcgS2Fo8L+ce47nZ5AQMB7AmRbECBAgAABAgQIECDQLvBVkp8m+WF7J7UGPvb951r5Z1X/P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0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36WvvqNLH3hgUEvBserqMRIECAAAECBAgQIECAAAECBBYSmF5/MP09TnI3yXmS+0luJ3mR5OVC+37fsmvt6/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ZPk6aELqydAgEC3gIC3ewL2J051idkAABOXSURBVECAAAECBAgQIECAAAECBJYWeJDkQ5J7SaYsZLp+P18vvbf1CRAgsKiAgHdRXosTIECAAAECBAgQIECAAAECzQLTaxmmv8dJ7s6vaLif5HaSF0leNvdnewIECBwkIOA9iE8xAQIECBAgQIAAAQIECBAgsHKBjwHvkyR3klyan9y9leR5klcr7197BAgQ+E4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P8JTK9rOE9yBoQAAQLfJSDgdX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AAECBAgMKiDgHXRw2iZAgAABAgQIECBAgAABAgQIECBAgICA1z1AgAABAgQIECBAgAABAgQIECBAgACBQQUEvIMOTtsECBAgQIAAAQIECBAgQIAAAQIECBAQ8LoHCBAgQIAAAQIECBAgQIAAAQIECBAgMKiAgHfQwWmbAAECBAgQIECAAAECBAgQIECAAAECAl73AAECBAgQIECAAAECBAgQIECAAAECBAYVEPAOOjhtEyBAgAABAgQIECBAgAABAgQIECBAQMDrHiBAgAABAgQIECBAgAABAgQIECBAgMCgAgLeQQenbQIECBAgQIAAAQIECBAgQIAAAQIECAh43QMECBAgQIAAAQIECBAgQIAAgfUIfJ3kPMnZelrSCQECaxYQ8K55OnojQIAAAQIECBAgQIAAAQIE9iJwM8m1JG+TXE5yNcmbJE/3AuCcBAjUBAS8NTdVBAgQIECAAAECBAgQIECAAIFjCjxI8iHJvSRTXjNdv5+vj7mPtQgQ2JiAgHdjA3UcAgQIECBAgAABAgQIECBAYDiB6bUM09/jJHfnVzTcT3I7yYskL4c7kYYJEDiZgID3ZNQ2IkCAAAECBAgQIECAAAECBAj8vwIfA94nSe4kuTQ/uXsryfMkr7gRIEDg2wQEvO4NAgQIECBAgAABAgQIECBAgEC/wMMk75JMT+5On0fz9fTKBh8CBAh8q4CA181BgAABAgQIECBAgAABAgQIEOgXuJHk+ic/snYlyeskz/pb0wEBAmsWEPCueTp6I0CAAAECBAgQIECAAAECBPYmML2u4TzJ2d4O7rw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z4FjzHMKbLgAAAABJRU5ErkJgg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eZNW+8TvdAxSVJVC2jCACIlSl7JZZwQqlTKm23/q7v49CgbKXSsEWaAglbWkZZQqCiAuR3TZMSZglEVkiqAmlhI4k/+uEJCQhbZM0aQbPe11c3we87znP+T0nkd7vc+4nK32ZgdgqQ8J0JmauY0JrdasjzT4f2o07vkPHtjn9e3TjKJVKiK/+hk7jwvDD1p8VWUlZlR39NyvwmlaUMoE5KMCfFzEgIkRZXs45fDRfqlKp4gUCgan49wOArtqXDmota7Oid3IKT5EwddY7ucs+zhw9vFfQ2UtX4e3lhbatGiN51Q5FwsKcWACnKzp67+g8Omr8l0NfHt+8ZfMZPSN6hpSVlQWKz4mVAc0CFIW/FBaqvFXx+wT7nCGockNHhX71zqp39E3z7svvY9vMbaLDOYcrfUFQlUWCAzhGrslZs33c+HE+hmMvSV5Skjg5kTWcXANgTxXzVvdz6IBl0ZB2JEACrx1h0lBEgAgQASLwiAAJvLQbiAARIAJEgAgQAUcRyAFwGMAqR01g53G5uUvjhaOHdtNXjCYt3Yb5Hw3WTyO7q0DC4p0iwbY8tzw2zewIAvyCeQO1TdbyCo5L1F5ecXx+hkXVujby5iZkJgibd2we5OXlhSZtmmiG2Za6TbEmaU2lR/9HTRwlXiowsGiQyTE/0bjpV+zECeKszAyjislJCYkiQUaGYY6YJcMKAO0BXDRYRwUCb5oiYers2GWz/5lz667Sv1PnTlAqVbhceAkoLSpJWpzjlgK/pfnrMqhL4dj5Y1s1eqGR5pFieTFyZ+SK9mXvq7F93zKyZZhvkC/vmReead6+WfvaodGhRuH/sOIHxbYZ2x57QcCqfQP8A7Lb927fjMPheP1+5ne1b4nvJX/4j9si2OJogXpVzrqct8eMHWPctHBxcsnUKVN3AsgE8K3h/mNWMJ72osDSffaE3kcC7xOaeFo2ESACRMDRBEjgdTRhGp8IEAEiQASIwJNL4BsAGUzLcxMEjwm85wqv44s1P6h7dm15T61Wq/JO/ypRQx3H33jUkYJoTeCq0SrB/uP6iz/mf6wXYe/J7iErKasqiwZERkeGBfoH8nRN1k7mP7REyHgkSHNz1+UIR48ZbdzEbclSRcLkREPx7xAAVrXb0xRuZVXNE8dGlaxJT/HTPSOX32X2DSWC7K1GAl5NJKwG5+C+J3hP+Hr060ZMv172tSJ3Rm6NNVtrF9NO3D+1P/evC38h6HIQukV1MxZ4l/+g2DZz22MvCF4d86o4lvewCp9drNr30MpDUN9Wi7ZnbtcJ1MMA/NfOTOsAqPPWiLcabNqySb8/mJfuf/71n5KtW7beBHBFOydj2wDAPe3vAwH8AeCBnWOi4VyPAGu8x6q4/+16oVFERIAIEAEi4M4ESOB15+xR7ESACBABIkAEXJtAAYApAPa5dpiPojO0aGB/KrtbjITPvxQJthyKoUo727MYGhWq8VDtGt415NZvt3x+Pf3r1doNa4/bw99jqVBekSBtXuBNXqpImJJoKP6xSnJ2saZ/RlclVc0l6zNTj48d9aZxNWYqvyRh+iI2NtvfnnhVJvDWVLM1bsTKCGGbqDYakfnsZ2cRM5N9BB9exbJifDnzS9HhtY9ZNHDfTX/3WPfo7kww1V8/rfwJuIaSzbzNuryx/fAiAEv3nyV51gi8DRo0KA19NbTp0MihvsyS5Ke9P6kP7D8g++OPPy4BKNEOxEQ+qcGgzNKhsYEAbMl8dI97EmC5/xnARPcMn6ImAkSACBABVyVAAq+rZobiIgJEgAgQASLg/gQkAIYDOOMuS2FN1gICAnkDw7ghSqWak3fqskTtizh+zgF7CkHugsOucbJqXMU9xbrXe77+XIPnGyiFR4VSqBCfLciu1rH52NiJ4qyM1ca+wlOmigQCI4uGCgVeg0Waisjc3MxlwtGjhhtXB6euUiRMX1hTQqctObC0OrvC+16Lfu3q+4L3H3ppaAXVDTM2iH7O+bmmLBqMBF7ZJRlubL+Bpm2aAioUSY9JC+GHuAP8xz6X5gVe3k/gXOeUbOJt0llrWLIfbGHP/MZZc0l2Mb5MRGZV4x8YDNYbAPu132SCkQDYqYeqPHptiYuecR0CZNHgOrmgSIgAESACHkWABF6PSicthggQASJABIiASxG4C6AtAHY02d0uS0Uyd1uXU+KNio4K8w/0/3HQkEH+KpUKkssSDHxzIPgpfNH6jPXVEg1Zk7WAAH/eQG2Ttbz8AokanDg+n28oytsk6MWOjxZn8ZMNxGM5EmYsFAmyNlYrZkckoU1kmzCfIB9eiz4tQpQqJeem8KZUBVX8mewzRgJ616iuYcGBwbxO/TqFqJQqzoWCC1IlR2nUQK1Oozrft+zcst9rb71WpCxXci4JL0n8fP3irKi4rvYSdRYNuoFK5CXY+9HeQum30sjKPGtfHfuqODbtkUUDq/Y9vPIw1HeMLBps2g8WLKodgPEATgHwBtASAPMiv27wLLO5GAEgH8BVgz9nAu9uE49eC6Z02C2Wfgdaep/DAnWzgUngdbOEUbhEgAgQAXchQAKvu2SK4iQCRIAIEAEi4H4EmOcp/VvD/fJm74i50WOiv81YlxGiG1gul2NFygr4B/sr5k6Zay9f18qEJubByy5WwWnxFdqt0/hWLVvOGDKwT/3ysjLvw3nHrnn7+43j83NcrqK7Q0wH8eDlg/Vi9AP5A+yfs190Zt0ZIzG619he4vf57+vvYw3U1iatFf2U/ZPhfazylFXeDwVwuQJB1aHC3jPcZ8Y/HfL0jNbDWtdXq9Sc34/9LlH7qOPOZpzVsTc7v2mTtVuiWyqfEp9LQd5BYzfyN+qePaL1ZH7MssPizVH5jRWx0QnA7H+3AGitFYCLAHwEYI6d5rd5GMbPL8CP175ve80LAEmBROrl7RV/SHDI8EUBt27Xup2fbvV0YpPeTULUSjXn1rFb0nJOefzl7MvVqsi3OXD3eZAEXvfJFUVKBIgAEXArAvRDl1uli4IlAkSACBABIuA2BBpqRaGn3SZiCtSuBHRCUcMXGjZ/44U3ao8eO9po/LTUNBReLizJSMvQHZu36/wGg40FsAbABACbLJmEVQUHBQXxIiIiQm7euumz5+c9fi+++mJZ3QZ1y3/J/0XKUXPitwi2uJKQxR3KHyps/1Z7IzuJAl6B4sDsA4YCOvfDjA+FYdFhRvftWrZLsTZpranQ/jeAcwCiANwy4MaqT7sYVKkykZIJp8xeoNqXaYXxuSPnbtz89eb0c/vPbWeDc6O4Yb5+vrzWfVtrBMjfhL9J1T7q+BOCE6b5YCIr8zstNCNQO6qC13T9pkKvzsJBJ/ReBPAGgBNmKn2rzdKWAULHhIrH88brXwAo5Apsn7lddDTnKHsBoK9QbvlWy5Q+aX2Yb7DmYhXWBfMKRJfWX3K56nZbODjwGRJ4HQiXhiYCRIAIPMkESOB9krNPaycCRIAIEAEi4DgC7If8r7RHlB03C43ssgR0QtHN8zfR6korREdHG8XKKnh/2vvT5R+/+ZEJhI66dOLuGADbLJ0kNjZWnJWVpRG53p/6PuJmx+kfLZIXIWVqimh75nZXErLMC7wrChQH5h4w9As2K/DuXLZTsS5pnamv8IcA5gF4SlvFywOwFAATKcu01absZwn2+1J7VZ9WVWHcOaazOCotykiA/H7296ITa09Ykw9rBV6rqpXN2WBcPnmZJz0hfd7Ee7c5gAgA613Ee5cbuzpW2HVkV6MXAHtX7FXsmLGDvQAYpvUY5vbm9Ra2imoV9PfFv+Hl5YWnWz+NM7wzCuE8ob0q8i39uLrbfSTwulvGKF4iQASIgJsQIIHXTRJFYRIBIkAEiAARcDMCfQF8BqC7m8VN4dqHgJFQdPqz01i6gGmDDy+ZTIakxCSFr7dvjwx+hqPsDnTiLisd/tKKZXFzc3OFo0ePDjp79ix2n9qN8BHhRo/npOQoUhJTXErI6jCmg3hwatUWDb3H9Ra/t/K9RxYNsmLkJOWI9uXsq0ggZQ3B5gJgdgbsZ4fzAP4PAPuMK7Ui8McAmO1BgRWczd1aVYXxvRHpI4QvvfWSkQB5KO2Q4odZP1iTD0stGmyqVjYnUq9JXCPdv34/qyQ311zNVbx3zQu8y/cqdszc8QmABgCuAHj+9fmvz/b608u/ecfmUCvVuCG9gSJVUcmxT485uiK/mlvM6Y+TwOv0FFAARIAIEAHPJEACr2fmlVZFBIgAESACRMDZBFjDoHe0Hp7OjoXmr3kCb0xMn7jplehXAjWC7kUZfv3yV7zS/hWoy9X38/PyrwT6BI4zaYRmzyiZHUMGgHFar1Nrxq5a4P0iR5EyNcW04tWaOex+L2uy5h3kzWvZp6WuyZoEPog7nXHaSEDXVJcGBPM69X/YZO1iwUWJj6+PpQ3UFmubiDELlgcAdgEYpfWPZVWxx6q5sKoqjO9XIvAa5iMGwKsAmChpejFxex0AhVa0rixkW6qVzYvUqbtK1s5Yy4RcJhrrrjqu4r2rCyh0bKh4fNoji4b7svv4auZXoru/3E1/oc0L0wdFDgpWlauw/8j+4Jc+eYkT2EjzEYfGymHW9hJhjjCgmnvA0x8ngdfTM0zrIwJEgAg4iQAJvE4CT9MSASJABIgAEfBwAv/Siidvu/g6rTp67eJrcXp4faL7hAX5BfFCw0NDDhw+8NSbi9/00gXFhKIN728oPL37dGQFTbvsGT8TH1dpxTOrx63MouGu7C5Sp6WaWjS40j6yNBZL7zPltwCAj9ZagFXSMm9cxtsuDcKqqjDuPKazOGq5gUWDTAGNRcM6I4sGZiHBYmTewf0BiJl3b4BPQGb7/u0b0uqXZAAAIABJREFUlCnKgi4euFjq/5x/r3xBfkVeyowP+7UVwGwrqpXNCrxfpXxVun7memZz0VnrBc08jlu6iveuLsmmTdakQqnE2887romiyTp+Jl9f+c0aJc5fOh/t/stseR9eP634qWTXzF1MaK9uJbfVn1k3eoAEXjdKFoVKBIgAEXAnAiTwulO2KFYiQASIABEgAu5DIAnAcxVU0Dl9FdGDOoUFBQTyIsK4IUqlmnP4xCWpyhvxgg2aTvG2Cl9OX5ezAxg6fqh45uqZGhHo0rlL2LRuE+q8UEephvqeTig6wD/gKEsG3fITtb6wL7PeT7aIyazJWkBAAG/gwIGaJmuHTh3y6da3W5lKpVL9UvCLxMfLJ24jf+PJKvaRs9PhqPlZ07WuAJ4FwMyJmfjJmoR9Z48Jq6gw5jbo2KBzQ27DRF2TtWvHrknU/uq4Y/xjun31M4C2AJivxl5mK1C3Zd0vmoc2/7/+H/T39/L2Qv0X6msqTnfO2inKy8mryJpCJ/Ay72b2fcZeVjAR+yMAlVYrVyFSs8aTTCRfbsvetAdjC8cw/B7kZqzLEEaPiTayxkhNScWfL/2JZl2b6QRehVbgva8VxC9YONeTdBsJvE9StmmtRIAIEIEaJEACbw3CpqmIABEgAkSACDxBBL4A8KdWaHO5ZcdGvSbO+jT2UTVa0X3879OtkvKykuKIHu1ClEoV5/BJqVSlVsULtlRY4edy63JyQNx5a+YJB8QMMBaBElNLNqRuYJYJW2oivuC6wX+3fK2ld6c3OilV5SqOtEAqVfmo4iup1KwsLCORy1S0MrePJn2+VSTYfJiJhp7+ooCtT6z15XVEavX8mkY2DfML8uOF9A4JUavUnFvCW9I7hXcW3D5y+4yJSNoTwAEA7H8PaYM68lL4S6EtWrXw6t6zO1QqFS4VXkKbUW1QsL1AsXPGzsq8e5kQy6qTWbM5djFxrspqZZ1I3bFPxxbKcqXPxfyLV38T//Z54fHCS9pxmIXNNy7SWM2S3FUo8P7V+S807dIUV4RXsHv57qv3A+7L6vWqF6JWqjl/H/9bWuZdFn8z+2ZFVdKWzO1p95DA62kZpfUQASJABFyEAAm8LpIICoMIEAEiQASIgIcRWKutcuO74Lq4uUvjhaOHdjMSIv+3aLP61Zcac6IHddGELC9SYFLyTpFgS4UVfi64NKeGZFbgXZeyTrF86vKa8qsd8eKQF7fGrWOFpQ8vCyo1bYVmdh8lC74v+eF00bW33377OaVSyTl8+LBUpVLFCwQCTxS5mI/tfwCw5mEOu16IeUHcN7Wv/oVMibwEeXPzRBfWXzCtvv0DgAjA+wZi/ORh7w77bDaPFRo/vIrkRUhPTYfcX17y9ayvK2sKpqtWPgXAW2upYE21ciwAVknOqoANLybwukpjNYvyNi52nHhlxkp9DlijxMkJk0tKXygtlRXKgl/o9oL656M/e7We31r/82XZ3TKcm3dOdHXj1YqqpC2a28NuIoHXwxJKyyECRIAIuAoBEnhdJRMUBxEgAkSACBABzyKwR9vkivlXutplJMydu/Qb1m//Ge1CgsHhAL/eeoC3o8IQ0rgekrP2KRIWV1rh52prc2o8QyYMEc9Kn6UXgYpkRVg+fbnoq8yvakrguTqWN7ZRt9Hd9N6/DMi+tH1VVWraws2swLtY8L2q76hEr1deeUUzJvMqnTRpkkggENQUA1vWYusz5wEw4Zo1s3PUxe2/sr+wVVQroxcyv/B+UeTNzTOsvp1R67laM7sO7HquS/8uIUxcP59/Xnr8++M5/53/36VDYoZAck4CZtHQvE1zrE1diz3f77l+fu/5JhYEXp1qbNaojVk86C6Xa6xmwfoRFR2lsS3pP6B/iLJcySnIL5BcFF9coGyo/OI9wXsh185fw9aTW1F/aH2j4S6vvFxyfuH5J8mXt6q9QgKvJRuO7iECRIAIEAGrCZDAazUyeoAIEAEiQASIABGwgABrsjOFaWsW3FvjtxgerU/6LBvz/8mK7B5e8qISpGw5i1kfj0Ry5k+KhGRN06BjNR6kG07ImqwF+gXyXg1/VSOwiQpEEo4XJ24bf5ujfXcZLeYLe2x8+vgHXUd2DTDE99OKn3TeoHbNo6lFg+xuMWat3KdOzdhp9G/s5ORkRUJCQmVWALZmuyoxydZxLX1uAwBW8j7CDp6rb2rtD741mJz5ePfrl9ZvbesRrf0NgzqddlqRPy9/BwA1gHWsurZ7ZPflibmJevbF8mIs/8/ywrDeYa3v3r6Ldi+1g1KpxFXJVZSryvHl1i8n/HH2D/Zsda/KrDxYF7LxAAyrgHMAXK/upE56ntuyY8vObV9qm9isbbPmPo18ar8W/RoqEXhV5xeeD/X071DWxC8oIIjXrm+7kCqsYUjgddLGpWmJABEgAp5OgAReT88wrY8IEAEiQASIgHMISAAMB8A8Ml3uYs2xAgICedxWDZs3e/p+7TED2hjFmLLpFDq+2BEr1h8s3PGTKNJFmiFZIuZZck9N5MMZcbCXCs91G9vtwdgVY/VVxAqZtpnWWvtbbej20UBts75Dxy/d6N5vVIv4f31gJDBrBV67vSjoEdUjLCgwiNctvJummlKUL5KCg/jdgt2OsoEwm882bVovbNfmhcRRI9+Sa+wo8vKlKrW3LXYUowEwsZhZPlwDwKpc2S923WvUs9EzkVsi9T+3MIuGg/87WC75WsJsE+4CeIrd+P6q99FvbD/O1fNX4eXlhcZtGmNH6g7FX+f+CliYsVD/PLNoSJ6SrNq+Zjt73uaLVbUGBgTy+g3oF1JeVu6TfzTPp/vL3cqCAgJUh4/mm1pzOOMzYfPaKntwyPgh4unp07nSc1IIzwjRPaq75vYlM5fg+UnP6x8tlZfi8ueX1ZIcyasA2OfTY69uY7qJx6YZfO9U3MSPBF6P3QW0MCJABIiAcwmQwOtc/jQ7ESACRIAIEAFPJcBEF9bJ/qaLL/CNDXMjNo0Z0DbQMM7k9Sdw4PQd9cjwdmo11MVHfrl2WcXhxAu2nHCUgFYhptCo0LBagbV4L4e/rKkMO5d/TlrOKY//XvC9PhYmNPkF+PH6RfTTVM4WHC2Q+qh8bBHaXDxdFYbXSFsROYIbxf3DsJLu12O/StR+6rij/KOOrCLWi3exsbHirKwsI6/ShIQEu1o0RIyLEE9Jn6Kfg1Wqrpq+SvRN1jd2tYFgzcL8/fwzO/fv3EClUqkv5V+SqrxV8fsE+zR7L3bCWHGWgPeoWSGzo0icIRJk5ujiiAEwFgCzcjgNIA8Ae/ljeDFxl3l2f6kVdWUAZMFNgmvV7VI3vHH/xk+plWrcOXkH9TrU43h5e/lfP3gdN/Nu/vng9oO+Bi+R3pv46cSUe3/e82nRsQVUShVuSm9CdktW2uu1Xhg6eqif4aSZyZmqlKSU16ojPI6dOFbMz+QbrZ+fshLzZ81+aM2RkCgSZGTYNScu8AHlzl4zWxgxKkJjmZEyKwVvJrHia0ByXoIv134JtAa8fLxQfq0c+Aulp9NPsz1g6kPsAkuxWwjcCasnCF8e8bKRjUgF1jAk8NoNOw1EBIgAESAChgRI4KX9QASIABEgAkSACNibAPv3hQoA80Flx6dd+powqM2lnNkDWuuClBWVIHFlHvhJw/Rxy4seYFLKjyLB9tM1LtaEjwsX/2/V/4zEvIykDNGerD36WMZMHCNekbHCSGiaNXmWaG3G2hqP10nJ3gWAiXV1DeavTsWkzc9GR0drvEoHDhyoEdvz8vIkarU6js/n20tg5k7LmibsN6qfkZi0OXWzIn1aut1sIOpF1gtrVbvVjx/wP9BbIzAhOXdGrmhf9j62r7i5OQLh6JiRRnEkf7FckZA4g8VxAcAdAPe13wOsqlk31gPmhgLgFhtHKwJvMdw7LUe1FPdI6aHf06wa9NjsY5cub7q8CgDzzf3EdK/1Hde35AP+B3ohl8Wb9n9ppW+OeLN8SMwQozgzFmeoUmekWmIdUNFe4GasyxBGj4k2GpeXykPf18LQvXt3JC9ZqkiYnKjLic17qgY+U9bEZiTwMl/jnRt3ot4L9VBWWqa6deuWV+0utfHgwQNcybuCZ9s8q2RV2DeEN6TlKI8/n32+xl+S1QQ/cwJvBdYwJPDWQEJoCiJABIjAk0iABN4nMeu0ZiJABIgAESACjiXAzugycUdzbNpVr+hBXcOCatXidW7ftPnF86Lg0PZ1AQ7HS3KzBM2fr4V3hnc2Cj0556giIeUnuwloFnLhTsmcIuwzqo+RiLQtdZtCMF2gF47S16ULR4weYXRP2pI0xcwpM2s6XguXZdfbfLTerdMBfFadkQdFDwoL9g/m9YzoqbE+OJ5/XAoV4jcINtgiSlkjmlkTtnmBN2WzIn16ut1sIOqH1y8cOX5kqx5RPYxi+3rZ14rcGblsX90zL/AuUyQkzmRxfK4VbxuaLI69TGHCKvuAsSr/lQBYU0bDixvGCxO2eLOF0Z4WrxQrTsw7UdGe5n6U8dHx3qN6G9lj7EjdUfLX2b+uL8xc2FI3wV3ZXcx9b27J99u+N7rXMACdn3T3/t01Qv2Z/DNSDjjxOwQ7dHvBrMCblpKG8LDeYE32kpOXKjI3Z3/Ypn2bD8PCw0LKleWck3knpWq1On6LYIste8qafWLJvab+wCw3zB/4amUPDx4/WJyUnmTUTHHhvxYWnr18dlbDFxsmtujTIuSK8MpTfT/tq292yGw1Ds05JBKtF3nkS6duY7uJLbSGIYHXkp1J9xABIkAEiIDVBEjgtRoZPUAEiAARIAJEgAhUQeBFAF8BaOXKpGKj+4qzkj/QixT5Jy+Cl7NHPeX/3uKITxxAdDjTPh5dyTlHFAkp++wmoFnIpjKBVxcL15zAu2LJCsWsKbNqOl4Ll2XX21YAeBeAkRhoywzRE6LFizMWPxKu5EVYkLhAtDFjoyNEKZsF4IHjB4oTViUYCWyrk1bb06KB23Za2+P92/QPMBV4d6XuKtk4c2MYa5platEgk8nw4X8Tr61dv5Edyd8PgO2/QzbkojKBt6I9zf0482Nhr+heRvuAefAKtws/fKHdCx++HvG6Rrg/+P1Bn+MHj1+6ffM2axBn9tL5zOr+kvn2pk1LE+3K2qXfC+Nix4lXZqw0suPgp67EgllzwFgkTJkq+rPkL6+FgoVGe2px4mLRlswtVe0pm/eHFbznA0gyuP9pAB8DmFPZGEz8DvAN4IWGhz5sppgvknj7eBs2U3xj0MpBm9q+ZWx9cyztmOrUxlOxxReLmSWHR12mTdYqsYYhgdejMk+LIQJEgAi4DgESeF0nFxQJESACRIAIEAFPIcAq7FglJavSc9WLm7vsY+Ho4cZi0OKV29W9X+vA2bn7B8z/N+sL9PCS3VUgIXWvcywaxoeL/8d/ZNFQJCtCxowM0XdZ31Vo0cDEpdlTZtvLoqEmhKbq7JMMACMMmnLZOhZ3Wc4y4bDRw4wEwvSl6YqFiQutqYSulJc9qoRZk7XAwEBe9/DuGsHybMFZCceHE7eTv9NuNhCdV3QW1rlcJ+gfs/+h51ksK8baqWsvH9xwUGNpEh0dFRbgF8AbGNEvpLy83Pu7H37k/LB3v/+dO3eY/cIvAPrbmoxWo1qJX095XS+MsgrQE3NPiApzCysURvuO6yv+gP/opQ2LNzspW/Rj9o+6Z3S5ydTGZVye/ChYIxsC3R9vSNmgSJuWpt8LzPua2XH0H9Bf02StID/fu3uXV8oD/QNUefkFkrz8ggVjPxmbExkTabSnMr/IVCxOXGx2T5kKhdICqVTlo4rPF+Tbu+K3NwD2iwnxhtdIAN+Yqao2l8oK7SsG8QcJ20a1NVr38VXHUbi/8PLve3/XW+LYuj9c+Lmqvi9J4HXh5FFoRIAIEAF3JkACrztnj2InAkSACBABIuCaBJhAEAdgsGuGp4nKrMD72covy/cdFf3avwe3uaSw0Pu1Fxuq1FDfz//leqHaxyuOv/GYvQQ0i9E81mSt4JxE7aOO28Pfo49F02TN34/Xb8DDJmvCfKHEH/7V8n2NjI4MY83K+kT0CVEpVRzhUaHGriBbkF2Z0FSVuGHxuq248Tmt1ysTeVmjLlsvswLvqqWrFIsSF1VZCR0eHa4RO8MiwjSi66n8U1Ko8dhRfDtXCTuMd5PoJuL2/9eeW7qzFO07tYeqXIVzh84pagXU6mG497SwDeMo0fpv+9qaCPZc08imYd6B3rzGvRuHqFQqzu1jtyVqX3VcYUZhhZ9B1hSuVkAtXpfwLprPwcX8ixIvXy+jz4o2psPa/7VF4DW3FwzXb/T/F+csFpoKvBlfZCiSE5PN7qluY7qJx6aN1QvbCrkCO2ftFOXl5FVV8WstbiYwsxjMCby7AXxr7YCG97eLbndp4IqBeiH3gfwBCpYXQP20WnFq/ilrXphUJwxXfJYEXlfMCsVEBIgAEfAAAiTwekASaQlEgAgQASJABFyMwL8BMOFkgovFZRSOqUWDTF6Mf0/jF2/6+jCrPmaVZ8xL+AwAcXXFDjtxsETMs+Qei8KJmRgjXpaxzKhx25zJc0TrM9abCk3cjq917NyyVctEJ/qMsjyxhn4vWbS4Cm6KnhgtXrz6kUWDXCbHoqmLLLJoGD5+uHieYJ7RUfwlU5eIvsz80pCXvaqEq7NMi55lTdb8Avx49XrVC7l/7b7PXfHdq14NvcbdyLhR1UuOfwIoA5Bl0URV32TLnq7qmaoEXgwcO/DSTMFMvUDJKufTphtbNFQdOhA1IUpsaNHA/H8/n/q5aFvmNnOCLddcs659afsUO2fsdIQoamrRUAfAR1VZNFiy7vov1x9f76V6OU1ea8JRPlDijwt/wKelD2RnZeo7Z+68fVd4d50l43jgPRUJvFXtWQ9EQUsiAkSACBABexIggdeeNGksIkAEiAARIAJEgBGYBqCeuS73roSHNVkLqFWL1ze0Y1uVUonjIon4u4On8yRXfu/YvFGdi907PD84stcLtdRqlerwL9elKg4nXrDlhL2PSbsSEsNYuPx1fGHU6KjHGrfNnTJXIzRxI7lh3sHevFZ9W4XgBJ5atHyRvqES8yu10GfUXut/C8A2ALEAmLcG24N/Wzu4qX3CyYKTEi+OV1wOP6cqUZP7afanwiExQ4x4rUlZo1iauNRQmKtWlbC167HT/Z4oPFUm8GoajzVr36ykNbf1P14d8Go9DodTKioQXTbxmbUIL6vsDvYL1lR2syZrpwtOS8BB3Eb+RnN7yqzA+9OKnxS7Zu6qsorcooCMbzJtssYa0bEma9dtGOuxR5qPai6GL7it/tkKtVvV1vx9qbwU4vli0ZXcK/auSLZHyDUxhpHAy+xWggKDeN3Cu2kq/0X5Iik4iN8t2P2k/LemJpjTHESACBCBJ4IACbxPRJppkUSACBABIkAEapTAUu2R+YU1Oqvtk32oFQYvAtgOoGV0RLvEzZ+NeEo3pLzoASal/Kjz4PVEwcuUXmUCr0Zo6hTTSTxsxTDu7Qu30epKK0SOjDQaozKfUdtTVemTRQCCAZQDYPYARwC8B+CUDfNZm2PzAu8XaxRLpy41EuaqUyVswzroEfMEmMDLKr5ZszjTy7SqlXmJjwfwQQUwLd0rFt3XbWw38dgVBhYNMq1Fw1q7WzQYLsei2KzcTNzARoFD2ye2/7TpW031L3/YGBdXXlScXXDWERXJVobolNuNBN6IcRHiKelT9JX/xfJirJq+yp4NE52ySJqUCBABIkAEap4ACbw1z5xmJAJEgAgQASLg6QRYh/SDANLdaKFRAAZp7Rh8180btnDc0I5+hvEnZx8t+eH03WtvRw9+TqlScg4LRVIVRxkvyPbMSqvHLBpkcsyZordo4EatihK++NaLQRUJvJX5jDpoXzDf53va5lDMZoNZhcgADAFw1EFz6ocdPmG4eN7qRxYN7Cj+0mlLTS0aUI0qYUcv4Uka31wFLxPZugJoofWlbQ5ABeA3AI81HtP4Xgf48fpFPPS9LjhaIPVR+cQLBIJqVV6aNln79divErWfOu4o/2hVVeQukT9Dz/BbV275nK17NqhJVBNjgZd/UXF2/llHVCS7BIMqgtAJvMyiosW0rGmb+43qZ1T5vzl1syJ9WvqTKoC7Qw4pRiJABIiASxIggdcl00JBEQEiQASIABFwawKsA3uG9si8uy2EiTwtchcM3zx68ItGP3Qvzj6q6jt4tNcrndmpZkAuL8KkuStFgvVfe+RRY02TNf8gXp8B2iZr+UKJD3ziMvgZTGjSC7yMxaXPL2HW/Fn6XFfhM1pTe4LlkokozJf3HQDsxYPDLnYUP8gviPd6xOsPm6wVnJJ4e3lXdBSfxeGIqkmHrc/DBtYLvBoLBf9gHvOPLi0r9RH+XFAaCH/F4IiIp1XlSuw/fPj3vXv3n/jtt9+Yp7C+8diYiWPEKzJWGHlUz5o8S7Q2Y629vg/ccn+EjwsX/2/V//RcZk6bicaTG+u3D7NoEM0XiX7L/c1enNxqazZr1mztK91eGTj8zeG+ZWVl3sJfhLXC/xPOqdOY2R8/vDanbFakT09/UgVwt8onBUsEiAARcCUCJPC6UjYoFiJABIgAESACnkEgH8AUAD+763Jih3UUZ80ephcpZHcVmCUoUKcmLzT6t1MyL1eRMHelp1damRWaOo3pJB627CGju5fu4sbWG+jSoYuSA869KnxGa3JbNABwA8B/AaTW0MTmeLmlWFdDvJwxjV7gNW2CxvyjNy7PxZKZzKmBvciR470P//vH+g0b2V7SXdz0denCEaNHPOZRPXPKTE//PqgsX9wpmVOEfUb10XO5cP4C+Cl8dVC3oGKooPzz5J+SMt+yOAua9TljXzh8zuhR0bc3bNxQVzcR218Lly7EkER20ABgzfxWJ60miwaHZ4ImIAJEgAh4HgESeD0vp7QiIkAEiAARIALOJiABMBzAGWcHYuv80eHcsIAAb97AV1uGMDuGQyev3ej+Wq8W8W+PDDAcMzktV5Ewb+WTVmmlESu5kdx6uiZr6nI159rxa5Ibx28suPnLTRGAC7ayt/Nz57Req3qx3s7jVzocqw4N8AvQNNjSVPXmn5JCjfgtgi3VOsZfQ2vwZFGa+TMzD95/LM5ZLIyMiTQSanOW5eDN1wehe/dXNKgXL0l5MDlxem/WXFDL3qzAu2LJCsWsKbPs/X3gTnl4TOBlvLalblMIpgtYA8TTLvTdUEMfI6NpuGty1pwaN34c8wjXX8mLk9Vn5WeLGzVvpDxbcFbC8eHE7eTvdAtLDmdApDmJABEgAkTAPAESeGlnEAEiQASIABEgAvYmIAfQFsDv9h7YCePpxZXYmMHirNSpj6p65UVI8GCLBlPWLSNbhvkF+fGa9WkWolapOTeEN6TlKI8/n31ewQRfFxRuWNXu5wDY+fBbTtg7GD5+uHie4JEvL6sOXTJ1yWO+vM6IrcI5uS3D/AJ8eX4vNA2BSs0pvXJTWspRxiP/vDuI0pai1FXwVijwvhU2GK+8wix5geQlKYqExOlGwq2pRYNMJsPsKbPtadHAvGBYczfWJNAbQGsAOQCuWrpIZ9wXPj5c/D/+I4sGVpGaMSND9F3Wd0+kJYNJDswKvEuSlygSJyeSAO6MDUtzEgEiQAQ8iAAJvB6UTFoKESACRIAIEAEXIcAq4zzu3xjRkT3CAoKCeQN7h2qqevOOiSVqH3UcP8PtKq1sqghsH9NePGDZAL3AXSIvwaE5h0Si9SJXFW42AOgCoL2TPhfcT7M/FQ6JGWJUHbomZY1iaeJS5gnMhDtXqXTWI/J7uZ249qhwfZ5VihIUf3NYVCo866p5tiW9FVo0MP/oTcs3YsmshxYNTLhNSEwSCTKyjNavabLm78frN+BhkzVhvlDiD/84Pp9vr8pLFkCSweKeBvAxgDm2LLimnjFssqYqV3HOFZzTfE/u4e+xF5eaWopD5hkVM+r2+tz1eosGtr8SJyeKMgQZnvT5cgg7GpQIEAEiQAQqJ+BxP3xRwokAESACRIAIEAGnEnheK1o95dQoHDu5TQKpY0OqevROUZ3C/AL8eO37tg9RKVUcSYFE6uXtFX9IcMiSykzuIP4gYduotkZi5fG044pDcw+5qufouwBWADCKuWpS1b5Dtz+8TQXey+cvY82yNeqXXn/pnlqtVp3JPyPlgBO/Q7DDkhxUOzALBuAGjx4gDOjcxojZ/YMnFIrdR1w1zxYs67FbdBYNPTRN1vyCNTYa5cpyzqm8U3/4lnpzBvUPr6ssL+fk5RdI1BwfnXBrq7+ytd8ZzA6C/dpvEvlIAKyJ5R5bFl3Dz1i75hoOzznTGTZZKy8v5+Tn5Us44NjzxYBzFkazEgEiQASIgNMJkMDr9BRQAESACBABIkAEPIoAq0L6CkBLN12Vx4oSoWNCxeN54/WVmQq5AttnbhcdzTlqSeVYZQKvvT1H7bV1AgHc1wq8zEbC0ddjR+rfGPfGxAUZC17QTbwkaQn+Ofef+jiYZUPatDTRrqxdluTA0fGz8c0LvAdOKBTfHHHVPNvCRS/wGjxs+tnX/z46OjosKMCfFzEgIoSJvoeP5ktVKlW8QCCoSpi31WaBiemMtzmBdzeAb21ZtJOe8djvVBt5LtL6P69zUWsbG5dFjxEBIkAEiICzCZDA6+wM0PxEgAgQASJABDyLQF8AnwHo7k7LYvYLQUG1eRG9u2nsFw4LRVIVRxkvyN5dlYDjLsvkxq6OFXYd2dWoMnPvir2KHTN2WFSZaWrR8ED+AAfnHBSdXe/SR/eZsPsfAGtqIFGPHalv1LzR0ld6vNLt9YjXQ67/et3n2abPBg0YPcDLMJYNKRsUadPSLMkBE8paACi0wNrBZlHNvEXDIVGp8JyriND2SKU5gbfCcWMnThBnZWboX47I5XJMSkgUCTKqPFZvi82CLncTTCwa6gD4yNUtGnQQaw+qHeYb7Mur07OQokapAAAgAElEQVROiFqp5hQdL5KWoSxevkHuKd+ptu5DncA7zdYB6DkiQASIABEgAuYIkMBL+4IIEAEiQASIABGwJwF2hJj5iw6156COHis2ZpA4K3WagYBThEme1UDNvMC7fK9ix8wdFlVmmjZZuym8KVH6KOPOZpx1ZW/N8wCYoDTOwXuoqiP1V5g4O3vN7M0RoyKMRHatwFtZDlgVKBP26gH4DUAjAGw8Zj9h1HCraWTTMFWJKvP50OcbBtYPVN06dktazimPv5x92XJR7fEma5JSb3Ucjrp0nq1Nr96D14IHubnrcoSjx4w2ylvykqWKhMmJlQnzVe0JI5uFNpFtwnyCfHgt+rTQvGS6nnf9xm8HfzsivyJn1bqsyRo7FcGarF23IGan3/Jc9HPilotb6r9Ty4vKcW3BNdHtjbc96UWBLZxJ4LWFGj1DBIgAESACVRIggbdKRHQDESACRIAIEAEiYAWBfwHoAeBtK55x9q3c3JUzhaOjwo0EnMVpG0omz+Mz4a3A2QHaY/7QsaHi8WmPLBruy+7jq5lfiY6sPWKt4GJzdag91mHFGGO1lbusEnKTFc/ZcqtFR+oHjx8sTkpP0oteRbIipE2v0KLBsJKTxaRruMWabU0BUGJYzckEeN8g3x9bRrT0VyvV+OvKX2g8sDFEq0WiS+svWZtjNp+75NmWfFVf4E1eqkiYkliZMG/RntAF3yGmg3jw8sH6vcEq5PfP2S86s+5MjBse5ee2WNZCWHdYXaPv1JvpNxXXFl6zpFrdlpy6yzMk8LpLpihOIkAEiICbESCB180SRuESASJABIgAEXBxAtMBPAfgvy4ep2F4ZgXez1esL50yf1UGAPYDuVGlpButTR+qaZM1qVAq8fbzjjvAP+DKFbi2oh4BIBfAGADbbB3E5LmqBE/T4/iPHanvE90nLMA3gBcaHhpSXl7u/cvRX675+fuN28bfZpgDQ99WJsxGam0ZdKIkC4uJZD4AVmqreZVto9vuHrRiUCtdzCXyEhxPPw4EQiGcJ3zSRTXTLcB4qwG8bImQHRs7UZyVsVovvspkMiRMmSoSCKy2aKjIZoE7lD9U2P6t9kaCaAGvQHFg9gF3zJ15gXfVTcW1RdcsOjFgp8+sKw5DAq8rZoViIgJEgAh4AAESeD0gibQEIkAEiAARIAIuRCALwEEAmS4UU5WhxMYMFmelTn0k4MiLkPDQoiEMwMfu4ntZ5UIf3lCVUGnhMC592yEAKm2jqmoFampNcUN4Q1qO8vjz2edNbQ9MG2pVdKSe3fcJADGAWwBaa4/e614iGArFTNyLB9ABAPts6a4+qM+pH9gtqHFgn6A6KFd7+1zyrhX+XjinXpO6+ptOpJ/AH9I/Si5kXmD7+JhJ7p+EfWCae12ORjao91xQ77DX/N6IDA9UKZXqw/knpCqOOl4g2PCYnQVrshYQ4M8bqG2ylpdfIFGDE8fn8829HDHkaumeMC/wrihQHJh7wC0F0ccsGuTluLaILBq0LwzZywXy4K3WNzM97EACT+J/GxyIk4YmAjVHgATemmNNMxEBIkAEiAAReBIIXAIwDMA5d1osa7Lm7ReQM7B39+c5QPnB/F9unjp76fPjpy6y9TBf4W8AGHlmutP6nsBYrWqiVRkf0+ZyrDL20JxDItF6UUW2B1X9cFxZ4y1zvq1xANoDmKndg6wKdErgkOC4uksbMF9ezaUqUoKzToUR097S/P7PC3/i7NazuH329uXbPrdjA4MDebXDarOGVz4Pjj/wad65eVlgoI0+ve67oXTsj4wYPqTz1vUrA3VLkcvvYlLSApEga2NldhYV5jY6OjIsyC+YFxHeN0SpLOcczhdKVWrECwTZTDA2fM7sGB3GdBAPTjVr0WCLvYbTM2TaZO3eyXuSMq+yOFmOzBNPDFjDmyp4raFF99YkAXbypQuAU1rfb/bykX1e2b9/6CICRMANCJDA6wZJohCJABEgAkSACLgJAWbNIAXwlAvFW5XYZhgqq5ZkP+Awz13WzEp3MYF3NwDW7Igu9yBgL4GXO4g/SNg2qq3R0fnjaccVh+YesuXofFWNtxTaquP9Bpibaj13Zdq9+TyAe88tqT82aGgto7iKs4sQ2vwVyM7J0LBDQ5TdL8P1E9fPXym+4td0cVNWUay5WMOre1n30G9yPzDBumBega0+ve6xGx5GachekL1qScu3x430MlxAcuoqRcL0hbbkFbHjY8RZq1cYNGqUY9K0OSJB5lqdQFupeMKarJWVlGWGvBrSMKhBkIo1MYQP4k5nnHZ3QdSa72B32k+2xkoCr63k6DlHE2AvwMq0J5aYTsR+X+phJ5gczZDGJwJOJUACr1Px0+REgAgQASJABDyKQBSAdwG84exVRQ/qGhYUHMyLCOsUolQqOYdPXJSqoIwXbNhnevzaVHyo0kfV2Wuj+S0iUBMCrzVH53X7jImz7DlDAZctyPAlQkV7cAuAFlo/Xu/nltQXmgq8dwUyVYMLdTkxmTH6f+NfO3YNP53/SfXMm88YiZl3Mu+g86udUf/l+jjDO/Mk+PQaNj2rTOC1Jq+6zcjNXbNKODrmLSPBPTmFp0iYOksnGFconoRGhYYFBwbzuvTvEqIsV3qLj4ivcXw5E74XfF/V95VFHwa6yaUIkMDrUumgYLQE2H+j2K+tAGZrGzvO01pUsf+eekSzWco2EfB0AiTwenqGaX1EgAgQASJABGqOQDKAOwA+rbkpzc8UO7KXOGvxe4+q6YqKMWnhWpFg4z5NNV30oE5hQYFMAO4QolSqOAeOXbxRePXO9P1HzzFrifEGRxQr8lF19hJp/soJ2EvghalFwwP5Axycc1B0dv3ZKo/Omza2kxRIpBd/vnj8jvQO89XVXaaNtyrzbdW/kAiOqiV+dlF9/R5X3VVCtujPSwMGRjR5ccSLeuuB2xdu49tj36LOcDbNo+tOxh106dEF9TrXwy+8XxTH5h2zRdh0t334yKLhzSGdtq5bqRdkZTI5EmYsrMqioaL1ViDwpikSps5mXO9XJp70G9cv6xP+J/pcFsuLkTk9U/R99vcP91inpmF+Ab48//aNQ9RqNae08Ja0lKOMx6HLj/kFu0hCqGq34kSQwOsim5TCMCKgE3hZU9IkAOyF4BwAHwFgDT6ZhztdRIAIuDgBEnhdPEEUHhEgAkSACBABNyJwFMBkbZM1Z4bNzU39UDh6WA/jarr0XYqERes01XSxI3qIsz6NMxCA7+P9OetUihL1xWeeDRov2LCPHZVXArjgzIXQ3DYTsJvAa9pkjR2dV/oo485mnK3y6HzomFDxeN54/T5TyBXYlrTtYv66fFaNq/M5rOglQmXNulqjm/e5oMYBswN6BIVAqeaUnHogKZYqFkS9OyznxbdeNNr7qz9YrW64qKH+3/3l8nLIV8sRkRShsWg4Nu+Y6ML6C1UK1jZnw/kP6lgyBuwFTnSDes8F9ur5mu+woeFBrMlaXsFJidrHK47Pz6kyr+aWEzthjDgrfdmjRo0yGRKmM4uGdYxrZeLJzYTMhKxe0b2McvZl6peKrKQszfeV36utxE+93fORmK8oRfE2oajkyCWXytkzkc+E+Qf4857r+VyISqniyI/LpaU+pfF3su+4qhDtjJ1JAq8zqNOclhBYAOABAFa5yy62V9nvmdBLFxEgAm5AgAReN0gShUgEiAARIAJEwA0IBAD4G0BtZvHp5HjNC7yrdikSPl2nqabL/eKfwtGRr2oElXOSP7D+GxHatWOFk2ocPHrygcrPO0wg2EKihJMTWY3p7SbwGsRgbVUiN3Z1rLDryK5Gwt3eFXsVO2bsYMLdPSteIlTWmM0ork5jOomHLRv2SFSWKbBp8iY1pzGH49POB2qVGqpfVfCR+agbd2589/eC32/Irsim/XHwjx3V4O2Sj3aN6hpWK7DWQ+sDpZJzPv+8tJxTHr9PsC+D9aUD8LJJAzSb18GarAX4BfMGapus5RUcl6i9mGCcoROMKxJPtiRkJghNBd5tqdsUa5LWaL6var3bSxjwSktjv+UfRArF9mM2+QXbvMgqHmwY3VDMXcLV772yu2UonF8ournxpksJ0Y5av4XjksBrISi6rcYJMJutriYvH08A+K7GI6EJiQARsIkACbw2YaOHiAARIAJEgAgQARMCTIhg1gyvuwIZU4sGmbwYCYvWigSbNBYNXEOBN2nFT5g/K0EftlxehA+nfvZbzsZdzVxhLRSDTQQcIfBaG8gbw+cO3xz+QTh7+aG/9i7fq9gxc4c1dggTtT90s6Ozhhfz7WXdzfcY/iE3khvmHezNa9W3VYi6XM05v+f8n3WH1G3ZMqolZBdl4Hhx8HTrpyHiiXBy/sl9AHie2jG977i+4g/4HxhZH2RPzxb9mP1jkeZtDtDDXgKvQQ4qehHAxJNBAMQAbgFgldsa8aT/uP7ij/kf6+O8J7uHrKQsnUUD15zAe/9HkeL+ly5lq8HtsLyDsMHwBkZC9JVVVxSXF1x2KSHa2g+yne8ngdfOQGk4uxOw9mWm3QOgAYkAEbCNAAm8tnGjp4gAESACRIAIEAFjAlMBPAvgkVLqREKsyVpAcBBvYFhnTeVe3olLErWPTxw/Z4+mmk5n0XC28AbEN30Q/eZgo2iT07KxL//8xUYNG40VCARUyevEXNo4tdMEXlY1GhQYxHup30shZaVlte/cvOP9cszLeLrx07gvu4+vZn4lOrL2iCUVjSMADNB2MW8AQK5tsJanZWLYmM0cJt0P6W16pPXYyQRew0sr8LKqXSY8emLHdO7HmR8/Vhm7I3WHIicpp7Bhw4YIjwjHgIEDQsrLyzl5R/KkKpUq3hGfd6NK4nKl99kjZ6+pfFUT9gkeNn1kTdYCAwJ5XcO7aqwNzuefl8AXcXv4D7+v/F9tLa79dtgji4biEtzbcUxUetilLBrMC7z8K4rLCy9b80LDxo+82zxGAq/bpIoCJQJEgAi4FwESeN0rXxQtESACRIAIEAFXJfA1AAEAVzvmbbYShTVZCwgM5rVr0bBDi3aveI0ZOdSI6xcr16P9q32xecNmUVZGliVinKvm5UmNy2kCb8+xPcX/Xvlvo6rRrYu2Kuu/VP+eVCiVePt5xx3gH6jU55U1Z+OoOds6RHR4iuPFKTn/8/kH0nzp7j9//fM3rR+iaWO2SvPcfFTzBz1TevrrbtL47s45VibZKPHz4I7plQq8UW9Ftd68dbO+GZ1cLseUSVNEGRkZdv+8V1JJbDqX+co5TZM1H55/+yYPm6xJbklKOao4HCi0yS/YUV8KzKKh2b+aceENBLcKRpm8DJcWXBL9vvF3uzN11BpqYFwSeGsAMk1BBIgAEXgSCZDA+yRmndZMBIgAESACRMD+BO4CaAHgT/sP7bgRQ7u0mtvmhbZJOfxF+n8TyWR3sXT1Fkxd8ClSlqQopiVMo+PFjkuBo0Z2lsDLfU/wnvD16NeNjqnvSt1VsnHmRtbca6slC+42qlvh26vebqW7lzVn25Sw6Y/jW44zS4ZLWnuBHADXLRmv/uD6/wkMCvyicd/GfsyD95bwVslfl/9aJTsi+8STO6Y/JqzKipGdpLFoUGauyew44e0JrFO8/lq6ZKliSsIUe3/eKxOarZ3LZY9ON4psFOYb4JvdMKxhM3Dg9afoT7WiRHGx1Ld07O2M2y4lRFvymXHgPSTwOhAuDU0EiAAReJIJkMD7JGef1k4EiAARIAJEwD4EmOjAKnfb2Ge4mhslNmagePJ7Y7grc/YgtHsXeHt54/K1W4h5Jw6NQ5ohJTlFMW3yNDpeXHMpsddMLiXwfr3sa0XujFxL9xF3YvrEY69Ev6KvLmVQtM3ZNgNg1fIWCcVmYL4BoAzAtwA8vmO6xhohoBavS/jDJmsX8y9KvHy9mPVBljmBd0nyEkXi5ERL82SKtyLx9Y2357+9+c2P3jTyYtZaRdg6l70+J3Ybp/mo5uLXvnhNX7leKi/FyXknRZJcCVXvGlMmgdduu44GIgJEgAgQAUMCJPDSfiACRIAIEAEiQASqSyBO26zo3eoOVMPPc3N504Wjo/ppqi3/MT0T7yckoE3bhzq1TCbD9MnTRVkCsmio4bzYY7rD2kFYE60avXqO6yn+N8/AokFWjA0zNoh+zvnZUqGLG7s6Vth1ZFejKuAfU38s+2r2V2sA/NNOC3qSOqabiq9H3hrxVqdNWzbpGbPPe+LkRFGGoFKLhsdE3KjoqDC/AD9ev4h+GhG54GiB1EflE18oLwwM9Avkde/fPaS0tLT27zd/9+4xpgeebfwsih9VElu6J+yUcocNw30t7TVh8zebG+3ZcyvPKU7NP2VtlbLDgnSRgUngdZFEUBhEgAgQAU8jQAKvp2WU1kMEiAARIAJEoOYJSLWi0w81P3W1ZjQSeM8V3kTOrjy07vASVCoUFeQXFPrAJ47P59Px4mphdsrDjhR4Kz0mz6pGWcOsTv07hSjLlZxLwksSP18/fcMsS2iEjg0Vj08br6+GZM3Ztk7eeku4RTgRwHeWjGHFPS577N+KNVh765GGDRvWMmyylp+XL+GAY/bzzjy7gwICeBE92mlE3MMnpVKVNydesOHQ8TETx4hXZKzQ54p5+c6aPEv0Z8mfXtPTp+v/vEhehNXzVysbdWp0z6CS2FO+WyoTeD2mStnaTVbB/STw2gkkDUMEiAARIALGBEjgpR1BBIgAESACRIAIVIfAbAAvAxhWnUGc9SyzaMhKmawXYWTyIrzz8eeFO749EgnggrPionmrTcDUosEeIuYIAF0AnAJYGym0BsAEOuaLa+6yeU7WZI1Vhbbv2z5EVa7yvpx3+ZpvkO+4qpqzVZvakzOA4f6oMk+xUaHirEUTHom4RQpM+ny7SLDlSEz6unThiNEjjCpXVySvKLl676r6nWnvGNkyrP9ifQlvOs9iL2Z3SoepRQNr5Hdq3imyaHg8iSTwutPGpliJABEgAm5EgAReN0oWhUoEiAARIAJEwMUIhAAQAXgRwFUXi82icKIje4QFBAXxBvbupqnMyzt+TqL2QRw/Y6enVNZZxMEDb9IIeIOiB00J9g/m9YzoqammPZ5/XAoV4jcINhy3Yc3ztf61cwCwf0Oz35cCYL+39KpSTDQZyNr7LY3jSb/PGo9mbu6SWOHooa8YibjJGT8qEhbviE1fl55lKvAuW7ys9Pr96+p3pr7jbwh6Q8oGRdq0NHMVrW6fZ9ZkzS/Qj9eoV6MQlVLFuXPijqTMtyzuSsYV+i41/rSRwPukf/vQ+okAESACDiJAAq+DwNKwRIAIEAEiQASeAAK7ARRYKXA5E0tlIoqtf+fM9dDcFRPQCHjRE6LrLM5YbHRMfkHiAtHGjI3Wep+yMdgv1tyMVa0rAcwD8DEANhf7HFR4aZp9Bdbiden/sNnX+fzz0nJOefw+wT5bhGbKe/UJ2Evg7TVm4phsQ4sG5uW7aM4ilaxUhk+++MRLF2qRrAhp09NEu7J26feeUaW2UsWRFEikXt5e8YcEh9x5X7i9WF397VXpCCTwOhgwDU8EiAAReFIJkMD7pGae1k0EiAARIAJEoHoEhgJYDqBl9YZx/NPRkaFhQYG1eRG9Xg5RKlWcw8fOSlXe5fGC7O8NRZTHRIno6KiwIP8AXkT4w+ZJh/PypSq1d7xAIHBn8cXxwF1jBubBG7QsZ1mbYaOHGVVepi9NVyxMXGht4yedwLsNQBIAJtyxyt2PALC5jlW27L7j+oo/4H+gF5qL5cXInp4t+jH7R2uFZteg6xpRVEdItEbghalFg+xuMRI++0ok2Hako6bJmr8fr9+Afppmatd+v+Y9YMwA3C26ix3rdiCkbQh7GXBPlC+SePt4x23jb9NXtIaOCRWP5z3yWlbIFdg+c7voaM5R2heuscccEQUJvI6gSmMSASJABIiA5ngZXUSACBABIkAEiAARsJZAJ20145sAxNY+XJP3x44KF2d9McmgCVIxJs0TiAS5ezpGR/YJCwoK5EX0CQ1RqpScw8IzUhUQL8jecTx2wlhxloBn1DxpUuIMkSAzh8SXmkygbXNVKPCuWrpKsShxkS2NnxYAeKCt3GVRMaGG/b4qiwbux5kfC3tF9zISmnek7lDkJOVYKzTbRsOznmoHgPnYGnoh51hpE2OVwMuarPn6+WVEvNq2KaBWHjx2+Y+fj1/eI7ly+1ODed/776L/Lon9JNbIliE5MbkkJyVnAoAtJmngxq6OFXYd2dVoX+xdsVexY8YO2heetWcNV0MCr+fmllZGBIgAEXAqARJ4nYqfJicCRIAIEAEi4NYEdmkbTK104VVwc9MShaPf7GPsn7lyqyJhvqBPbMyQrKzlMwxE3CJMmrNcJFi3KyY3RyAcHTPS+LkvlisSEmeQ+OLCCdeGxgReRE+MrrN49SOLBrlMjkVTF9li0cCGiwLQ1UBYZNXrJwB8VwWOygReW4Rm16fv2AiZ9zGrotZdT2utMqoS2g2jskrg1T7I5t2gtedgDRg18774Ivdyy2bNZrzW47XnvRr71x4cM9ho9Wu+WKNYOnWpWd9dswLv8r2KHTN30L5w7B5y5ugk8DqTPs1NBIgAEfBgAiTwenByaWlEgAgQASJABBxI4CkAfwFoCuCGA+ep7tCVCbyxufw5WaPfGmAs4vLWKxJmr3gnN0eQ+bjAu0yRkDiTxJfqZsXxz5ttsnay4KTEi+MVl8PPqU7jJ6utAR6zaJAVIzuJLBps2Aa9AbBf+02eHal92bTHwjGtFXgfm7dRx0YdG7ZsOLvTwE7PBPgHeJVcUQD3Ofh4/if6EO7K7mLptKWiLzO/NFv1Hzo2VDw+7ZFFw33ZfXw18yvRkbVH6JSAhYl0w9tI4HXDpFHIRIAIEAF3IEACrztkiWIkAkSACBABIuB6BMYASADwsuuFZhyRqUWDTF6EBI1Fw3cxufw5wscE3hXrFQlzV/SKnTA229CigTVPSpg6kywaXD3hD+MzFfCsFmXtuUxNk7WAWrwu4Q+brF3Mvyjx8vWK28PfUx2h2Z4hustYrHqevWAxJ/Cypo/fWrgQawXex+btHt19zbvp7zbXzXdffh95y46gvl99NG4TgtLS0gcnjpy4eeLQiT1XJVcNrRz0IZo2WZMKpRJvP++4A/wDtC8sTKQb3kYCrxsmjUImAkSACLgDARJ43SFLFCMRIAJEgAgQAdcjsBHAeQCzXS8044hYk7WAwFq8gb26apqs5Z04L1H7KuP4GXtOxo4ZIs5KfWTRoBF/56SJBOu+6siarAX4BfAGRjxsspZXUCBRc/zi+Hw+iS+unvTHBV5XidipQrOrQKhmHKYWDXW0ze5qwqJBZw3BjVsdJ+w2sptR9f/PK3/GJ73/g81btpUsSVk2DgBrymeJhURl+4L2TDU3jIs9TgKviyWEwiECRIAIeAoBEng9JZO0DiJABIgAESACNUfAW2vPwKra3EnsfEwoYU3WAoICeQO1TdbyhGKJ2ocTx8941OkeAAksNbe37DWTtRWa9pqXxnE8AdMma8wLmTVZu27F1LbsD8N5m72z6p2FoaNC/Qzn/Jn3M/7R7W2sXb9BsiZ73bsGf8csJEQAfgbA/HstuUYA6GLSTI59335jycN0j8sSIIHXZVNDgREBIkAE3JsACbzunT+KnggQASJABIiAMwhEAFgDoLEzJnfQnCTiOgisk4a1RcBzUqg0rY0EqvOZtXR/mJtD82evjn31y9i0WH2DxmJZMfZ99pPq2XtP3xKfuzDz+PHjl9i6WnRs0TGkVcjs14e+7q9Wq5WifJEUHMTvFuw+XsW6WaVyGQBWmcx+ZmO/L9X+3kZk9JgLECCB1wWSQCEQASJABDyRAAm8nphVWhMRIAJEgAgQAccSWAFADeADx07j9qNXR4By+8U7eQGnAKjcwSPayZw8efrKPn+VCryDogeFBfsH83pG9AxRlis5x/OPS6FC/AbBBr0oy/xzAwMCedy+3BCVUsUpPFp444/f/ph28eeLrwDQWTkgYmzEuSmrp7DqX81VLC/GqumrRN9kfVNZIzUWO/u1VWuDowQwD8DHWn/pAk9OnIevjQReD08wLY8IEAEi4CwCJPA6izzNSwSIABEgAkTAfQmwo9ATAfzovktwXOShUaFhwYHBvC79u2iEn7P5Z6Vqjjr+e8H3VVXsOS6oJ2dk3bH2aO2S2dF9Otb+5OSfrdTUwqG11sLhqgGGSgXe6AnR4sUZi/XVuUXyIixIXCDamLHRnCirE5KZdQ0TYtnPV+O11grNEjMSF4aPDjeycticulmRPi2dWdxUJNTqBF7m4cvEYi9t5e5HAA4DOPZkpdSjVksCr0elkxZDBIgAEXAdAiTwuk4uKBIiQASIABEgAu5A4GUA+wA8qxUz3CHmqmK0a6Vtv3H9xJ/wP3l0dFtejMzpmaLvs7+vrGKvqhjp7y0joDvWPlB7O9urdKzdMnaecpdpEzZzTc4qE3i5y3KWCYeNHmbUQC19abpiYeJCc6JsRYJybebQMDVr6pb+o/oHGsLdnLJZkT49vVcVQu0CAA+0lbvs+4RV77KXa9Y0k/OUnHrSOkjg9aRs0lqIABEgAi5EgAReF0oGhUIEiAARIAJEwA0IzAbQFsAYN4i10hCjo6PDgoKCeBERESFKpZJz+PBhqUqlihcIBNWptOUmZCYIe0X3MhKHvkz9UpGVlFVZxZ6743SF+A2PtbNqTWbR0IyOtbtCamosht4A2K/9JjOyJmesOdke7Z9bLfCuWrpKsShxkTlRtiJBeROr5O03qt/EaVnTmujiKZIVYXXS6qosGtjtUcEhwcPrd63ft0m/JnXVZWqvW8Jb11X+qpjL2Zer8x1VY8mgicwSIIGXNgYRIAJEgAg4hAAJvA7BSoMSASJABIgAEfBYAuy4+2cANrr7CmNjY8VZWVn6Slu5XI5JkyaJBAJBdSptzQq821K3KdYkramqYvxBv2YAACAASURBVM/dkTo7fsNj7Ve0wTQFQMfanZ2ZmpufvURhnzNzAu9uAN9WIvDqK/mjJ0aLF69+ZNEgl8mxaOoicxYNlQnKddmLsB5RPcICAwN53fp3a1pWUuZ/4cSFcxwfTtxO/k72XVrp1TqmtbhXSi/9d1SJvAQF8wpEl9Zfqs53VFXT0t87lgAJvI7lS6MTASJABJ5YAiTwPrGpp4UTASJABIgAEbCaQCMAv2ntGe5a/bRrPcDNzc0Vjh492qjSNjk5WZGQkBAL4DSAC7aE3H9cf/HH/I/1osw92T1kJWWRRYMtMK1/RnesfbC2EeABAOyo/HJb82l9CPSEHQhUxzbFtKK2jlbkN7Q20FfwRkZHhgUFBPH6RPTReGYLjwql8rvyFd4+3h+FhYc1Y03WTglPFXpxvOJy+DmmomxFgjJ7qVAMQGDAojmACADrDSqJK0PF7c3rLWwV1croO+oM74xCOE9IpwHssMmcNAQJvE4CT9MSASJABDydAAm8np5hWh8RIAJEgAgQAfsR+D8AbwIYYL8hnTaSWYH3s88/U125d+V+k2ZNlKfyT0mhRvwWwRarjkOzJmuBAYG8ruFdNYLR+fzzEvgibg9/T5UVe06jYfvE1RHibJ+14iejAHQFMPLpek8HvdTzJd/ug7vXghrKc/nnpOWccmp25wjq1o9Z0b7RNck7BYA1LWMN0qxtkmfqidtS22SN+dfqLr3AGz0+unDFmhWtdH/BKvlnfDxD4g3v4rbt2zZXq9Wcq1euFnJUnIrsW8wJyl8AkFpQSWy1wPsL7xfFsXnHnrTTAK72PWP9jn/0BAm81aFHzxIBIkAEiECFBEjgpc1BBIgAESACRIAIWEpgAoBPALBGazV92f0HfFOLBplMhs+++Axjp43VrK1IXoQlU5eIvsz80tbj0HaPuaahVzSfYdXjtSvXfM6cOnPt2WeeHZ8tyLZKDHfgek72GNajXdKGpADdHMXyYmQkZYj2ZO2xNZ8ODPfJGPqZQc+E+dby5T3T85kQdbmaIz8hlyrVyvg7G+7o9o2uSR6rtmU/p7Df29okr7LPHxN42d4Q8nJ4E0eMHeFvmIEp/5miXsZfpv85iYm+SQlJouyMbHN7pyJB+T8AkgzG1VUSb9E2qDQ9IfBYvOYsGo7NOya6sP7CE7GH20S2CfMJ8uG16NMiRKlScm4Kb0pVUMWfyT7jKt8ztnxwSeC1hRo9QwSIgKsT8Nh/87o6eMP4SOB1p2xRrESACBABIkAEnEuAiSA3ALwBgAkkDr+iI3uEBQXV5kX07qb5Af+wUCRVcZTxguzd1f4BnzVZCwgI4A0cODCkrKzM99ipY4EjPhzhVbcxs858eK1JWaNYmrjUkuPQtv7D1tbnHM6+sgliJsaI/zXpX1zBWgHqdagHpVKJCwcvPCj3Lg/bJ9hX7dzYYXGn/rfqfx3Dx4V7GY7FvJAF0wWW5NMOIdAQpgQaRDcQt01uq7cvKb9bjssLLotubbzFBEvDJnmsmaMSwDwHNclj31/Mn3kAfx1fGDU6Sm+DcOHsBVz85SJGjRllFP6yJcsUSZOTKts7pp9lU+E3VFuVfNCgOjkHQDBrxgbAsGqZ/fnVppFNw3yDfHlNejcJUSvVnD+O/yEp9ymPK8woZFXNbvndYc2nokNMB/Hg5YP1++WB/AH2z9kvOrPujDsL3CTwWrMJ6F4iQARcnYA9Tt64+hrdJj4SeN0mVRQoESACRIAIEAGXIMA8Ttlx5tE1EU1szCBxVuo0g0ZoRZg0d6VIsP5ru/yAPyh6UFhpcWnmyz1efr5BowbB13+7zhkybggaNmn4UOD9Yo1i6dSlFR6HDo8ODwvwC+CFRYSFaLw6LbN14HbkNuv88ottEjXCtVLJOXxMLFVx1HYRrmsgL1wmiu3/ZX/QoOmD9NOxCtkN0zZcPrTuEDtW7+yrMoH3STve7uxc6ObntlvWTlh/eH0jT9mrq64qpAulTDi9pxUtt2krX5k4zyp5HdEkT6z1Zp4wYuyINbwcXnMm7Hp7e4M1VLsuua6KGRtj9HJgWfIyRdKUJFv2jk6IZScgDCt6n9aK174V/Llhpa9ezO0U1SnML8CP175ve40FjKRAIvXy9oo/JDjkCi9W7LnXuEP5Q4Xt32pvtF8KeAWKA7MPuPNLGhJ47blLaCwiQAScTcCeJ2+cvRa3n58EXrdPIS2ACBABIkAEiECNEmigbbTGqt9uOXhmbu7KmcLRUeHGjdB4uYqEuSvt8gP+iAkjxJ9mfKoXkJktQ+ayTPxz+j9xV3YXS6ctrdSiYfj44eJ5gnlGz1dk68AqhoMC/HkRAyJCSktKat+4etn77eHdEfJ8Hcjl9zBpXrpIsH63XYRrR+dl5qczj8saygK6RjG720fX7tTdJZtnbmYiWIGDY6hq+CM93uzRKWldkn7vFMmKkDEjQ/Rd1nfuwLiq9bnj35sVeH9b9Zvi14W/6oRTXZM8VrnLLiaGPdAKvfZcs17g7dSj0/C6Teu+1ym8ky8TTC8cvVBaW137tiBD0Fg3IbNvSZqSJMoR5Ni6d3oDYL/2myzisWZsjTo26li/Zf3ZLw56kZ2YUJoKuKFjQsXjeeP13zkKuQLbZ24XHc05amts9uRqz7HMC7wrChQH5h6wRWi3Z2zVGYsE3urQo2eJABFwJQI1efLGldbtsrGQwOuyqaHAiAARIAJEgAi4LIFNAC6ZVJ05IljzAm9ariJh3kp7/IDP/SLnC2Hk6EgjAVmQIlD//fffxX//+fclby/vuI38jRU1R+N+mv2pcEjMEKPnK7J1iJ04QZyVmWFQjSxHypJFmPX+UA27ZN5mRcK8VXYRrh2RDMMxB0YOLGw7sm0rU4H3m2XfKDbN2GSP3FR3CUfqNKhTq2v/rng5/OUQVbmKc67gnETtozbX7M7jj7pXF6a9nje1aCiTl0GyUKKzaGDT6Jrk6ewKWIO0EwC+s1cM2nGYRUMI+9V3XF/xB/wP9J9LVomeMz1HUldVt7j/gP6ayvyC/AKJL3zj+Hy+rY0S2eeafS6qFHi7RXdb83b628116zUQcGMAtIhdHbu568iuQTfP38SfV/5EvZb1IPpOpNgxY4dbfHdYk8cOYzqIB6dWaNHgrp9bEnit2QR0LxEgAq5MQCfw1sTJG1fm4DKxkcDrMqmgQIgAESACRIAIuA2BMABfAWgEoMSRUcfGDBZnpU7Viy8yeRES7GfRYFbgXb1kdcnnUz9nnphbq1ibeYHXvK3D/7N3HmBNX+sf/yasAA4ciAu3olHrXgW3Vnu1rVRx1bb26rW9Xbb39t6qdbR1/mtVXBERHLhnrdWua2tdVcBNAgoIgiiCi7BCIOP/nDSJSQyQhEx4f8/jo8A57znnc04i+f7e3/fl790VEz95ymQ9MTg8fA1e7FgLfXt21Ai8ziCOVrqlrMhagUfByb9v+ru2OFVRXhH2LdgnPBNzxhkyCZmApwQQXJ5XqYX2GpWyoQblEzAsslZwtSBNxpXNeBjz0FA4tZZ4V14cbZG12VGz3x48abBekbWja49KYubHaGwjmBewYUE0S7aZPcZqrOiarkUDf/qW6fFMwNUd4Ne1vyrTxelFtVrUUuZdz6vl5uHG8enyV5P8pHxwpBxljjDnrafxT3dZMjFn7cOKrLn5uAnaDGmjKbKWpihVrK/Lqftp52GdVTduUmJT0jlunJlO4v1tCkoSeE2hRG2IABFwFQL2evLGVXg4dJ4k8DoUPw1OBIgAESACRMBlCTBB5lsAu225AlZkjefjKxg1uJ/qA/7FSyJVFmZE9DFLM+n0pjv+7fGiFVueWTQwW4YVc1cID0YfNEmkfO3N10SLtzyzaKjA1sGowLsmfA0G8mujXeum+I/KouFHk8a1JXNTYzMvUB93n60vjHwhQKFQKG/H307jenBnnIw4aZW9MXUe5bQ7r/4+E3iNXubYa1RxLtT9eQLmCLjmtNWMZFjgjPlCqwqXqRtobgD8Y3b07MuDJw7m6U5RLfBOB3DdSuIuC284J5adzOZUW6fIWsu3Nr+1rM/EPp668/lt428o7lmMBt0a4MqyK+g679nbRKm4FCmRKZDmSIVpe9Nc5v3DzBeF9gwETw0Wzdo0Sy/jev+C/cLTO067ytpJ4DVz86k5ESACTk3AXk/eODUEZ5kcCbzOshM0DyJABIgAESACrkVgM4AEABvsNG1LRJ7KptaxWatmc3r07TF04KiBDeUyOfd6/PVUL3evt2IiYkwSKVkWqI+nj+DFkS/+VWQt7lpaebYO06e/LdoWveVZNnJeHhYtnK/oFVSv4OJlZh8AqwnXlS3cyj+3xd5UdYqVCbxm2WtUdTLU3yIClYm0FQU1zJbVFDRjRdvY9Wf9xvVr9RveD1xfbucZq2ZoC6qxTPRtX2yTBgQHSJgnb3pcevq9a/eW3bt274aVxN7yXi+q7/eb2u/ItI3PPHaL84pxQnACzT5pBnGyGE9uPUHzV5rrrT1lSwqKM4qlKdtSnMH/2qLNNrET/72o9+IHhA3Qy3BWW8O4ikUFCbwmbjY1IwJEwKUIOOPvgi4F0BqTJYHXGhQpBhEgAkSACBCBmkeACWiLAJx04aXrikDsF1MmGjBDXI0IZM7SKv3FlhVZ4/G8BKNeGhkol8k4F2Pj0oSixKVnz54VWkk4Mme+1b2trkWDsbWaY69R3Vk56/oqE2nLm3d5Bc0mAPgRwE9M4B0ybkj3pXuWeqclpeH4vuMI7BKIkuISeVJcUtmLn77Iq92sNnKTc3F9/3U0DWoq54BTmBqXmg43zDwXde6yraCxzHhPnqeg09BOzILALT0x3bfxO425no09yxV4k7ckozizWJq6NZXZ51yy1dycIG5FAq9L2NuoCwcy+5h5TsCTpkAEiAARIALViAAJvNVoM2kpRIAIEAEiQATsSKAAQAcA2XYc05pDaUSgDAAKAJnq4LoikFFhkGXZVVGQrVQMtuZCa2isygRemGGvUUMROnTZpoi05U2wvIJmswCcAhAF4Nr8LfO7vvzGy9rM3fSkdJzYeaL0Ee+RYuR/RqosG04uPYnXF7yuHadYXIzDCw8Lz8ect4cdgOp9otXEVkcGrBmgzfy/svwKus6tcRYN2j0IeSNE9A/BP55ZNOh7f7vCeytl8Dr0rYUGdwABV3hdOgALDUkErE+ABF7rM6WIRIAIEAEiQASqOwFWXI0VHWLeka548Vu2DJwa1K7Ne0MHB3s3CWikOH3+4oPrwpvfXLly7QUAJwD8rLswfig/hOfJEwQNCwrUPLbNcefMjI2KtVkmnyuCdaI5VyrwmmOv4UTrqilTKU+kZTdgnnt9GoGizf4NDg0O8eH5bO41pFcbDocjFcWK0s+dOOfz/uL32+kKvCzG7jW7pakFqRjxnxFeObdyIL4pRu/Q3nrh/7fhf5LDCw7bzQ6g6dimIZ7enoKmg5qq3ntyLubkyGQy38YhjRuDA26eKE8hl8pT5O7yqRnRGSZZy7jyIWIZzrV5tQWdh/9VZI15fxcVFq33cPNwlcJrJPC68gGkuZtDYDyAHuyGGgA3AMwLnb1HsScp6CICRMAGBEjgtQFUCkkEiAARIAJEoJoTGAHgSwDscWCXucLCxob4eHoLuvd4oVVyamatAf0HcNzd3ZCWdhuhY4dj9bqIxOjtew8Ys2joNaWXaNKGSdqsMYlYghOLTgjjdsbZI5PPZRg70UQrFXh15krZRU60cTpTMbRo8AMwuxwLFcM91Pr3Dg8bHr5g+4JmmriF4kKs/mh1sVwux7I9y7RergV5Bdj4xUbh/ZL7XPZaL1fgXf8/yeGFhx1hB2C4RvZ1awCpVXyiwDl3v/JZuWrhNRJ4K99balE9CLD38DL1ezbTndjXpRbaYFUPIrQKImBjAiTw2hgwhScCRIAIEAEiUA0JMJGFfbh+15XWNn3aRNG2yHD+/MVrsGTJUu3UxWIxwtesBs+TK5uzYOk4dYag7tL4UyOnxncf312vsM/pjaclJxaeqGomH4mLtjlE5gi8tpmBa0Z1pvNoWGStDYAYAPc0aFk2pzfPW8AfyldltxrxyH1l/rb5+0dMHOGtux17Vu1R7F2zNz345eDifiP6Bcrlco4wVpjm5u42IyknyVeTrZ8Vl1XnjW/f0CvAdmThEeH5nXaxaHDNE2T/Wbta4TUSeO1/RmhE+xNg/5ewP4fUCQHM2moxgE+YBzqAOPtPiUYkAtWfAAm81X+PaYVEgAgQASJABKxN4H0APQHMtHZgG8bj790uiH+hK99HlHIfYWHsSe9nV/jatbidnCTdELHVWJEiowLvHxv+kPy46EeLMvnYY9fu3u6CgEEBgUq5kvP40uN0uZt8ZuaOTLJ8sM4hIIHXDI5ObkFSrujcf0p/0XTBdG1mvRGPXP6CbQvih08crndzZs+3exSRiyJFAJgli7H4quzYln1b1m3StskcjYCcFp+WBk/MOBNxptpbIZhxfBzd1NTCa85y84IEXkefGBrfHgQ0Au9hAPMBsBtlrIAtSxBgRXqrczFIe/ClMYiAUQIk8NLBIAJEgAgQASJABMwl0A9AhNpbzdy+jmpfocC7Onwtfv/fz7dP/Pwb84h77nrOoiFPguNfHhfG74y3yKKhxcQWor5r+mqFqVJxKRIWJwjT96ZbFM9RUJ14XBJ4zdgcJ7QgMUWM48/YMiO+z4Q+euKtoUfu6GmjRXM2z9G+1pgVw+qPVxefOnyK+UIG62IK6hM0rXmb5gv6jerXSC5TZfWmg4OZJ6JOSKxQXNGMHaGm5hCoqPDa6LDRIb5evoKBIwcGsj29HHs5HQrM3BO1x1E300jgNWdzqa0rE2CPSpWoM3fZOtjZZ18zoZcuIkAEbECABF4bQKWQRIAIEAEiQASqOQEPAMUAmLDC/NVc4irPoiEvLw+fz/lcwnXjBkdERBvNzDPMcMyIz0jjeHFmXIi4YEkmH7/vxr7xLca10BOmkjclS24suVFVyweX2As7TJIEXtMh29KCxPRZ/NXS0JaB3XBhtgx3jQQyLvAaeOSyImu+3r6CviP6qgS+xLjEtLPHz7o9efCkUCPwqgp3edcW1PWt2/nT8E+fWTKIi7D5i83CH7f9SDdezN1JO7Y3VniN68GdcTLi5NWwN8NEK6NXPhP4xQVYOmepcF/0PkftKQm8djwbNJRDCYQC6KVTZI3Z7FwB8ItDZ0WDE4FqTIAE3mq8ubQ0IkAEiAARIAI2JMCy32a5kI/a+FatAl/p17vn0D59egSk3s7y7D9ggFKpVEr+/PNCppu7xxsRERGmiLWmZBYaYn+uOJIxgffWpluShCUJFlk+2HCfXTV0TRV4LTqfxjymq2JBUoVDY1hYra7as9Foxlf/qf1F0zc+s2goyitCBR65umz0zkfw1GDRmNlj+MXJxRjyOrvH8uw6sPaAJHJeJN14qcKm2rHrc++162LWxb86+VW9m2mRqyMly+Ysc9SeksBrxwNBQzkFAUv+X3KKidMkiICrESCB19V2jOZLBIgAESACRMA5CESrPdQ2Ocd0Kp2FbjXnzgA+AiADsN5WFeg7jO0Q4unjKWg9pHWgQqHg3Iu/ly6HfGbCjoTLLSe2FPVZ04csGirdNosb1CiBl2Wp+nj7CPqM6KPKUj13/Fx2blbuFylXUo6YQtDaFiSmjGmkzWAA7M9pg58xw+wfAfxk2MewyJoZHrm650Pl4dqiawsfowJv+AFJ5BeRdOPFwk11cDe+MYF38+rNkuVzljtqT0ngdfChoOGJABEgAtWVAAm81XVnaV1EgAgQASJABGxLwJUKrTmkmnOXSV1EY9eP1Yq4JeIS/P7V78Ibu250ZUXWuJ7crU2GNAlQKpTKx1cepyk8FDMyojNMySK27c5Wj+g1SuAd+cZI0eeRn/NTk1JxaM8h1OpUC9Jiqfz+lfsJCihUNxUq2lYrW5BYeoJYRiUT3YwJvCcA/FxBYHMzxJ4TeAeEDfA5seQEZn05CxlJGeC6ceHXyA9b5m+xl0WDuWuwlHON6hf2dpho5ZZnFg3iPDGWz11OFg016hTQYokAESACNYMACbw1Y59plUSACBABIkAErE3AlQqtOaKaM/+ViFfiO7/eWe/R4IuCi5Ibu2583KZPm487Du0Y+DTjqXtmQmaWTyOfabFRsY4q+mPts+EM8WqSwMuft21e/LCJw3xWLFiB7nO6a/mzmwqnvzotTNiVYKrfqKNFRkOLBj911XVrF+XROx+aIl3XTl5D7NFYtBvYDnKZHBlxGRKuJ3fmmcgze2x4qM3xHbbhNKpnaMMia1fjrqZxOdwZMRExjrqZRhm81fOo0aqIABEgAg4nQAKvw7eAJkAEiAARIAJEwCUJ2LrQmjlCkylt7V3N2bjAu+Gi5MH5Bw/ePfhua82uS8QSHFt0THgx5qKpIpxLHhg7T7rGCbxtu7b1+eHaD2j3KqtL9uyKE8RJznx5xlF+o+Zuu6HYyYrysCJr9yoIZMrr37C73vnQFOmCDzqPXzleW2TNTq9Ns3yHzQVK7bUELDkn1sSnGX86ACWAedYMTrGIABEgAkSACJDAS2eACBABIkAEiAARsJSA1QuthYWFhXjyPAXDRw1XeYnG/hmbDgVmRkVFPZfdOiJsRIivl68gZERIoEwu41y9eDVdqVTOPBh10FgmrN2rOXeZ0kU0du0ziwYmFv228LeUHsN6NOs5vqdeZu+pjackxxYccxURztLzYs9+NUngxahpo0QTP5nINyrwboiTnPn6jKP8Ri3d80rFuDZj24R4+HgIAgcHBioVSs6D+Afpco585s0dN03JhDd2PvjTIqdd6jWhl7fupG382jTbd9hSoNTPYQTGA+gBgP1/6QaA2Rs9ADDJYTOigYkAETCFQKX/D5kShNoQAXsSIIHXnrRpLCJABIgAESAC1YuA1QutTXt7mihyW6TWt1YsFmPeZ/OE26K3PZfdGvpmqGhZ1DJt2wJxAVbOWSk8uPVgRZmwdvuF3UiRtbRHKY+WDn1naIyhwPvb+t+kxxcdnwbgkIlHxG7rMHE+ztbMVQVei/aVFVnz9vYWFHgXdB64fKA2A9UCiwZn28dy59NxUkfR8LXDta9/qViKP7/+U5i4O9GUTHijAu+bW96MN3xt/r7hd8kPC3+wlUBeFd9hl9mrGj5R3QKf7LP3OQBytd90DUdDyycCTknA8KYMeyyGWbqwYp90EQGnJkACr1NvD02OCBABIkAEiIBTExgK4DiA3QBmWWGm/O27t8dPnDJRL7s1fFW4ZN5/5hlmt/JXxqyMHztprF7brWu2SlbOWelsmbB6ol2fqX1EUzdM1QpTkjwJjsw9knlp/6X/Aqjwg0S/0H4hvt6+gh7DewQq5ApOYmxiupKjnPlr1K+mZC1aYYuqHMIiAdOCUc+r+wRb0NfuXZhPqLeXtyBkZIgqc/1q7NV0joIzc0/UHrP2tUnPJtPqtq67oO3wto3kCjknOz47De6YcT36uqP8Rm3Fkj9y08j4DqEd9F7/VwRXJBe+vmDK69/oDQBjr02VfcpOk+1TLDnf9vIdttVeUNzyCRgr8MnObG8AXwCII3hEgAg4HQHDmzLs61IA1vaCd7qF04RcnwAJvK6/h7QCIkAEiAARIAKOJNAewPcAZABY1kNKFSZjXOD9Nlwy77/zDDPojAq80WuiJd/O+dZW2XZVWNqzrvxQfogPz0fAiqzJSmS81D9Tn3r4eYy5EHGBPcJb4QeJYW8ME30a8alWHC4SF2HrF1uFv+741ZSsRavM35IgRrKZ0+WQz0zYkWCWgGnG2C6VwTv+zfGiFdEr9LLRV8xZITwQfcDSfbVEaDQDr1WaVmWORgXeSxsuKWKjYufiAb6pZIZGz4fua1MhU3DuXLqTpvRUzrgQcaEygbwqhdIs8R22ygZQEJsTMFbgk6cWeOcCuGTzGdAARIAImEPA2E2ZxQA+AcD+36CbMubQpLZ2J0ACr92R04BEgAgQASJABKodAeZZuR7AVABMsGOPn1p0jZswrveeA3t8NZ3z8vLw8T8/Ljq0/9BzH4RHvT6qd/jecG3b/Lx8LPpwUdHPB392lQ/NDQGwD/tPATRVZ4hkAGgOQAygwACi76ebP+05bOow7SP47OeHVh1S7Phyx00ARQCKzQDP2LFiP+b0MSP8s6ZBY4P6hG4N1WZbMuuAnz/7uejm9zdttVfM85JdlQlzFq3HcF+qyNH3m+hveoa+Gaq3r5u/2az4dv63TPQ3PAeWzFnD3ty9tsUZ8QdQC0CheiHs/YOd3cfmLKzN2Da9X456Wfv6ZxYNF1ddRJ2OdZTZp7OLH8Q+uCV5ICmPHTsftwH0LGdMc8VnaxRKM3dMc3BRW8cRMCzweQFAGVk0OG5DaGQiUAEBYzdlWObubADsySBb/c5Cm0IErEKABF6rYKQgRIAIEAEiQASIAIBfALQGcN9SGk2aNKnbu1/v9i+PfdlLIVfg9KnTJedOn0vOzs5+Tqhp2KRh3e59urcf8rchXnKFHHGn40rizsQlP8x+aA1BzNIlmNzPv7F/QO9+vVu/NOYlN7lczj37+1l57LnYhAfZD+qoRb18QyHRmMB7cNVBRcyXMSXqLOpKBU13f/e6dXrWaV9vWD0vpUIJ8XmxVBwnviXLldmKm++Y9WN6dp3UVU/A/HPdn4ozS85YS8A05M4YssuQocn7Y0LDqgiVusJpRQLvdSutwSzB27eRb92mvZu2bzOyjZdCocDds3eldy/evVX0oMgaZ4S9RygAsJsZ7LNIK52vTcD+VxPvFt6tmg5t2rJlcEsoJUoUPihE67DWqNWkFpjYe/6/54vuHLtT3odxxoON/4LJA5bfkAqlWQFiNQ5hWODznwByqMhaNd5xWpqrEzC8KbMcAPsdiywaXH1na8D8SeCtAZtMSyQCRIAIEAEiYCcCJwGsA3DMCuOZk81mTlsrTM06OjB0PwAAIABJREFUISa9PUm0LnqdXkG5OR/OeXhk75GN5X2QGP7GcNEnEZ9o+xTmFWLb/G3MooEJbywbt1LP2YZhDUXtV7bXxpAVyJCxNEOYuy/XUjuAyoDwX4l4Jb7z6531/FIvbrgo+ePrP5zaTsNgYYbnzByfPlXf2qNr+3v4egj8BvoFKuVKjviC+ElBbMHvL4e8PGrVjlUsc1t1sWz0FXNXCA9GV1gwsDLuuj83y7Ki86TOopfXv6w9I1Ys1ma1x189g+uk1prg3ZbrBbR6GIgXZulrtTcEN6SXFl9i58vYI7Vm8agENBVKM+ck1ty2mveP6er36nk1FwWtnAg4NQHDmzJtAFxRJzE49cRpckSABF46A0SACBABIkAEiIC1CLCMuNEAkqwVsBrH4UfsiogPnfzMtoCtdf0362VL5i35l9ry4rnlsyJr3jxvQa8RvVRF1m7G3kyDB2b8FPETE4VNEXj57da1i/d/1V9PbL0XeU+SuSzTlOJUFm1JlyldRGPXjn1WWE4swamvTglv7LphK1HZonka6xQWNjbEx9NbMHL44EC5XME5H3spPelW6tKzZ5lGiEMAvlTbkjzn09cttJvKb7nzsM6q/RJeEPI4/+R4KRqzBFaAieuZCzJz+3j0Gc+KrPUb0q89y1xPuJKQ5MHxmBETEVNpRraJCzVH0OSPiRgT3+n1TnpnJE4QJznz5ZmqnhFLHn81dgOHX++r1vGyu2If33E+6HCvDdq9yuoTPruubbymuLLkSr9yHqk1h4cpiKlQmimUqA0jwLIB2Xs1Cbx0HoiAcxNwyeQB50ZKs7M1ARJ4bU2Y4hMBIkAEiAARqBkEvNSPsLlXxYO3ZqBSrdKowLtx1UbJ159/bUpWq+EHD1MFK+MC7+Z7kszlmaaMa9EWGSmylqZ0V864Hn3dWgKmRfMypdP0aRNF2yLD9TKtP/5sQUbM7kOfATgMYD4AZj/BHt9k4g2zBWDfR/DUYNE7gne0fYvFxTiw4QCkH0i1Q2dHZkuylmXtAnBX3W8agKNWLuZi7HyU9+HVuMC7Pk56ZvEZNjcmalflMvXxV1a0kVkpMBsPNwBMwWXn5Uf2+qn3VetL7h28vIt/zkEj1MPQFUx7/utiFg0Xll9Qpu1I62+HDF42JBVKq8qJqFl9SeCtWftNqyUCRIAI2I0ACbx2Q00DEQEiQASIABGo1gSYWMSEF+anSZcJBJ6zaMgT46vPvxLujt5tSVarqQIvnrNoEMtwZ/kd4cN9Dy0Z14SV6jWxNCPG0n7mzs+wPX/vdkH85Inj9LJZV4ZvwuFTvz7Oup118F7avX8yARscHGkzsk1tcCHNjs9Ov3/l/rJxs8dt7zehn17fnwQ/IZGfiFrdWZ0xIHtztiRreVYM+6daJLZFMRfd81GRcKqaU+cpnUUvr9W3aPj9i98zEw8k/tdAaLWEr6mPv1ZogeE9ql5K/UVt2okj7sGnmx98E+Vo1qcJlDIlHsRlo7hRUUn2t9kD7ZTBq+HgqHNqyT5QH8cQIIHXMdxpVCJABIhAtSdAAm+132JaIBEgAkSACBABuxB4DcCHAEbaZbRqMMhY9ui/l49gyEtDVI/vx8fGp7nDfUZ0RLQlWa0mC7y1R9cO4fnyBHUH1lX5wBZcLUgr5ZbOyIvJs2Rcm+4Eszio7V37L4sDmYKTEpuSznHjzDwVdeqyTQd+FtyowLt6/WbwujXCsR3Hcn/Z+8sHHV/vGD42YmwzTTfmWfvz7J+zhrw2pGn/Sf31isv9uPFHJHVJQq1utSATy5C5KDP38dHHAeq+tirmons+KvUOZoK1m4+boM2QNoFlpWW8rPNZTz3qeIy5Hn2dZdOy/qVWKDhTkRhauVfvEF4IT+H5G2+Iv6fPiIYqfGV3isHhclBy8Slkose3i08V6/s2PNtXk18vdjpnNEzNIUACb83Za1opESACRMCuBEjgtStuGowIEAEiQASIQLUl8G91Zh+rEE6XeQSskfVniWBljXHNW6mZrZnFwaxNs7QWB0XiIuxfsF94esdpe2Qbq2ZraNGQlyfG8g0CjF8wDbvDd0vWzV03f8ymMUs6je/krbu8uA1xSt5jHmfi0onabxflFWHX3F2l2S2zpR7+HoqCiwWPxbHi38syy35R2xDYqpiL5nz8g9kbVOYdrLOOVwC0VhdPLNdr2MxtNaW5SV69nkGe03zCmu/weclfT0TP23BHWXwm53M8wMpyBrPk9WLKvKkNEaiMAAm8lRGinxMBIkAEiIBFBEjgtQgbdSICRIAIEAEiQAQMCLwIYIf6e1PKeSyaoNmOwHl14Z4Q2w1h98j8d6Pevfxi2Is83ZFPrDshPbDgAPMLjrPHjFiRNci5B14ZO6IJ142LpDtpCHljBOo3a4Bd4bsk6+eunz4mYsw2w6Jk8YJ4dG/XHbev3kbzrs1RViqD6Fwi7jTMl0i4ZTJpgjirxF32Jk48YtnIthbbDQVeQ+/g8mwhTBJabbQPJnn1+rzcUOQ3t+1fNwHuSuF1uhjNOgfIuRxOYc6lnHQZRzbz9o7bhhnfJPDaaNMobKUESOCtFBE1IAJEgAgQAUsIkMBrCTXqQwSIABEgAkSACJRHgH14ZY+b/50Q2ZUAE3jZFWzXUW07GP/dyHcTXpz0ol525onwE4oDiw70s/NNhCX9Xur3/r9X/rteyw4tVasuyCvA+i/WC7/f+n1XY561cSvjlLNXzlb9rp11Mwvrv9kK+azGWmKKIhnEW24LS356YI9sZF1B0yThVGdrzW1vrVNhmldvMLMc8RTw+vkF+qWjzrCVg7XnhRVbi1scJ0zZnWLImARea+0SxTGXAAm85hKj9kSACBABImASARJ4TcJEjYgAESACRIAIEAETCbwA4IC6qryJXaiZiQQqyvKsjoIVf+DMgcKZq2Zqf19lFgf7Fu9Tnok6099eGbzq7Fr+kLAhD7hy7uHg0cF1OFyONP73+JLkG8mrbgtvr9T1rJUr5Jzs+Ow0X7lv3Q82fsAsF1QC77fHd8E9pL7eVhccypQUbkkfol6LLbN4dc+HacLps5ma297E42xyM1O5vDJ44+D9bV9vq2eVkSBIkMQvjtcw1gxaHV8vJgOlhg4lQAKvQ/HT4ESACBCB6kuABN7qu7e0MiJABIgAESACjiDAsucKAbBUxXxHTKC6jckP5Yf48HwEHYd2VBUaS49LT1e4K2bGRsXqPnZeHQUr/rBlw65wH3G92r3QDgq5All3slAgLyg5u+zsQDtm8BraFLzENFsAEgCpANjv06xA3Y+6Vgu9QnuFePO8Bd2GdwvMzch1P1km9OENbaSXjawWeL8CUBsAK2Dmpvay1sSz1nE2dj5MFU41czC3vbXmbmoc/mDB4Pi2oW19dDvcENyQXFp8iVl6XNL5vrO9Xpydral7QO0qJ0ACb+WMqAURIAJEgAhYQIAEXgugURciQASIABEgAkSgQgInAaxWC16EqooE+kzpI5q6caq20JhELMGxRceEF2Mu6j527myCVRVX/Vf3jmEdU0ZtGNXu8a3HYP633v7eOPvVWWHi7kR72BrormFp/Zb1A4JeDOobFBwUJJfL3ZL/TH7oU9tn7KmoU68DKAXAhFpjl0q8440MOFLvs47afVQUlEEczSwacr4HUKbuz343X1JJPEvYVsvzYQii3aR2okHhg7SMmUXDpcWXhLd233JWi4aOAKYZiPsxzE3Ykk2mPi5BgARel9gmmiQRIAJEwPUIkMDrentGMyYCRIAIEAEi4OwEmEClALDQ2SfqAvPjv7nlzfie43vqZSWe2nhKcmzBMd3Hzm0p4Nk9u9B/rH+IJ89T4PeCXytFmsK3ee/mSo6CU5x9OTtV7i6fkRidyDJc7XmF9hnXJ/rd7e/W0wxaLC7G7s92P4o9GOsP4BMAbA/KL/wWXC/Ei+cp4PWuHwiFglOaVJAmycxfihuF7PfxQwC+ZEIwgMUmxTNv9bY8H+bNxIatG/RsMK1u67oLAocFNlLKlZzcy7lpMnfZjNToVMPz4iw82HvlfB0kddV7X97NAhvSc/rQdn8fshEREnhtBJbCEgEiQARqOgESeGv6CaD1EwEiQASIABGwPoExapFipPVD17iIRgXe3zf8Lvlh4Q+6j53bQrAaD6CHja0DjG5o87Dmom6ru2kzMZ9efYrbG2+n5PyS08FBJ4A/Y/OMawMmDfDQHf/HNT8qjnx1ZAAA9ocVutO1AShvqrpClaH9A7NwYOLebDPimYLEFufDlHHt0kZzQ8B/kH8gE3Zz/peTXfig8IvCK4VHypmAM/AYDID9OW0wxwnqpx9+sgs8Jx9kbNjYEG8vb8GglwYFymQyzuWLl9PdFG4zd0Tt0LWocfJV6E2PBF5X2i2aKxEgAkTAhQiQwOtCm0VTJQJEgAgQASLgIgTqAHgAoJY6k9dFpu2c0+wztY9o6gYdi4Y8tUXDTptbNLDsQltbBxiDzu++oXt8s9ea6WUt3464Lbm59KZhsSx7bdrbMyJnRA6YOMDTQOCVHfnqyB8AzlVg0cC6VJR9uBRAiTpzl7VlAhD72ppZnM4gaFpjr4xyZDcE2rzXhs9x46BW21ooyy9D0uIk4d19d8uz8nAGHuwss5s0xgTeEwB+tgYwO8ewepbtxDcnilZvXa292SMWi7Hk8yXCvdF77W3TYi2UJPBaiyTFIQJEgAgQAT0CJPDSgSACRIAIEAEiQARsQeAWAJaJlmCL4DUppmGRtTuX7qQpPZUzLkRc0H3s3NqClSaz1NbWAeYKvIbFsux1FIb0fb3v/llbZzXSDFiUV4Td/9pdEHck7jCAfQB+MTIZUzxWQwH00smUbgPgSjnxLF2vtc+HpfOwqJ97U/fPfVv4vtd8SnM/hVzByYvLu1+YVfhFwbmC75gtQ70X6u1oPKAxVylXQpwhRqPXG+H+sfsV3RBwFh6GFg1+6uxta4r7FjE3pxN7j+J58gRBw4IC2f6wQpAcd45hIUhzQmra8tfvXH8pdHKoN/tGcmIy3Nzc8OuJXyVLP1/qqJs9lqxDtw8JvFUlSP2JABEgAkTAKAESeOlgEAEiQASIABEgArYgsF3tSRppi+A1NGZF2XHWFqzsZR1gdCsNLRpKxaW4ueRmRRmZRoVitactu9lQ5at+i/rbg4KDenYe1lklYiWfT865efrm1UeZjyZXENwcj1WrZz/qzMva56PKPE0J4DGw3j/d3XxWe3ZtxINCCVnmU7R5pwH8OvgiZWHK3QdHHmxuOa7lB4MEg5po4rGzItwihNxbzgTe6QCuA2BnQJevs/AwvAHAxH1WZO2eKXycpU2vKb1EkzZM0isEeWLRCWHczjhLsmw1+9QFwKQvVnzx2rAxwzz37tqL1l1bQyFXQBgrVIoui94Sxgp3OQsDM+ZBAq8ZsKgpESACRIAImE6ABF7TWVFLIkAEiAARIAJEwHQC0Wo/0k2md6GWVSBgC8HKHtYBRpds6Kn69MrTNJmnbMb96PumFFezhnewMbFVI8Y9AsB+h+ZVIsY5k8eqLc5HFY6raV29hzWT1vlHb60thqKoFMWHhei3uT0yNmdIbi+9/Uvw+uC/tRnfRs86QygQIutsVuHD0w/fAfAigJ7qG05M7G0HYBqAJwCCTZuJzVvZUty39eT5UyOnxncf313PUuX4wuPSMxvPvAngoCkTCAsLDfHx8haMfGlEYE5ujnvctWu8kKEhCijhdurPU27/3vBvbZgCcQE2ztso/GHbD5YIyKZMx5ZtSOC1JV2KTQSIABGowQRI4K3Bm09LJwJEgAgQASJgQwLXAMwCEGfDMSj0MwK2EPDsYR1Q2R5aInyV5x3MhCa5OpvT6Li80bwQni9PUCukViDk4BReKUwvRenM4j3FugWdTJ2TM3ms2uJ8VLZ3Vf35K3U/7nmMNyBQL07h8WQE9lCi7FFZ2e0Vt6cFrw/eaSjwijaJkBObo3Rr4tYnc0cmO8fM2uM3AF8DYOeDCY93nUjgrSorR/bXE3gfJT+C8JAQLTq0gFKhLEiNS72tcFPMPBV1qsKiaNPffEO0bWukKgv4vwsXYs7ieao13Uq8hd+v/46h44fqrXFP+B7JxnkbXdGmgQReR55WGpsIEAEiUI0JkMBbjTeXlkYEiAARIAJEwEEEPAAUA2AZXaxIF13lEzBVLKyMoS0FPGvNsbI1WOPnxryDEwG8C+B3AOnqDE6WCfyj4YB+E/xEzb9prn3UXFYgw4NlD4R5+/N0MwXN4eEsHqu2PB/W2DdjMcoVeJt2kkF8SZybezQ3oOWrLR8OihjUUBNAKpYiaUsSOszsgPg58fmZxzJ/AsBsNFjRsjsA3lOfg3wA3Ww1+ZoUV9ei4Y9lf+CNhW9ol18kLsLeBXuFp3acqijblr9357b4yZMn+iQmJiE26QZem/DaM4H3xu8Y+rpRgddRntxV2V4SeKtCj/oSASJABIhAuQRI4KXDQQSIABEgAkSACFibQD8AEQB6WDtwdYnXL7RfiK+3r6DH8B4qP9fE2MR0JUc589eoXyvMcqtg/a4o4NliO415B7MbDuwR/YUAGF8mupYCMCxkxW8e3jze71U/vUfNH0Y+lOSsyGGZgkwQZI/2s+x0N7VQzPxSWSZoeZezeKy65PnwHtqspM6s3l4auMyioehAAuo1Ul4t9Sqd8TD64USfZj4dmg1pFtpoQCMOh8tBQWYBWk1oBZ8mPkjcmAhRhChO9kTWH8BxAFlqsT8NQCGAF2xxCGtaTE2RtYAOAa1at2xdOzhM3/ni+Lrjkr0L9laUbVuuwMtY/uuzf2HWMvZAyF9XQV4BBPMEt49tP8bsNiy9zLlRY+kYxvqRwGtNmhSLCBABIkAEtARI4KXDQASIABEgAkSACFibwPtqQW2mtQNXl3jD3hgm+jTiU22mKMty2/rFVuGvO3611FPSJQU8G+2nrncwY8y+ZqIs+72XWTQsBvCJ2pNV10KkIoGXZQqOAzBfZ8511XEMhWJjy3KUmKSZi0ueD1Zkzc3Ne41XlwBPpUIBWepTmfTOo9Py5OLNapGdFSW7EjgqcGPD/g3bNh3eFHXa1tHyT4pMQtafWYon159cV+QqvleL+kxgYymmZNFg/RfgKx9s+WD/ixNf9NYNrRZ4K8y2nf72NNG2qM3PWTSwOJ//63NwvDmqImtyuRw5aTl4eu9p6u6o3e3NXUJY2NgQH09vwcjhgwPlcgXnfOyldAU4M6Oidlh6c83cKZDAay4xak8EiAARIAImESCB1yRM1IgIEAEiQASIABEwgwAVWKsYFv8/W/8TPyhskF6m6JG1RyTb5m+z1FPSJQU8M86UOU11vYNbqm827ATQBwBXLfLNBnBeXQhQG/s5iwaxDA9WqCwaPgTAiqadNpjIBLXVA7MBcObL1c/HK2q7F2azwC49wbzF2BYhXB73twFrB2iLramsGqKSoKylxN3f7kqKzhetBpAAgInCbzlZkTVnPjtmzW3gGwNF7wnee3bzKq8IexbsEf4R88ckAK0BpBrzwWZF1nhe3oJR6iJrl2/ccB80fHBZZmYmt0XLFt5hU8O4zI+X68ZF+6D22Lhqo2Th5wvNfr+cPm2iaFtkuHZ+YrEYn837Whi1ba+lN9fM4gOABF5ziVF7IkAEiAARMIkACbwmYaJGRIAIEAEiQASIgBkEqMCaBQLv4bWHJdvnb7fUU9LVBTwzjpfJTTUiIBPzStSZu6wzE1jY189l3hoWWSu6UpQmdZfOKI4pZtm6bG+MCbwn1P6uJk/MAQ2r/fmo17PetHpd68U0HtCYo1QokZ+Rj4DxAbh//D4eZjyUPt7xmJ2D62pxsdrzcMAZUw3ZK7RXiKe759YeI3sEKBQKZUpcSq5HmYdP38F9G3M5XO7tG7eVnBJOiqfc842oqChjWbO64j37d+vIXZEHxk8er3dDbMOqDZJFny8y9/2Sv3e7IH7yxHF6sb4N3yT5z7zFZovFFjImgddCcNSNCBABIkAEKiZAAi+dECJABIgAESACRMCaBKjAmgk0h78xXPRJxCfaLLLCvEJsm7+NLBpMYGdBE92MXuadq3qsH8AvFcQyZqngLAXTLECAGiFoNhvfLKXt+23bcdw4qNW2FkrFpUiJSoGUJ5Vkr8jWFQNrBA9LDkpV+nQL7RZS27u2oPOwzoGPMh65Z1zPyAqoE+C5cMvCNulJ6ars2/oB9XFo3SFIciTCHdE7TMqanfL2FNGG6A3a98u8vDx8+fmXwp3RO03qr7OmigRec8ViS1GRwGspOepHBIgAESACFRIggZcOCBEgAkSACBABImBNAlRgzQSarMiaN89b0GtEL1WRtZuxN9MykzOXis6KhMYeXzYhJAlWlUOqqg+usxRMq3ylz7eoEefDf6x/iLuX+8mA4QFeqizezHzwRvCQE50jfLL/ia4YWCN4WHJQzLzpodf8hdEvpE5dMrVtk/ZNVN9PjU9FwdUCRU5uDrdl15ZQKBTITcuFj4cPZA9k0siNkUxUZcXumDf2rfLGDg0LDfH08hQMe2lYoFwu58THxqd5wWtGRETEVXPXaGjRkJcnxn++IIsGczlSeyJABIgAEXA+AiTwOt+e0IyIABEgAkSACLgygX+qPU//4cqLsOPcmeg4AkAjdSEwlmHKKsMz4eJHM+bB/GTZpV++3owA1NRkAlUVik0eyIoNq6ug+dxeMJsNj1KPrb59fBt7+nsqmM2GxF3CbDZ0xcDqysOKR0YbyvDGBnt/ilEXqVM1Ypm7Pp4+W18Y+UI7LpfLyU3PRfDkYJQUluBC9AXMWjVLG4wVlNyzeA/84CfNycu5++LoFxsy0fZG7I10KDHzaNTRioqdVfm1x4qs8Ty8BaNG/FVk7WLspTSlu8eMiIhos8ViC2FTBq+F4KgbESACRIAIVEyABF46IUSACBABIkAEiIA1CXwCYCiA16wZtJrHYo/+l6k9YdnvZuzrUmMesRVwIIHXNQ9JlQUrE5ddnQRNVnCNPSnALub3Xd5NkYrYGuNhr70wccucppmhNQnzo2bv81oP6+CpwaJZm2Y9K6wmLsKvgl/RN7QvHiU8wtBJ7L+EZ9eR8CPIScqRLYpe5K75boG4AOvnrRd+v/V7c20XLAXlqP0mgdfSHaN+RIAIEAEiUCEBEnjpgBABIkAEiAARIALWJNALwB8AmAigsGbgahqLiQzszyEAX6ofVV6sFlCYCBVn4rqrk4Bn4pJdutl4AD10BMoXAYgARNpoVS5/Phq83OCfbj5uq+sMrOMFOTgF8QUypZvyndzdubstuCnyjEeLbiHuHp4Ct2YdA6GUc+Q5d9Jlcu5M3D6nySTVCIFMSK7QSsBGe+fIsIMBsD/GiguyJwx+Yu9f70W9Fz8gbIBe4bJfBL/Aq7YX6nvVVwyZPISru4it87aie4/uytFTRut9Ft0dvluybu46exU7cxRXEngdRZ7GJQJEgAhUcwIk8FbzDablEQEiQASIABGwMwH2QV6sFgVYISu6KiagEXgPA5gPgPFjmXGzAbCs3EsmAnR5Ac/EdVaXZn9lbY9w/83Hx1vA6+vTnt0OKUmQ3CyGZCYOllX0mLolDFw+w9t/gn9pu2/bsSKOqktWIEPG0gx57r5c9nox96bIOQAdmA2KW8vur/kMe8dPE1chlaDkwoG8uqV3LnTs3bF/71G9ayuVSre7SXfRtEVT+c1LN/MT/kz482HWw8c6G8H6K9XvfZpvG/teeXvH+mr+sDa6X+v+m8VkN84eqcVmmc7f7Pvsa80fJkazP7pfsycFdPuwf5eo27H+mj7sb/Z1N/WNCHajic1D0+YlAL8DOAWg7XtR7/1gKPD+uO5H3Dp/K7VevXpe/4r8V6Bm4ayg5P6v96NncE+MmjRKj8eu8F2S9XPX26vYmSWvI1P6sHMVoLbdaaC+2cnEb28A7O+BAArU/EyJ50xt9gNIcqYJ0VyIABEgAkTgGQESeOk0EAEiQASIABEgAtYm8L36w+taaweupvGWqkUWJlKxi2V4MdFF+wi0CetmAh4TDyZbWKTNhCEc1sRRj1LbasEaUV/q+aLPzoDNzVm2u+pSFMiRtypXWHS4wNqPqbv6DYBX2q9rf6zhqw319uTe5nvIXJ55FEComTdFWLb839gNFV7IGz082vflyvMegMPhgFs3ANLrJxW9mj8qm7d7npdmQOYd+4PgB0z8cCJWf7S65PTh0zfrNKrjG9Q3KLDn6J4erKhbwumEsrsJd5+0C2rXYODfBnoo5ArE/xEvu3z28oPHOY+lANhnr8r+sCHLa1NPbUnBYmnaaaao+Vxn6t+sn15mbTkHngm77NL8rYmv+Ro9x/bkzN49W/u5siivCNEfRePyscuo3aA2hr4+FJ0HdlYVWXty5wmmvjUV65eux+cbPtcOWZBXgKXvL1We+u4UE6E1sZmgrCt8637Nvs/GZH8zoVr3Z5p/s79Z5jVrw5jpfp/9u6I/GpGbtWE3Fmqp32M1Qq2nOjazmWAcdbloxHa2FjYu+yMBUKwuKsdE0ru2eoOxUdxhAM6ob0TaaAgKSwSIABEgAlUhQAJvVehRXyJABIgAESACRMAYAVas5lsA7NFpuionwMQpZm2h8RNtA4BlP/9SeVdVC/a4fziAIgCLLCzSZuJQdm1maGNgSfE5u07YlMHqt66/tnHnxtM7je7kIYfc+05mJvJHFaOs0V+OJvnbn0jEqx5Z+zF1Vxd4P2i/rv0GYwJvyf9Kcopyi34qyiy6U9lNkV6hvUJ8vH0ETYOatoICnLSraVnpRS1atwqQenUf1ApKuQKiSw+QIspTTp/Vo2zIpCFMxNNeh8MPo1XHVriXfE+65YstgwZNHbTtw4gP9bxnD31xSLo4crFWGGbesuFzw4Xfbf3OGqI9y+jPB8DENntcPACsyNpUAAkAmJjZGsBBAA80wmbbgW37BzQNWN51eNemrGBaamxqZm5G7ryhZXVAAAAgAElEQVTEU4lMyOSOmzbu+OjQ0e3cPdwxePRg5OflY9Gni+5Jy6SlL770oj8Tfq+ev5p76+qtdSk3UpjwycZhwiz7W/OHfa36XmDbwHZde3SdMGj0ID8moseejc27ev7q8cz0zIfqNm71A+sHdujVYXjvUb1rsTkJzwgLEi8knn9893Geet4sFhNmNXHZ3+yzseZr9jPNz5knOsu6ZQK7L4A0tVDLRF/2/x27qZlsjw1x4BjsRiS7vnDgHGhoxxCobjdZHUORRiUCdiBAAq8dINMQRIAIEAEiQARqEAEmTO0D0FydVVWDll7lpVr6IYo97v+WOiMsxAI/0ipP3EYBrFF8zkZTszxs19CuuVOipvhrIkjEEvyw4Tgev8P0ea3Aa+3H1F1d4OU3mthI1PabtlrwMrEMWSuz8NKCl3B+/vnHqQdT36jspkj/if3T6zav26pRl0ZgwuDTtKd4eCtf+cm2fz7LPhUXIebzfeg3vIdyyKQhep+Vjm44irvJd9GiTYuyqAVRRz6K+ui1gRMHMhFUdWXdzEJxYjH+NpklBz+7YsJjJOFzwq0h2rObQDkA9L0NLD+O5vQ05f3puTb8UH4Iz5O3o+3gti25HC73ifCJslZZreTa3NpTYyJiWGYrE4xTzXnyYPyb40UroldohXUmoq+Ys0J4IPqARkTnD548+PvZW2azm0Kqi2Vg7/hih/DkjpNVEdo170lM4GZ3ZN60oCCmOcydqS15BzvTbthnLtXyJqt90NEoRMAxBEjgdQx3GpUIEAEiQASIQHUlwB6XZhlN5tgL2JKFKaKELce3dWzN4/7/AsB8LlmRLnP9SG09R0viW6v4nCVj27LPKxMjJh7sHtZdm+HJBju96QyuthbBo5UH8lY/JIsGIztQ+7Xa9709vZvUDa4LZodQnFCM7pO7o3m35ri24Zoybklc/0qKEvKDZwQLX/vmNe3nn4xLGZBnKDBwErsv8uz6eeMvuH0uVTl3/1xtW+Yd+73ge/Dq8iD6TXQv/n/xJz7a8tH0gZMGarN8NQJvx24dwXXjolWHVqqgMWtiJOFzw60h2rNCfOkAxtrykFoxNr/7xO7fT9w0USu0shsaPy38KS1AGVA0YOSAQIVMwbkReyP9zs07Sy+dvcSyhG9VMj5/Tcya+LGTx+oVdYtaHSXZu2/v7Nb81h8FBgW2ahjYsPagMIb82XV07VFJzPwYS4V29p70d7V9DvPZZbYPNwC0BBBlRkFMK+K1aygSeO2K2ykGq5Y3WZ2CLE2CCNiIAAm8NgJLYYkAESACRIAI1EACzFpAqM7efeLg9deUzBONEPpvAE0BbLWwSJuDt+u54a1VfM7Z1mVU4P1jwx+4cP+SRJ5d9qQ4o3gOrst3WXnirp7BC/fR7iHcp26/B/Xs4NFsYDO0GNZCi+jaxmuIWxw3HcCO8rjVbVr38zFfjlnRfXx3bZOcWzmQJEoQHBas1+2Xjb9AfEmsKK1fyu06qKsq2/fBnQcYNGUQzh44ix82/HA4LzdvQvCE4OzZW2c31nROupSEI5FH0HpEa5XfrDxTjkmhk3Bo7aHbx2KOaUTOqtx0YuJnotpz2MpHxKrhNO+/jyZGTFxheEPjzPozyqnDp3K69OmiGpRl4EYujpR369Gt8Grs1XSOgjNzT9Se8goNlivwXrh64cEnUZ+0vnvzLjKTMhEcqr+vaoHXUqGd7Ru7ecZEXY23L/Pm7QlggRkFMa0K2o7BSOC1I2wnGKq63mR1ArQ0BSJgOwIk8NqOLUUmAkSACBABIlDTCDAfWFYw6h0nWHhNyjxh3ojsUWHmXckUDUuKtDnBlj03BWsUn3O6dXUZ1+Xh1Oip2mphkjwJjv77qCThaEIPAKMBsIJ5zGvVmpfLC7wA+HU/q3854ElD3pBlLAnzr0sqluLCigt4mvU0xb2p+5TsHdlGhcEXRr+Qyg/lt+05gelxz64Tn53ArPBZ2m+wAmEnw0/iXvY9mU8tH7ex747lcLlcNOvQDOxnW/6z5cmZfWfWsRsp/q3913bo3WFMz1E9G8hlcrdzZ8/VGrp6qPbzFZtb7JJYpTJZ+WZuw9wMd293QcCggEClXMl5fOlx+pPrT5aJE8RMMKwsa1Uzv9vqszHJmofDBrG0VgaTIifFdxvfTS/b9tzGc5gybAo69+6sHXr3+t0YMGAA2gS1MbRbeG56498eL1qx5S+LhtTEVBQXF2PT/21K7fJal6aDwgapxtrz9R5MXcisg/+62N7tmF8liwaNwKvxSmdF2NhY7I4B8z6PswFHZwpJAq8z7Ybt51Jdb7LanhyNQAQcSIAEXgfCp6GJABEgAkSACFQjArUB3APQDwArrOPIy5UzTyzJ7mNF2tari/4wocHcIm2O3KuKxq5q8TmnXJd/R/95AUEBszsM71BPqVAq71y48yjnVs7S+9fuM4uNEhvZm1QLgbfBqkbxXokePvV8/cB8dJlVw+Pbj1GYX4j2H7eHaKHozr3D95inq+H1yntb3tt/6/ot75e/eln7Myau//HtH6jjWwctu7RUZd2mxqci926u/M2YN90eJj/E1d1X0b5reyihREZChqKouChFwVG8cSrq1ASd/WKv29ajNo461nFCR1aYS3td2nBJeX7x+f4tJrbY1ndNX5Uo+TT5KZIPJsO9rTsTCQsLLhekl6FspniPuLysVU08VkjuHIBpTnm4/5qU3vtv19Cu/5wSNaWRZr6M+blvzilXrV2l9zmUCbzBwcHo2rsrmN3C/835v3KtFEaHjQ7xdPfc7lvHt1XPAT25paWlitM/n87sPKZzE40n8t1bd3Fm/xk0a98MSqWyIDkuOZXrwZ3xU8RPzELIkouti2WJlwFgZtBsn1kslkoebYObMpbM0ZZ9SOC1JV3njF0tb7I6J2qaFRGwDgESeK3DkaIQASJABIgAEajpBD4B8BqAoU4AwhUzT6pqKcEEPG8Ak83IBnSCrTJpCpaI3iYFtnMjw3VsVtuZbAPgZmNhvjoIvPANrSWq+4/6fOVxGXwb+KgelC++W4wW41qgQZ8GuC24Lbu5/CbLYtdkU2qtAt6NfHdFi+4tvE7vOw3/Tv6Ql8mRk5iD195/Df7N/FUF0phv7uUTl8ueFj/ljv58NNsT/Lb0NwybNEz1s6btm6qKdW3777a7Z/ae2QTgik5hN/6oTaMud3y9o7boGut/ecNl6bnF597qu7HvthbjWqiyS2OXx6LxZ1pnB8gKZMhamiV8uO9hZQXAWJb+SSd5SqK8l4/e+69fS79Wrfu37tNmYJt24EB299Ld1PrK+nWXRSxjN6JUV35ePvav349/LWJW4tAIvBVaKYS+GSpaFrVMr9DavH/Pk74veF/rb82ydte/vz417oc45llsapZ0RW8LGsHrMAAmzjPB11Y3Zez89lTpcCTwVoqo2jWoljdZq90u0YKIgA4BEnjpOBABIkAEiAARIAJVJcAymVIAsE/n31c1mJX6u1rmCRP7WEX5jwGw38/YI86lZmRzVgsBz0p771RheKN5ITxfnqBWcK2W7NH8wtjCR4Wxhb/L78p/Vgu7LwJgxbNYgTxbXdXjfIx2D/HheQl4/X3ayB/IfMtul4HX0w/KPDk4jxWo09BXfic8bYaOF6/WqiXkjRDRPwT/4N+7eQ8PMx6iTsM6OBVzCu+ufVfLnAmCu+btSmk5pGWznuN7+jy4+QDSZClefJ1t0bPrh7U/SHcu2MkESL3H8jtN6iR6ad1LWtGxRFyCMwvPpCTtSxrXd2PfeCbw5ifnIy0xDfXG1NOLmR2ZLclallVZAbBs9Xvse7Y6KFaKa+z9lz3lwZ40uDUibEQIz5Mn6D+yf6CsVFb76YOnbuPfHI8mzZqoxN4Vc1cID0YfrEjs5q+MWRk/dpJ+obU1X66RJqYmZvUe3buBXC7nJMcmp1Uxa9cQR00WvEjgtdKLwwXDVJebrC6InqZMBMwjQAKvebyoNREgAkSACBABIvA8gXEAVgFgRYRYZXFnuFzlgzjLMHyJ1RkCEA+AmYHeV3vqsqxoJsyZ4u1YPQQ8Zzg5Vp5D3dfq3g1cE9hcE5Zla97/4r44/3i+n4ViviUzdMbzYUw0MFVIeMV7cJ3van/QyE3y61N4dPQE5EpI4yWo5e6dwfXijM/ekS1R2wUcAvBl7S61e3kEeYzwDPbkMWsHpVCJoEFBcBe6I+iFIMiL5Ui5mHLL28d7yqP8R7umbpjKZwLv/VP30Wt0L1X2ruY6tu6YZNf8Xc9lmLYZ2ybE08dT0GJwi9YKmcI792Yu3ALdJHmJealymbxu31V9W5cr8G7OlmQtz6qsAFgugP0APrLkENixj6nvv/yOXTt279St05yQkSGBcpmcczXuapoHx2NGTERMRVYKRgXe6DXRkm/nfMsYFqszbFnWrqlnyhw8tohpzviOaEsCryOo05hEgAgQATMIkMBrBixqSgSIABEgAkSACBgl8AeA7wCsdUI+zv5BnGUYMqGPMTwC4JRamBgGYLYZBbecUcBzwuNg9ynxm69qfs0v1M9Dd+TciFxZ7je5zJqBPXK/GIA5Yr4li3Cm8/GcHUljfmNpYLfAtzoN7RSokCs4aXFp6Vw37sxzUeeMetK6BblNqzO1yU5ZZjH8PtHWq4OiQI6SqHzUkvgIM/ZmsEJk7PXPHqef7z3G+yP/tf7+GniKAgXKtpdh4H8Hgomu6fvTpSkRKSHMS7V5n+bT/Fv4L/P1823aqlcrNw9PDzzNeIoRU0bAt5Yvts3fJr2ZdnNK7rlc9r733BXwUkBq9/nd29Zuy5JWgVJxKW4suZEmL5MXNR7UOPBu/N06gV8Har16ZWIZspabZNHwGAA7N59Zcggc0Kei91/dn6k8jFnNNFOtFAwtGq7HXmfWDiknj57swNapyRLWCMfXYq+lQ4mZB6MOVuZz7ABMLjEkCbwusU00SSJABGoyARJ4a/Lu09qJABEgAkSACFSdAKsgfgYAM5RkWVN0mU5AtxjRWbVFwwi12Me4ppNFg+kwnbTlK81XNz/oN85P6wvK5pkbkVuW+03ucQDX1XtsjphvyVKdSeDV2iZoMph7hvb8xztb39GKrxKxBN8t/E54IeaC0cf0aw+vncrtWqutW3MlfEfV0eNREPMUfg99pXe232GZnMwXnHmkHm4Q3iDed6yvygNXcxVuL0T3/t1Rq00tJCxOEMoL5P/08PEQNB/cPLDkSkmdad9O04qwbE4//d9P8G7ojVoja+FS1DV59sPCBIm8dCZ+faQrGvI1dgy6YyVvSpbcWHKDWTAU8rrzuvu09ZnjN9AvUGXbcbUwrYxbNiMvJq+yAmBPAUQAmGvJIXCGPmFhYSGePE/B8FHDA2Uymfv5c+fdm3VvVsb14ioSYhPSOeDMPBp1tFIRlgm4vp6+gq49urbKTs32De4fzJ4eKb7458XbSUlJS/0C/ZYv3bqUPVWiugrEBVg1d5XwyNYjlfkcOwMmZ5wDCbzOuCs0JyJABIiADgESeOk4EAEiQASIABEgAlUhsJ0VhQfwaVWC1NC+usWI9gBgz4Azj0pWEKgQwA86BZwqQ+RMAl5lc61JP+fXfa3uL3oWDWIZ7i+4X5B/PJ9laV8CwIQTWxdqcvT50GRrssJl7N8q2wR1tvrhtza/dbXPxD6eugfjtw2/SY4uOGrMk5bfMrzlpSdnC7w9Bng+J/AW7nwKv0e1pOlb01k2biCAXgAeNVjdYIXvq756QntBVIEyoCSgWPpEmqzwUMzwKPTYNSh8EP9p8lPUvV0XvUJZ12fXbxt/g6yHDI16NsKNCCFue5ZCcjpHWPJrtq5oaFTgvbXpliRhSYKhBYO5TxjkA1itZueSr6Npb08TRW6L1PoUi8VirFy9EuPnjleJsBvnbRT+sO0Hk0XYqdOmpu6I2dFWA4PF++ijjxTdRnbj/m3S3/QYbQ/fLlk9Z3VlPscuydUOkyaB1w6QaQgiQASIQFUIkMBbFXrUlwgQASJABIhAzSYQoM4yZY/EZtVsFBav3rAY0Ra12Geux6ajBTyLAVT3jm7N3Hb4dvcdVWdEHS/IwSk4U6AsuFiQpshVMMGECZ5tAFwxQ8y3BJlDzoe2wFxIrUDV2uML7hddK9ouuyVbyWwTALAM2YNGBd71v0mOLjxqzJNWJfB6duJ534/MRv0v2cMDf12KfBlKdxXDO89TmLk3U0909Rnn833DbxtqMzrlYjmefvn0cfEPxfPUBe74gwWD49uGtvWpSOCV95LDv7s/rkck4E5dQCp8KincmqonGrac2FLUZ00frYjJLBpYhnD63nSThctyNrlIXYCRnR1XvPjbd2+Pnzhlol4m9brwdWjQuwH4vfnYE75HsnHeRlNFWP7O3TvjJ0+ZrBdv3px58O/qj9Fho/UYbV+zXbJ67urKfI5dkas95kwCrz0o0xhEgAgQgSoQIIG3CvCoKxEgAkSACBCBGk6AZeB1A8AK6tBlGQFTixFVFt0hAl5lk6Kfqwho9viR2pKApxZ0mf+u3FTP0SqydMj58JvgJ2r+TXOt0KkqMLfg/sP8Y/ksU515D8OjsccfXQZ3Gfj3iL9r7RCK84rx/cLvhX/u/NOoIFpvQj1Ry5Ut+UUpxcjd+wjunTyhlCqB2wqFp9w9mevJmXo/+r6+3cFohHhzvA/7DPGpo+QqpdKr0rSis0VXcFflg/wVyyzWCLxsXqnfpCJsYZgWO5vTz5t+RutPW0MqluLiumso/ltjFBy+IyncdltPNGw6tmmIm7ebgPntMguGx1cep7EM4YzojMosGCrbZlY47gt1Fm9lbZ3x50YF3rVr1sK/rz869eqkEXhNFWGNCrzha8KRmJmIT//v2YMl+Xn5WD1vNVk0WH4qSOC1nB31JAJEgAjYhQAJvHbBTIMQASJABIgAEah2BNijzhkAWCGj09VudfZfkLmPahvO0CECnv0xudyIhoWk7CXoOsP54DcPbx7v96qfXnal2n94F4AfWQZzwN8CtvI/4/tIjknQ7oV2UMqUSD6XLPP28e57JuKMUUGUZQZ7ufscrD2wdiMouRzx71IUpXoUKB4UrkPx4wXlnBKNJUoigPcB5BgWuGs3qZ2IWTSw/gUpBcg+nI2WHVvKoYQkNS7Vzb2jhxdqcbm5qU9Q3KceZG4ciLcmC0t+fVBeZq4lr+uK+kgB/AvARpd7JagnPG36NFHk1mcWDXl5efh2zbfoOa4nJEUSHNt2zGSLhn6h/ULa1ml7cse2HVrrDRZvwZcLIPOSQSlXol2XdigtLVUIrwivu3HdZuyL2FdVkd1V0Vd13hUJvJac86rOh/oTASJABIiAAQESeOlIEAEiQASIABEgApYQeFMtNPSwpDP1sTqB8+qIwVaPXD0C2lWAYBmc7t7ugoBBAX9lcF56nC53k8/M3JFZafEoG+F2xA0AowLvw8iHkpwVOSxDkxVlHNx1bdc1TUObqgS6wuRCcNw4yPk1R5ayPOUfAJjHt9HLvU0/kSd/JJ/D4YJbNwCKUgmkl48IZbeNZ/2qvX/ZOUgCMAvAE8MCdy3GtgjRFFlj+5Z7OTct+2r2UvENsRBAF9Rxf9OzXZ2+3oMa11XKFdzSJPH9Eg/ZBPz00Bqi4XgA7P30mtq6g9lJsLhMCNdcZWpxmlm5uOTFiqx5eHnsGDpiaEsOh8ONvxgHaXERZ9iQQUpZmUxxMf5SikLpNi0qKoq9Vip63fKHTR72/bT/TGt35eAV9OjUA+4e7riZdhODJg+CRy0PHFx3ECVPSsDz4Uk3r97MzlycS0JzjkkbE3hNObPOMXuaBREgAkSgBhAggbcGbDItkQgQASJABIiADQi8p370fJQNYlNI8wmQwGuMmfuIEHh5Cbi8AYFKKDjKkhvpKOXMRNlBmwqtLSa2EPVd09cWHqzmn4y/ejhC4MVzFg1iGR6seCDM25+nyXh9pevargc1Aq9mcWmb0krVAm9MOQvm84Lfifdo3VsvO1gqOikpvfqdcf/WfvVCeO4ehz17N6jD4UJaelOcLrn86BpyS++ohV7doYwJi0sAMIGV2Tl0BsB8srON9LV0j3Tjs89o7OtSg/gsA/wdAOVxsXRsu/ab/vabov989m++m5sbdsbEYMlXzHXir4sVSfvw35+nSZRlRQNHDgyUy+Scy7GX06HAzD1Rey73Cu0V4uvtK2ge1LxV88DmtYdOHIqMpAwk/Z6E4NHBaNmhpTbWrjW70KhWI9y9c1cauTqSFd1jRQ3psoyAMYHXlDNr2WjUiwgQgepMwK433aszSMO1kcBbk3ab1koEiAARIAJEwHoEWGWjewD81Zlw1otMkSwh4BABz5KJ2rWP76si94ZfaoVWhaIAiifhQhR9V9ViVxUtg993Y9/4FuNa+OQn56syUmu3rY3kTcmSG0tumFo8ytqYHHI+DIusFV0pSpO6S2cUxxRrM14bv9L4YbeN3RpqFlwmLkPigsTcB0cfsCKO5V1agVeelw1NFq808aSk9Mp3hv6tqg+SvOGNj9T7tPOzs1BUBvGmWzklf+S8bUKBO429wyEAzHucCa3MQ/gTtXhe1cxQU+Mr1bY4B6x9QOwYj793V4yqMFpiYiJECdcQNn6c3vBvffCBcrFgqfZzaoG4AEvnLBXui97XddDUQaIPIz7kZ93MwsObDzHo9UEqgffxrccYMX6ENk7GzQwc2ngI/Qf1R6m0VH49/noCR8FRicR2XGt1GspQ4DX1zFYnBrQWIkAEqkaAsv6rxq/S3iTwVoqIGhABIkAEiAARIALlEPgDwH4Am4iQwwk4RMBz+KorngCf23BpPNf3Zb0sT3l+jET5NNyWQiu/08IuVx7fK/BStPKCUqGEe64Mtb08pamrbzkqi9DR56PcbB1eB968uh3qzvYf5u8LOThPLjzJy0vNW1p8o1hQ0fZyO3ZN92qFVp5dOYBCidJkDqR33G4rEq4yawPUG10vxKOWh6DewHqBJXdL3MXw9fEe0kRbyI21KTiSISncmmrKWdCIWYcBzAfA4rBM3tkAWPZ8VTNDTYnvBkAGgKmh3zv5a6+i6VUo8CYm3cTJGxfx2mR90TdydaRk2Zxl0z+O/nhbSFiI6jV9aPEhvLOIJTQDe77egw+/+lA7buTCSMxZOkf7NROJV8xZITwQfcCWN3dceFsqnXp5Aq+tXhOVTogaEAEbE6AsU+sDpqx/6zPVi0gCr40BU3giQASIABEgAtWYACtUNAHAsGq8RldZmqMFPGfkZFTglYljJMgLN8zytOr8a41pJK3zeWtPTVBFgQyFEVnSwh9yeFYdyPRgrnA+XlFbIPxsyrJ4wxqn1/s8qJWWcZEM4s3pqSW/3G/PvhcQFiAK+jZIlbFblFKEtN+k4AXrJwUXHL4jKdx229SzsBRAiTpzl4Vlghf7mgm91rgqi89EzSIAzBbnV2sM6KgY06e/LdoWvUW1N/O/+EJl0cCEXWbZ8PRpHmLThYpxU0L1xPjNqzdLls9Zrifw3rt1D38e+BMt27dE/qN8xf1b9zl9h/TF/Tv3le3btMerU17Vi7Fl1RbpN3O/IS9eyzbemEVDZWfWspGoFxFwLAHKMrUNf8r6tw1Xvagk8NoBMg1BBIgAESACRKCaEiCbBufZWFcQ8OxPy9CiQZ4PxdO1NrdoqLew7WXvEQ31xNyCvfelBZvuOkpcsuX5cESWE99vbqd47yGN9LKzCw5lSgq3pLOM3MKgtUGXAsYFeGsOXcKCO+BNVGm/qktRWAbx1mRhya8PTM3oDAXQS6cIWn8ArPhatJUOtmH8NgCu6NhH+AF4CmA4gN+tNKY9wjx3PlihNR7PSzDqpZGBl25e9vpfyv94DQf7QylXIi8+r6Q9t8OTVVtWNdNMTpwnxvK5y1UWDYPfGCz6YNMHWquNm5duYufKnaVNejeRyuVyzt1zdx8+vvN47ZIlS5aNnTxW73xEr47GlfNXMlsEtHhdXcTNHuuvLmMYE3grO7PVZe20jppFgLJMbbPfpjypYpuRa1BUEnhr0GbTUokAESACRIAI2IDAKXU2GfvwR5fjCFCRNWPsWZE1T56A691fU2QtDaXuM1C2T+sBa4Mt49db2Dbee0RDPXEpf+99SeFfAm9VH+e3ZMq2EHgdmeVUkcDLMmrbBIUHvR0QGuClgZWfVITU9feUbh3qSwBlWenN/DQJSmfgp4fmngVmy9ARwG8AmG0Cs4RgMX60ZGOM9ClPMG8E4AGAoQBOW2ksm4Xhh/JDeJ48QdCwoECFXMFJj0tP57hzZsZGxep64PJbTmj5/YtrX1TZarCrVFyKW1/fSgtyD9IWWbsadzWNy+HOiImIuaoqssbzFXQb3k0V9+wfZ71eWvuS9mZKibgEp786Lezg1oG7YssKrRCcn5ePnet34uNPPsai/y4S7ozeaaqwbzNGLhbYmMCrWYIjbvK4GD6arosQoCxT224UZf3bli9I4LUxYApPBIgAESACRKCaE3hZLWysVRccqubLddrlkcBb8dbYVYDwebmhyG9u22cFvQpkyN+UKSw+/tBRopItBF6HZjnxRgaI6n3WUYdxGcTRt4UlP+Uwf9qygLCAiRqLBnY0WPG2nKgcSG9JU+/9cm8sgFsWvpodte5AAOkAWIbyOQvnbstueq+xXlN6iSZtmKTdH4lYghOLTgjjdsbpvgb4AzYOiG81rpXezZCkTUmSa0uuqTKx1QXtjO0Vi916TMSYA51e76TXP04QJ7m3/97y7gO6fxU8OJjDrB/u3bmHN6a9gebNm2PDtxuki+YsclQ2vS33wJaxKxJ4bTkuxSYC9iRAWaa2pU1Z/7blSwKvjflSeCJABIgAESACNYFANwDH1eID++XtcU1YtJOt0RYCnqVLtKuYaukkbdovuHYIz9dTwOvnFwi5klMqKkwrVpbOwLE8c7NFrTVNa58Px2c5BdcL8eJ5Cni96wdCoeCUJhWkSQmFOL8AACAASURBVDLzl+JGIUtgOeTZxPOI/0j/cXX71+VADpRllSFoQhCyvs/SiIdxFsB15LrbArgJgAmTFyyYu026sExdD08PQbuh7VQZtZnxmen3rt1bNuz9Ydu7j++uEl5zbuWAw+Ug6dckyYmFJ3SL2lUk8JqS7c4fEzEm/jmBd0Oc5MzXZ6a/9dVbu9v5tnN/6eWX0D7omT3H+m/XS7+c86WjCh7aZB/sEJQEXjtApiGcggBlmdp+G+j3RBsxpgxeG4GlsESACBABIkAEahiBBgC+YxlVAFh23PUatn5HL9faAp4l63HkI/uWzNcefZzlQ4y1z4czZTnpMtad17r+6/rPqt+1vifHjYM6beuo9ludHWqKeGjsfDhy3Wxs9r4aDMAScdom5737pO6i0I2hepm6Rz8+mtrztZ5NW7/Q2ufed/fQr3s/yOVyXPjzgjL1cupbsbGxu9hkRoSNCMnkZp7stbqX1kpDKpbi2uJrwrS9aSZlu3f+f/bOA6zJq33jdyBAAPeumrpXXHVrTbVWUeu2iltri13f9+/8SrWKq1W/9nPUGVEDVNy2Vmvrqra21oUorkStCojiXgSEELL+14lvYoIBEkhCxvNeV69eyvuec57fcwBzv8+5n9HN5a8ved00P7NoODjj4BX5Jvmn3cO7Rzdr0Kz23DlMr3l6ZWRkIOo/Ucmb1m4y2UI4BYz3DUoCr/fllCKyToCqTGlneCwBEng9NnW0cCJABIgAESACbkmAWTV8xPlE/umWK/TORbmDRUNpHV33zow6NipHC7xsde5a5WRaV90RdeVdvutiEv/sFQ8LSEFpxf0SJ+x2AWDuY+vYnWLfaKJhq4cltnqjlYVFwuHlh1UP5Q9vtq7fuv6CuQtMIyoUCgv/20HjBsnDPwsXSddJ4d/MHzqNDg+OP1BmBWR1TYtJs6navfGAxmL/EH9J/VfrCzVqTcCNwzey7snuLXpw8YGuUs1KfV/q/FKHKqFVyr8W9ho0Wg1OHDuhv5dxb+XerXv/bV+oPn83Cbw+vwV8DoC7vKD1OfAUcPEJkMBbfHb0JBEgAkSACBABImCdwBgA3wBoQ3YNLtsipS3wlubRdZdB9uCJmMAbDGBUCbxn84fvrlVOpnWVaVSmWcWmFf9Vu1ftMnq9Xvsg6UGKOkAdwYmHxf3wXlpxd+S8d9n/z7jJXrQq8B5bcQyPfn90562It6qNGDvCz3ytKxauUM6YPMPgrzt37dzE10e+bhCHUy6mwM/fD4d2H1IunrLY3MbB1lBZPj/kGtGxRnvsc+7fg8YOenlh3ELe1QtXDeNXrVEV8ybPU/0Y+6OpMZutE/j4fSTw+vgGoPCJABFwfwIk8Lp/jmiFRIAIEAEiQAQ8kUAUgNcA9ASg98QAPGzNzqjQtAdBaR5dt2edvngvs85glfWsYdVMAOxoOquO3O0gGMUVSov7XP5lFzROfusGLRO3K/atKA4oEyCp+EpFoV6j5ymSFKlavXbSg40P7K2KddT6bU3DKwAOAGgP4LytDzn7vpdGvyQfuszMoiFDiZSYFHw2+DOcvXxWN3zMcAuBd/nC5cqZkw0NznLMBV7jOuO/i1cu/nJxcSw0rL1kCl4Uv+jLZq2aGcTd+k3qG6aRLpLi2ynfvgXge2fz8aLxSeD1omRSKESACHgnARJ4vTOvFBURIAJEgAgQgdImwP6N8Tv33zMDxNJelffOX9oCLyNbWkfXvTerjomMWWdMAHADAGssxf6cB4BVObr+qthO7BdURuJfuY0QOi1Po7iUqs/TTMKDg/YJrC0CxwULBdMF4rLVoNPzVGezU3N46kn4IafQcaqHV5c3WdDEZNugydQgeW6y7O7muzZ5vroemGlG9rKMifLMquFiKa7DYmrWZI3vz48VhYka+vv585AOTI+YjibCJnj73bf1C1YuMH3eZP63sybPkq2LWWdgPWj8IPmsNbNMucjMyMSSqUtk22O3FycXz71kerHZi8r23dp/21LcEjqtDvdS72HUhFHYs3UP/vfl/94EEO8uHD1gHSTwekCSaIlEgAj4NgESeH07/xQ9ESACRIAIEAFnEmCN11ilWTgAo4WAM+fz5bHdQeAtraPrvpz3omI3il6fARACWA3gawCfAGB7xuXNung1esgFog9Nop5OnQ311bUy3e0Dtop6hmZ+wa+XfbPyPGFtIwBdlgaK7+7Jsrdn5B9nIAA1gL0ARE2XNk2sNriahWfsjVU3lKnzUo22AK6uzC0qh8av9+MaWbL4Ltv6kBPus8ZH9O23354aPHiwoEmTJqYpp8+Yrrp45WJ67369K2u1Wl5iQmJKEIIioqOjDf66rMmaIFAg6RzWWajT6HjnTpxL4fvxIzZHb2ZfL04eVgHIBfAxG7/7G93vT183vYpxQdmKbOxYugNZ97LIosH+jUECr/3M6AkiQASIgEsJkMDrUtw0GREgAkSACBABnyPAOr7/AICJEg99LnrXBewOAq8x2uIIM64j5VszGQXe/wCoCSCWq9xlAhh76XLSxThEAc0/SeRX72YhsKrTdig1yfG2+q6yCuQKlebVeivk9fIW42StfaBULL5nGKd+//ofBIQGLBK+KgzS6/S4nXBblfMgZ6bgdcHM/ALv9VXXldc2XfuoYtuKH5UVlxVCC96TpCepucidlLOx8IpgF/IbAmALJ3wmu3Dep1P1EohDgoIkQS+XEVqrmJ44caI8Li7OJNyzat3IyEiZVCplP/uL+plg/nWDgM/5DPvbaCnSFMA4AIHc/SoAyVNipkT2GtWL/Z3p2vLdFiTsTYg6d/gcnSyxbxORwGsfL7qbCBABIuByAiTwuhw5TUgEiAARIAJEwOcIkB+v81PuTgKv86OlGewhwISs8ZxFA3vhwoQaVuVYGhYNVgXevLQdSm1yvC2+q0bB+kLFObXOhPYvH2AOghN4DeM0HdlU1XNJT5O4p1KocPTro6qHqofJ5hYNaoUaKfNSZHmaPL868+s8s27I0uDWvFuyR5sf2VpZbE9OinPvCADrATQGcK04A5TkmZBB5eSVZtd+Vnmdr2I6PDxcLBAIJH369BGyat3jx4+n6PV6U7WuHXMzAZ9VXBsbpRVmKWIUhtn+Zr9njBdrJjh2atzU114b8ZrFS4Cti7cqV09bbctes2PJPnErCbw+kWYKkggQAU8mQAKvJ2eP1k4EiAARIAJEwDMIkB+v8/NEAq/zGXvqDMw6Y5lZkzXWaSoJwL7SCMivRg95UD6Lhrwra2X6OzZZNJh8VoP7lL1T+RthNWMMukwNMhbfk+U8tWgYGLYybGfjoUwLfXYlSZJwbNmxudV6VhtkbLKWdTorJetK1tzKYyrHVxxU0UIMvLv6rvL2f2/bWlnsbJxMxIwB0IAT6509n/n4okrzaiUWUjHNGvgZmtjZUK1b2LqtNUp7zlKEickhISGSsLAwoUaj4R84cODJ4cOHo4OCgvgvtX1pTK/Xe1VTq9QBxxKO+Q3+YnBAhVoVDHNmZWRhTdQa2e643e4i2rsyhyWdy1cF3qKqz0vKlZ4nAkSACDiMAAm8DkNJAxEBIkAEiAARIAKFEKgK4CyA4Zz3J8FyLAGjxzGr0KSLCOQnwF4AVATwKedFW3qEKrYT84LKSPhckzVt5uUUXZ5fBO7vMfiy2nA9bebXS3BQIAiSBHcIbQSdHiq58mIOPy8Cm3PYONYF3hVJOPb1MWNzLXPhRlRnSZ3E5wTeVXeVt7+57S7VnhEAogHUAXDLBk6OvMWqwJsXnamq+6jmjRZhLarotDre1RNXU+GPSYelh+1rmPdspc81SrNmKWJuB3Hx4kXEx69F0yaNdUcTjvMWS5aYPt8qFAp88Z8vVEKxUKnVaHkXTlxI4fF5ETujd9q61xzJ0NPH8jWBtzhWIZ6eY1o/ESACHk6ABF4PTyAtnwgQASJABIiABxF4H0BHAG970Jo9Zakk8HpKply/TiZULDGr4G0IgAlcu12/FIsZi1sZl7+ZX2cAMq661TRB05FNc3su6Rlk/AuDRcPso6oLGy8IrMVdcXhFuYVFg0KDW/+9JXu0xW0sGv7F5ZE1lrvr6tw9Z9GQqUH1lWVU761818Q4R5GDbTO2yY7EHylJhexTAf9pM0B25bcUGbhx48Yto0ePDmZfjJo2FXO+no0LFy7g9AUZ3gh/wwLN4oWLlVMjp07kXjCyCmO6ikfA1wRee6xCikfUO54q7s9x74ieoiACbkaABF43SwgthwgQASJABIiAFxNoBWArANYQhy7HEiCLBsfy9KbRmFAxgTvWLwZQmKepJ8VdqLBgaLIWErBY2EMYwJqs3Uu8p9TxdRHyGPlma0EK+grEwaHBEmOTteyk7BQlXxmRE2+oCDZebM56AK5ydgSu5PUJgAUAagB44MqJDXP1EogNFdNdnjZZy/kz89bYUSPqdRze0UIw3798v3Lb9G0lsbXIL+AbLEWGhg/NDhQESho3a1y3ad2mZceMHmMQdeXnzyI8fHjBAu+CxcqpX0x1lypsl6fNgRP6ksBrk1WIA9l64lBU4eyJWaM1ez0BEni9PsUUIBEgAkSACBABtyHgx1URMoEi021W5R0LIYHXO/Lo6CiMQsVnAIQAVnOVkUwsZHvmhKMndOJ4tleKvSoQhwSHSII6lROqZNmBmrTcO3m1tCOwI8cW64Dn5qk/oL7Yj++34cUeL1aDHtpbx27dv3Xi1u7M1MxdLqyE/gLANwAqAchwIueihjby8Y9YE5HYYXgHC9/i/cv2K7fN2OYIQdUiD6PfHC1fHrPc0ORt/oz5+O/c/xpE3fPnTmPkCNZ/Dvjsiy8wd/480/ozMjIw7Ytpsjhp3Egzj+Ci4qOvWyfgiwLvNq55H/u3C2v69zEAdlrmJG0Sw4tCW5shEi4iQARcRIAEXheBpmmIABEgAkSACBABA4EDABa5UBTxFewk8PpKpu2L0yjw/gdATQCxHihU2F0pJuhXSV45qp5BDGSXLksDxfJ0Wc4vD4tlHdB0ZFN5zyU9TeMxu4dDXx66f/mnyys4nvZlpXh3TwfwFYByrF9Y8YZw7FOdx3SWT1wx0cQlOyMbP834SXZkXYksGgZywtFes4Zt/qvXr04cNmqYQUy+cukKdmzcAVFTEf784zd8/vln2LA2FjVrVMa5KzfQrnMn8OCXdfzY8Tu5ebm8rj26GjyCE48lpkKHSWula20R+h0Ly/NH8yWBl2WrKKsQz89o8SOgCufis6MniYBTCZDA61S8NDgRIAJEgAgQASKQjwCr+tABmEFkHEqABF6H4rRrMNsrS+0atsCb7Z2PCRXjOYsG1oQvv6epY1blvFHsrRQTVZhVLym0dyWTNyxbWuaGO3lZK26+UoyqZVEvSa+TTd5oYvB8NV5JkiTlsa+OsaZnzPLBFZXQzJM2CkAogBzn4bZ95NZDW4uDBcESUQ+RkAmoKYkpKQhExKHoQ3Y3MXtlyCsfCEIEi9r0ahOk0+pw6dhFdK5XVymsUF79897Dt/uOGlt32OjhFnYQ/37r33kvN6ygP5d8P2jN4me/UhJOnsN/F8fcEFStnrU0ZqlJgGZN12Z/MVu2IWZDsYR+28l45Z2+JvBatQoBsM8rs2tfUDY1Q7RvSLqbCBABRxAggdcRFGkMIkAEiAARIAJEwFYC/QGw4+Fhtj5A99lEgARemzA58Ka+fHGIQCARdA0WQqvn5Z7OTc3xV03CRrWzqgPtrmTlomVCxTKzJmsGT1MPESqKUykmqjCj3pnQvpUCzLOdue6OOmvlzZeLOF5tTTy3LvCuSFIe+/rYSgCbXHRkmwlsUwAwkVPlwJ3siKHsfenw3Jy9x/ZWfbrq00DjF7IV2Vg3cy12zImEQpGFf82LVy2LkZhEe2a/8FHER1e7iSrVrteohSB8SF+LMf8zfaG+YafOecPGDLMQ+lcsXKH8avJXJfEIdgQvTxzD1wReY45KvLc9Mdk2rJkqnG2ARLcQAVcTIIHX1cRpPiJABIgAESACvk2AHS++A6AMV8nr2zTsj76gD5sk8NrPskRPhAwtI6/832pmNgBaZPzvoSz7hyfOqg60t5LVPD62P1gF6qhSaA5WEs6FVYrdBnDWSjyi4LCK+yrNrl/bODGzaMhYdOO2ct+jIQVU2xYqnluzaPjry7/uX/npiistGpigMhUAE641JYHqhs8OnBI7ZWf3Ed0tlrZt8Ta8HFoZb43uj+nzv1ddvKlIF7USMR9kXvqN9CtBCIpIv3ryhwljwhvkF3gnz1qMOu3a64aPHc78U00XJ/A6wiPYDTE6dUm+KvA6FaoHD04Vzp6VPHpR4Vn5KvZqSeAtNjp6kAgQASJABIgAESgmgX8ADAdwvpjP+9xjVQdUFQuCBZJq3aoJ9Ro97+Gph6l5/nmTbq+9bawWNQq873hZMyF3/VAiqrywWmJI/zIWDaYyYxRKxfyHzqgONAqdFwD8C8BdO5ulefILgPyVYj8BqMxVJfsDaAiAWQLs5n4wiFCHP0wgKhce3K5sI50OUF/KvphzMuMArmu2FlBtW6h4/lyTteO37t1KuLUrMzXzVxdWQhstGrzx81uBAu8r5aphwoi+mPHtGlVK6vUbfXu0q6bV6nhHky4m6/z1kxR3HwYLytX4PT56nqn6NyMjE4vX/IBrDzL0/1s538RLkaHA7Mlk0VDMX6Ak8BYTnJc/5q6/o70cu83hFffkj80T0I3uRcAb/4HgXoRpNUSACBABIkAEiEB+At8DYILTakJjGwHhCKG83aJ2oszLmeD58xBUJQjyOXJZ2qa0p9WiZULP82u/UD9I1CRPr9fx1Ndvpar1uklIOu8suwDbFl7suwaIgVAJ0EMIaHhAYiqASYDbNEcaWHlBtS0hA8pY+LJmxmQoFfMfOaM6kHVvZ/6xW7iXI1UALATQyMau7p4s8OavFHsPQDqACQDYZxkmzubla3ZmFIW3AagHYDCAmwU0RLPHBoLdy8a7WgqV0KzBGmu05pWf33qP75376cpPTXYKWRlZWD97HX7+OhIZiix8FvWdKnbRx6avKzKz8fnXsTLp5t9adurQYlzbVq3je4jb8rRaHVJv3MX4iRGIXhOnuphyNb1Xv16VDU3WEhJT+OBHxETH2O0RXOwfZd7zIAm83pNLisR3CJTk5I/vUPKiSL3yHwhelB8KhQgQASJABIiANxJgwq4MwFJvDM7hMVWrPK7JB1XXPr6f4YfGgF4H+KfzEOoXqkpecJWJiSf4zRrllB05xCQ26nJzofztT1le0nln2QU4PEzLAUfKgeUm+wNAwbQ5GbCutOMxVcOEDAj9rvKC6s9sADK1yPj2oSx7m1MsGtiHNJbr/ZygafzzgQJEy/z58WSB1xiLUVxl+/xHALO4anVW2cp8vVmMxmZnQ2vUrTG4ZYeWPTqHda6q1Wr9zh4/mx4QEDByh3RH/pcentIwaDbXZI1VLXvdZWiyFiz4rk1Ym0DWZO2fhH/0nerUyRVWKKf+dd+RW0P6dKg3Zkh3iyZrC6J/Uq7Z8udHXTq+9FGZcpWa/+uDD/z8/f3RpEljMI/eyClRMmlMHPuZQVWGJd8xJPCWnCGNQARcScCel5euXBfN5UQCJPA6ES4NTQSIABEgAkSACFglcJgTZ5g4RVcRBPwbN7harmNGgzJR5U136rK0yF6SpctY/6gTgJyQof3OB7VubuE1qTxyQpm7/y9n2AU4O2ciYFUi8IaF/QEgUQIzSzueZ9UwffniYARuC+4WWg5+epXqTG5KdqAqAvFqR1cHGj+kaQF8CuAWgO0AxgH4jbMqKCon3iDwshgLEmOZ+MSEWyb8Gq4+I/rc+GrtVyYBPkuRhUWRi67tXrebVeDmvzyhYdBMroKXX1SyPfzrAwGoAew1E2b9Ny2PTBw1uJvFz4T5K7epfv793IPD+7fUung5BRt+2ItWrVsjO0epTUw8dU7P40dER0c7+vvRw/EWe/kk8BYbHT1IBEqFgKe8vCwVON46KQm83ppZiosIEAEiQASIgPsSyAJYLSpYkyS6CicgEvTqfiqo9XlBcK8QBNQz2UwiU5qhVyx41BnAE+sCb4Iyd/8hZ9gFODtnBQi8K5TArNKMp6BqmG84cfEHJ4HJ/yGtGYB4AE1stGdgy3Jngdfe6kpzMZZVVH/GWTYwb96XAcgBHJ4dM/tM3zF9WUMy07Vu4TrN8qjlXa00WvOEhkEzOIHXIiYn7Tm3GjZ8aF9xKF97IG7RRyaLhgzFE8xcvFXXoV17XtrNu7wJY4ZBWLsmLly6irj121QLlkoNpxvcKhDPXgwJvJ6dP1q9bxLwhJeXvpkZJ0VNAq+TwNKwRIAIEAEiQASIgFUCNTnvyrLEp2gCoW1Dx4W+WDW+ao8yPPjpobiWCf1AP/jV8IdizWN15sLHTNA6GSBqlF1mxBBTdZtOmYuc/X/K1B5r0TBaDiw1s2jI4Cwa1hdl0WCvWFh0Ep7dUZrVMHNRKbR6YIMXOgY1rS3UqbUC9dVbGXkCDMDhZFt8lt1P4H1RJOYHBksCajcV6vQ6nvZeSqomD5OQnFBUPOZi7BgA5QAc47xpmfhdnXnyzo6ZLc4v8MYvilevmLaCNSJcW0Dinbl/Ctprts7J/HfZf8/e8tize93/Xla5+wKAv/L7G08cM0z+xSdviTZs2ILWzWrj2o27OHfpGv47MxK1a9eEQpGFxas2YuZUVuAOLFgqVUZGfVuaL4Pcn7b9KySB135m9AQRKG0CnvDysrQZedX8JPB6VTopGCJABIgAESACbk+gF2fPIHb7lbrBAmuG15S3XNjSJHSqM9X4Z81lYKw/Hv83T5cnr3dOo/WbhLunv+fXrtkosGlDvh48P83tBzqNUnNVn4exuJRUlGDmBpHmX0L+JmunUgC/CKCA5kj8XmIEBUn8BF2Eeuh4+txzqcjjTYL6B0fHXlrVMEMD2tRbVX5iz6pGUjqlCtk/n5Cpjv1TlOjNHnE7gZffqIM85NVRpr2tUymhStgpU/9zwpZ4WExMEGR2C8zL+1CFahVqteraqkynPp0qaNVav4vHL/rPks4yfdZhTbsW/GfB7b0b9w5iL0VKe9NXHVBVLAgWSKp1qybUa/S8h6cepub55026vfZ2QXs2ihN4TVWspR2DI+YfMmzIB0FB/O+gzgtq31qESpXKI+Hk+TSdH4ZJpRsZC9GmmO8SR4UPCLl48RJiYuPQoXlt5KrUuJx2H++/8zaEwlpYHL0eL3fuhMYN6yEy6huZNP4HW/eRI8LwhTFI4PWFLFOM3krA1heJ3hq/z8RFAq/PpJoCJQJEgAgQASLgFgQ+BNAcwPtusRr3XoSo1bJWiS8MfsHCdzJlVQquJ+SAX3sckFcRqsSfZZorxzL9G4jaB3cOC4QfD/4Vq4IJZrmHdl1TXzxtzXPUvSN/tjrbPpSEDpLzq8x6JhbqsqB7tFiG7O2OFnlKqxpGVGZCj0RBuwYWeyH7j3NK5c8n8vsSW2NWHIHXNvbF20kiwWvjEgMbtLGIJ/fcQWVewq+2+iwbK6ovMuFTPEg8eNamWaYmXJdPXcbOlTv1XXp3UWi1Wl7iH4m5546f234z5eYHxVuyY58SjhDK2y1qZ9qzeYo8yOfIZWmb0gras1MBMJsGi0Zjjl2V60cbNXaYKpSnDezzakdotVokX7+DoYP64zvJ9zLp2q2GBmlGgTcqajrmfDzAtEhFVjYWr/0TM6dPwcIV3+sVT9Q5Dx48vKwPCIiIjo4n713HppMEXsfypNGIQHEIOPP3cnHWQ8+4GQESeN0sIbQcIkAEiAARIAJeToAJuyMAvOblcToiPKsCb/LKNNyU9Qe/youGOVTn/1Dmnfz5RnCvYY0CRW0t/m2Xe/KQRnV0nzXPUUesz13GEPlVmZvoF/q6hViozYxX6h8vtlUstDcWV3/Isirw5vx+Tpmz84TxKDrzo20D4AwAfwANATCRa7edFbyFjWMvp4LuFwl6jD0Z2LBtsPkNqrMHlaoTv9pztJ5VVLcFUH6ydHL7sNFhFv60mxZu0sXMiNkCIJETRpMA7HNUECUYR9R+efvE2kNqW+zZyysvKy/MvVDQnv2SE3gtmJVgDe7w6MB3Jg7fufp//3km2jK7Bek2BIeWU0+eMZ+d9DgxcewweeTHk0TyE3sR/noHi3UvjtuHlm3F2PDjnitxG3ewqu5/3CEwL1wDCbxemFQKyWMIuOL3ssfAoIUWTIAEXtodRIAIEAEiQASIgCsJMH/MWwDYUfNHrpzYE+d6zqJBoca1xWkIUtfFnewmyNNXgPq6TJl3cuf94LDhtQObtfHTPrwHYxVv7slDatXRfYV5jnoilvxrtirwahTxSmQstkcsdGsWQR0bycuO7f6sSlmpwpOfT8jynlk0zAGgZmbFnB8t+3Me92d7KngLG8cRjAwfVPkN2rwZ8tq42sYBDRXnJ3bKNJdstmhgj7KKaqYO1vli9Rc1e4/t7We+wM2LNudJp0sZj21uJvxZF3ijLysvzLlQ0J71RoH33xuiv1o+5o0wS9F21RZcvf5AvWLNeoPHOGuylpOTFzuun6jhqAGdLT6/LpDuxuEzNy+/UOeFUdHRm6lq1xHfodbHIIHXeWxpZCJQFAFn/14uan5Xv9Quaj309QIIkMBLW4MIEAEiQASIABFwNYE/AbCqupWuntjT5qs4oKJYIBBIqrxcRcQP5Ptrb2jRaXQnhIaGYs+047h2ozk09y7natPPXudVq1vXn98gEH7NAL0OeiRDq7/2AKmJr7uD56hT2ee3aNBmQvd4iTMsGpwaBje49Q9S1ctFBbxQ6UNB8zqhOq2Op756S5F359E8pD9ezo6xc//9yHlcawF8DeATrnp3MQA9AFbNXdhV1DgnHADg6QfVF0W/syZr/JqNGun1emgfXL+oUSMCV4/ZI9IZ19um3WvtJn/7y7f+aRfT4OfvhwrVKmDZp8se/bH1igu08wAAIABJREFUj8oOWLPDh7Bm0SCbI5Nd33S9IIuGyQBmArCo+nX4wko2oL0igGidZJZ83PA+FrMuWrUZfxw+m7xr35+sCt10jX+j65X4+R+Y/i5DkY3P5q2/Evfj341Ltmx62gYCJPDaAIluIQJOIOCK38sFLZsqh52QUGcOSQKvM+nS2ESACBABIkAEiIA1Av8CMJxsGmzeHKLuM7qfaty3saByw2da1dHliThxtAP8ylWHKnF9ji4zJCiw3mx2NN9w6TRPoLm59JH+8QG3FLhsjt6WG1mTtUCBxC+4s7HJWgry+BFQe1BF34utxfyAQIl/raZC6LT+2rsp6RodfzySDxubbhkreH5g6QUw3qxC1/gBkFWqsmZcrJKVVa5+DOAI14jMHoG3oHFK2pzM2gdVNtc4ADvYcXxb0m28p16HeuNq1qk5t13vdpXVeergyycv+1VvVR3+An+kHEvR37p465fUk6lsTKNVhT3DO/Xe55qsnX6Yog5QR9yKuVWQwM0EXubBG+rUhRU+uFUBVzRUJA4RhEia9mgq1Gl0vNQTqak6vm5SgjShyCaHb47qf+v7pVEvGKc9fkqGhSs3a6rUrNUxv49ueN92YkFwsKRPt1ZCrUbLO376aoqeHxgRHb/HnpcCpYjPo6cmgdej00eL92ACRf1+L+nv5cLQlHblsAenrXSWTgJv6XCnWYkAESACRIAI+DIBsmmwL/uigdEDE5u/0dyicu/oskScSOgIfqW6yD21RQ9VB71/pT4WR9Q1dzflaW+vecVe4cy+5bnV3fZWELrN4vkNOsqDu419ZsHALAuO/3hXm3KSmY6WLaJCl4mYzI82l6vcZXExQYb9mQm99lg0FDZOSXk59INqj7E95B9Gf2hilq3IxvYV29Hjix5QKpTYPmO77Fj8sZ1mQnhJ1++M523ds84UeAtdQ9ehXcWhwaGSjr06GoRVeYI8VcvTTtol3WUQcDuM7iAfs2KMKQ+M/Y6oHVdObDhRpCdu+IBXxYKQYEnr5g0bX712K7Bzu5Z68HjZRxPPJev42klS6Q5rIrGtzJyRL18dkwReX8186cRN3+OW3J35e7mgDJdm5XDp7DovmJUEXi9IIoVABIgAESACRMADCZBNgx1Jaz6i+ZWByweajiYzAWXfrHNI144yjFKQwKu+u0Wpu73Ka3xo7UDmabeKBN0mJAY0aGch4nMN9NYBWMIJvIVV1jI/2nZmTdbqAzA2FbNH4C1sHEdwddQHVdEnsZ8kdgvvZsFs54qdqNy+Muq2q4v9S/Zrds7ayWwpmJcrY2BXhbAdwbpCjPiCq+AtY8e6Cr1VNEAk9g/1lzTo0UCo1+h56YnpqXroJyWtTVICYDYfhoZlfcf2lU9ZPcUk4D5RPEH0tGjZr3G/MjsJ0fg14xPbDmtrkYeDkoP68lnlsx/deXQj/Vr6tLN/nd1ubTHhA7qKQ0LKSgKDglqs/m666bOpQpGFz2ctkUnX7SjIssIVzB2F2hvGIYHXG7Lo/jGQJYD1HDn797K1WR36Qtb9t553rJAEXu/II0VBBIgAESACRMDTCJBNgx0Ze6HtC+Mqt6ocX7drXZ7miQ7XT6txO6M5VJqKgKAschM35ugzgxFYb7ZJZNFpsqC5tUqmf7S7IIHEjhXQrSUkUJQYJRJ0G38qoEF7gfk8qnMHVHmnfmEVqHEAxIVU6BofY/PUA3A1X1MxewRe87FMIl8J4zd/3FEfVEUfx3x8qvuI7hbMdi7fiSodq6BO2zrYv3i/ZufsnV0472FmVeHoo6yuFCMiOQ9ehwm8rUe2lg9aPsgk3OYqcrF3xl6Vf2d/pV6r5z0+9Tj10dlH8z797NPve47oaSHgblmyRbly6spXATyxJvAeWnkIfV7pg9oNayN2Tqw2V5V7XsPTTPpN+pt5Ra5ofHjvn6f837iG8qu3ED64l8U2W7BivTJy5mI2h0mYZzYNIcHBkjDOpuFI0uVUHQ+TpBsPFmkH4cA97ItDkcDri1l3fcxkCVA486L+LeHojDnqhayj10XjFUCABF7aGkSACBABIkAEiEBpECCbBjup1wyvKa/3Xj3RrT+e4NY+LfzrCQGdDuprd5TqlJvpyNTm8sq3h3/ZDkI9tDxd9sUUvRIRyNlJ/pR2snbg7eYCYB0AtQAcALA7/xz+9dulhnSfUNf49zpm0XDipxTt1RPs3l0Aggus0K3aWswXlJX4VW0phF7L0zy6kqrLwyTcNolexRF4HYjB6lAFfVC1+QNsj3E9cj9c+WGQcfTsjGxslzy1aMjJyMH2qduTj286zjyLjVYVjo7JlWKEowVe0dBVQxNbvNHC0vol+ihyX8pFhZcqQJ2pxtnPzl59d9S7NZ8TeBdvUa6cttJwOqDDmA7yMcvNLBoylEhYk4BPoz418P5h+Q+o3bw2Dm07JNsTt6dleHi4OEgQJBGJRHXrVlCVbS1qAOsC7zpl5MwlFicQJg4Xy+O+fd8kSiuysvH5fzfJpFv+pBdZjt7dluORwOtcvjR60c1CnXUCg9gXTMBRL2SJsYsIkMDrItA0DREgAkSACBABIvAcAWbTsBHAamJTNIGKAyqKBQKBJPNhheZBPZ957aqv34by4PFczZU0dhz/nQIqOIuegO5wBgEmADJrDVZRexbAaADlASx8TuR9sbXYn8fbxq/TMpCJtNq711I0SuUnuHG6B+eja1zfcwKon1AsD2777jP/3rxsqOVbZJrrJtHLHQXe/LztrYYVTfx2YtLD9IdBDV5qYBjrYsJFVG1VFQGCAFw7eU0v+00muZ9y/6aZVYUjc+xqf0LXCbxtclGhdQUDq+ToZKUwRXh7mnQas/wwXFkZWYiOipbtittlEFWNTdaadG9Sh6fnlc29nct7Y9wbqFmrpuH+rcu3okmXJjj/93mldJr01fFvjo+LjYsVXbhwAf8c24nwgd0R9U0s5kT9nyk/GRlZiGQWDestLBpEmxb/K3HUwJctROkFa3YpI7/ZZFHp68hE01gGAiTw0kZwNgGyBHA24eKPb/OL1+JPQU86ggAJvI6gSGMQASJABIgAESACxSGwD8BPAFYV52EffUYUEv76SUHrJsF56ZlQ/X0bvIAm0OflQXP/ql7/+NUn0JTTAYmpACYBa+nYcultFOOH1Zc4i4A/ADDBl+17lp/3rCytKQBW9igHcBcAE9XiATCRsqBLFNjug8SA2l0sRK+8K7uV6gubjaKXJwi87OdAHoAPAbDPKIwV+zNrEmftEn0U81GiOFwcsvqj1Rjw4QDUbFQT6ZfSkZudi33SfVf+2vBXkU2+SrA9XC1GOFrgRevRreWDlj6zaFBmKPHXqr9Q7eNqJixM4NXs0nxUX1T/I2OTtQsnLqTo+fqIndHPnQ4Qvdz/5Z3zts57qrhzYjCr4H35jZexf/1+1bYl2yas27AubtToUYb9OjPy/zA3ciwuXknDhp9+R6vmjZGtVGoTky6c0wchIjp6m/kJhMIEXkd6jZOY8fw3Bgm8JfhhQY/aTIAsAWxGRTcSgecJkMBLu4IIEAEiQASIABEoDQLMouEOAKYk3C+NBXjonEzgTRS0bhKSufEfBNR4B7rsGwD8gMAKUF/aC919VgVXleliMmAdHVsuvUQzkag3J84y4fY1AEzkzQTA7Bo2F9L0yx6BybrAe3mXUn1xi1H0Yv6z7GINx9zqYtWfAf4BsY16NKoJHjRX/ryiTD+ZvuNhysMPAHxSWHO07mO7y/+98t+im//cxKEth1CnRR2oclTaq6eunuMH8CP2RO9xtj2JK8WIzwHMAuAwD978TdZST6QG1fi/GoKAFwIMeyRPkYdLcy7Jbmy+Yfw5UuS+7Dq0qzg0OFTS9tW2ooDAAP9UeSoCtYFo276tITcnj528LO4grv/uu+8arDUuXTiHTXGr0bReNei0mqxd+4+mJ9+6PS0p6bLVpmwTh78ij/v2PVO1eoYiG5HfbpRJt/xV4p91r4a/Kg4JDJF06tVJqNVqeecSzqVCj0k7pDvoRRlV8LrVz00vXoyrLQGK/JnmxawpNC8kQAKvFyaVQiICRIAIEAEi4AEE3gcQDqCnB6zVrZYY2EYkD36lnSj7dz/48W/CX1jJ4MWruZMNbVZZ6B+Xh14VBGSHqKD7HxP4yLeu9DLIqlKZJQOzZojiBF/mwZsBwGFNv/hCsTwon0WDSr5ZprtuEr3ctoK3zeg28vDl4SbBTqlQYucXO++d/fEsewn0cWGc2g1tJw4VhEpa92wt1Gl1vJO7T956cOPBtOSkZKvioBO2gSvFCIcLvGY8DCJH1QFVqwYKAiVVu1UVGpqsJT1O0QRqIm7F3LJbKK8tqj2uZp2a0xvVadTw22Xf+hnnUigUmPvFXNVa6VqTd3JGRgaGDxt+/a+Df7Gq9r2F5Yk1WRMEB0v6cE3Wjp++mqLnB0ZEx5dczO8/rr98xpoZpr2YpcjCsqnLZD/H/lxi8dgJe8/VQ1IFr6uJ+/Z8zhZe7bUE8u1sUPQeQ4AEXo9JFS2UCBABIkAEiIBXEWgHgIkwzF802asic3YwovpivlYXi4AXGpXp/6zrvC43F8o/DkOf8xYQUAvam9/r9Vln3wQur3P2kmj8AgkwAZAJc6zMmu13ZrnQhrNgKMh6wH6cVVuL/QRlJXyuyZru0dUUjdovArcOGIU5dxV4RSNXj0xsPay1hb3E3yv+Vu6ZsWcrZ2VRoEUDgO7cPdeZQAngH/vhOeQJZ4sRbJEOt2goJHJHxSNatm7ZyaGjhrIGgaZr5cKVqoQ/EtInTJhQOe1OGv9A0gH/hq821Oh1et3VhKup/v7+kw5KTQ0CC1qmo9ZoHF/09fdfJ/Ye2dtiL25YvEG59Mul5O9LFbwO+UFBg7gNAVc2yHSboGkh3k+ABF7vzzFFSASIABEgAkTAXQn0A7AMQCcAD9x1kW66LlHIgKHnA5u3MFXGsXXmHj8GzY3h8AsRQXNvM3T3/rkN/P600xFdpUWAibx98/nqsoZ4zIvX0VdBopdHCbyHlh7K2zt7rxTATiucholeEkXUa16vV+denfkarYYnPyZXB/AD3t60atN6RwN1o/GcWcHrrDBFy9ctTxwyaoiFaBq9MFo5Z8ocdrogp8vILj9HrIpgjQgNV44iBz9O/1F2KP6Qq6tmrQq86xevVy77cpkj/X2dxdrZ41IFr7MJ0/iuIuDqBpmuiovmIQKGBgZ0EQEiQASIABEgAkSgtAi8CeAjAGIAytJahAfOywTeU4HNWwjM1557PAHqlJfhJ2gIrSIBuntPAMQt5hp3eWCYXrVkR1cc2gPHXQVePGfRkKHErum7riRtTGpcQIBzBowbMGX6mun+xq+zo/Qrpq5QbY/dbvH9YA8gD7jXlRW8DsMx4s0R8kXSRSbbA0WGAnOmzJFtitnEBFzRO9J3EjsN72QhAO9dtlf54/QfXV412298P/nM1TOfWTRkZGHZNLJo4DYDCbwO+66ggUqZgKsbZJZyuDS9LxEggdeXsk2xEgEiQASIABFwTwLsCHZ7AIO4Y9buuUo3W1VAi9by0P6DDGKE9sF95N15DPWZe/Av3x7Qa6F5dBn6hw310Cxm/95jNg0T3CwEWo7rCLitwFu7Q+1xletWnt64V+NqzPf1euL1FP8g/4hj0ces+b6y/T5hzvdzJoeNDDPRS72Yil3rdmHdd+veAvC967C6dCYm8LIma6EunbWEkw0IHyAODgqWdOvdTajRaHinE06nBPACImKiY1h+rQu8S/cqf5zxo7Fq1mUvRliTteDAYEnnXp0NTdZkJ2QpPD9exLbobXZ7EJcQmzs+TgKvO2aF1lRcAq5skFncNdJzRMBuAiTw2o2MHiACRIAIEAEiQAScQMAoykx0wtjeOWRjkZiXF/w9L7tmPfDa++n9TkAgijDFqlNnQ/3PBpXu3t5vAcxgDesBsMYiF7wTCEVVCAF3FHjzN7l5mbOxWF1IHBYC75WLV7B5w2ZUaF4BqhwVrh65mhYYGjgsQZpwygt3g0cKvGZ5sCrUdh3TVf6W5C1T1Wx2Rja2zdgmq6ys/EGwIFjyWu/XhFqNlnfi2IlUno43SSqVuiK3LhOVPWifksDrQcmipRZJwJUNMotcDN1ABBxFgAReR5GkcYgAESACRIAIEIGSEGDHrVn39CNclVpJxvKdZ0MHyflVZon0eSnwq3gcfmWFAPzgF1rLwEB9bbtek5I0F2j8JvCKENDpgbMywO8tYK0rhBLfyYV7R+qOAm9xm9zMHThu4OSoNVH+s6NmQzyVubs8vZQKJfbM3CM7ue6kq/1bXZF9JvCy0w4WdgaumNiZc7Qe2locIgiRNH+tuVCn1fGSTySnBAQGRFRTVlsfHRv9zNpBoUBUZJRsbcxab8ytMxE7amwSeB1FksZxJwL0MsedskFrKTEBEnhLjJAGIAJEgAgQASJABBxEgB09PgRgKYC1DhrTm4cR+VWZe9Iv9PVgreYP8MttB7+OENDrobn3BH5l+kFz8xS0KdfVwKaAZyAUrKD3KrCxkTfDodgsCBQm8JbGB9ySNLkZKnpJ9E6VWlXCag2uxW85zFLv+3vF38o9M/a43L/VBfvtC+7ll1cJvGbczPehKGZ9TGL46HCLWJcuXKqM+iLKG3Prgu1T4ilI4C0xQhqACBABIuBcAiTwOpcvjU4EiAARIAJEgAjYR6AKgAQAHwLYbd+jPne3SeBFcBTK9OtkAqDLVUJ5JAmauxWhv9ODc2Yw57MEwBxm2/C1z1HzzYCtCbz5LRIaAmBeo674vnNEk5uBI6JH/PhS+EuB5in9e/nfyj0z9xj9W70p20zgZRW8wd4UVAGxWBd4FyxVRk2O8sbcekJKSeD1hCzRGokAEfBpAiTw+nT6KXgiQASIABEgAm5JgAlNfwAYAiDJLVfoLosKHST3LzdBFNT6RwSKmlmsKvfEUeSe6wBk1rYm8OqAOX4AvgIw013CoXU4jYA1gbe4FgmOWqQtTW4GMqcRzr7FfF5DtWeb0W1+Cl8ebjrGr8xQYs8sr7VomMwJvAJHJcCdxxk7cax8ZcxKU24zMjIQNTlKFi+NJ4uG0kkcCbylw51mJQLG0w3MykwL4B9CQgQKIkACL+0NIkAEiAARIAJEwB0JtAWwA8BrAK664wLdYk38XmLwVZtCXq1RO1DUIp/Am4Dc8+GAYm8esNysyjGDabr/ABtPABjPVWz2d4t4aBHOIpBf4C2JRYKj1vgRAPZW4ncA7INrfe6Fzr5eQ3p9ULVs1UW9e/cO0uq0+Pvw36onfk/eOX/z/LXAkEBJvVfrCXU6HS/9aPo9P40fr2HPhlX0Wj3veuL1FP8g/4hj0cdYJbInX0zYrgngT7MP81M4gTfIkwOzde1Dw4eKBQKBpGmzpnX1ej3vxo0bVwIQEBEdHe3pubUVgbvdRwKvu2WE1uPtBIynbNhLPfb7UQUgDUCWC0/bGBmXhpWTt+fXKfGRwOsUrDQoESACRIAIEAEi4AAC/QAsA8C8Bx44YDyvHSKgWesroa+/wSqfDRezaMg5kKDTXK+UjFzZfaBJE6BPEKDXAolpwF9HgWsfAJgKgFVS3gDQhPWp8lpIvh1YQQLvNgBRhs58T4//f8w1OjzpLFyiASKxf6i/pEGPBkK9Rs+7fvz6rUfXHk1LO5y23Tjn6AmjVfHfx5teSigUCnz2+WeqpCdJyQOWDTBVdeYqcvHH7D9k59afG+kNlU3Vm1SPqtm4ZmTL3i2D9Xq97uKhi8rk48mHH6c/XgmgNZcjC0sKZ+WptMftG95XHBwULOnaq2sdrUbLO3PiTDJPx5u0UbqRmkOWTnJI4C0d7jSr7xIwnrJhPRQ0ANj/2YkW9v887veBs+mUppWTs2PzyvFJ4PXKtFJQRIAIEAEiQAS8hsCbAFiln5jEx0Jy2lgkDvAPkPBfbFAPOg1fc/PGXfXddCke3s8E8BKACgBSAZzhxLwwoOlpoPWbwCv1AWUo8LcOeDIA+GOP1+weCsRIwJpFgy0WCQ4n2Hpka/mg5YMsRNr9s/fLzqw7Yzx6P3DthrU7x4weYzH3gvkLsOncprx+3/WzEDiPS44r/5z1p1c03mo3tN29d2LfqWoMPEeRgw2fbcg+9dOp+dwHeybCmzVMtCs9HlWBNWz8MPk3Md+Y9kmWIgvfTPlGtjVmK1k02JV2h91MAq/DUNJARKBIAsZTNhe45prnuZMuHbk/vwyA/V5nJ7GceZW2lZMzY/PKsUng9cq0UlBEgAgQASJABLyKABM12gMYxFXpeVVwDg6GfShgDepYdS67mPDVG8ALCKp3ihdS91P/ih2q6XXqAG3aTT/oV5iJRQoAn+qBX1hXtr8cvC4arnQJWBN4hwJox4n+FhYJTliqyUNw6KqhiS3eaBFiPsdRyVHl7zN/N4q0VgXe+fPnY/P5zep+i/pZCJzHlx9X/vnVn97QeGvgW6ve+rHTiE4WAva+Jfs022dt/wEA81Z5FwDfrvx0qigWhAZJgtpUFkKn4+VdUqQqtXmT8NsDd66EFX0X/13igFEDLPaJdJFU+e2Ub71CzLcrh+5xMwm87pEHWoVvEDAKvBcBTAfA/q8DwIRd9ueuzj5tA8AdrJx8I9sOjJIEXgfCpKGIABEgAkSACBABpxH4nht5otNm8J6BmwIYZybcvce8dnmVw34LrB9pqIjTKdOgvqAHdEzjM7+W6AFWsIF/A2DHwunyDgLWBF5jZCWt7Czs+fzHO18eGj303RbDWlg0Cju64qjy91m/m0Ta0W+Ozo2Pizd5zbIGW/+J/I8qKScpecCSZxYNSoUSB2cfZBYN3lDVaVXg/W3Jb3k/zfqJCbysGp99LzMx3uZL0LOGvOKnzU2VsLpsNRQxV2S5v912Z2aFCbzeIObbnD83upEEXjdKBi3FJwgYT9mw35e5ANgLL/Z/459Z8YMzL6PA63IrJ2cG5e1jk8Dr7Rmm+IgAESACRIAIeA8BZh1w3EW+Y95AzSi8sX/vfepf6+2JfhW7BrIiEL3qDjTJ1a0IvCuUwKzLnN/ncq4a2BtY+HoMhQm8xWVjizffc8c7RUNF7wxbPcxgQ3D/n/vIy85D0rok2Zn1JosGsCZrlctW/q5v776BrMnakaNHlCq+KuJk2sl08yZrNxNvpuj5+oizMWe9ovFWu6Ht7r8T+04VY0KyM7Kx8dON2ad2GCwaWPUW+0DP/JJtvUQVIlskBnevblEJm/VTmvJJ7FW3roQd9uYw+Tdrnlk0ZGZk4psvv5H9EPNDYcJ0SV9W2MrVF+8jgdcXs04xlyYB4ykbdqqD9VhgPRKucy/7kgDsc8HiSsXKyQVxee0UJPB6bWopMCJABIgAESACXkcglOsqzypLY70uOmcFxH9VzBMExer9qzWC5j78QjoDPB502TIgZzKgr8PNzE6Az5YB65mAwioGhwPYAmCUs5ZG47qMwBFuJnas01FXUd58zx3vrDqg6kEBT7AjMDS4UqZGxdM3CYZWrdHlXXxyOVunHIddivy2AQM579m9+RbtlUJe9abVp77Q8IVpLcNaCvTQay8dupR3+cjl65l3MjcCYJ/bvuL+b2sOrQu8264pn8Qlu3UlLGuyFsgPjO3Wp1t1nVanP33idEoALyAiPjr+OTE/fMCr4pCQYEnYq52EWp2WdyTxfKoOmCRdu8OdbShszaG73EcCr7tkgtbhawRMFkel0EzUlVZOvpZXp8RLAq9TsNKgRIAIEAEiQASIgJMIsOq2BK6ydLeT5vCuYat2Tw2sGVA3oAE72R2AvGta6LLfBlSVoLu3TK/P6asANDzgVAqQsBG4wBqysWZsYwEMAcAElbbeBcXnonF0Ba8t3nzPHe8UjhCOaLeonejIjCQEjBWakqB7okHm6lRZzq577mwb4KpNw4Tz+pwPNvPCHs91TGef22ZyTdZYR3WbrucsGp6ooYi9LMv97Y7bsjYXbNPSb/OTzl9Or1ip/LiCBNuJI/vJ45ZNN9lQKBRZ+Hz2Mpl0/S9uG6NNyXOvm0jgda980GqIgCsJeOVLVVcCdNVcJPC6ijTNQwSIABEgAkSACDiKADuqdgDACBd0EHbUmktrHFFAqw6ycmM6mf7Np1OqkP1LGvSKOdBkrFPpHy6bAOAsgH/w1IBXzR0FZ88wzq8BOAmgQ2kFQfOWmICzBN6ivPnMj3eK2i1pd6Z8y/IBZ/+6haBulS2CytqarsxalVZS2wBP/xBamHDeHMAkzn9RZfOO6FRRHBQaJBGYmqxlpiiRF4E9993W1sJOwVa0KXp24qg3elvYUCyQbFBGzlpe0v1kM2YfuJEEXh9IMoVIBIiAZxMggdez80erJwJEgAgQASLgqwQ+5oTHwb4KwMa4B4aO6LtT0JZp4s+unD/PI+/8m9Apzyj1j5Yaj2oXJC5tBjCSE4CbAdDbODfd5j4EHC3wsshs8eYzP95Zp92SdvPKtywfaE3gzdyarnyyKq1YtgGvhr8qDgkMkXTq1Umo1Wp55xLOpUKPSTukHndEv7CmNq0AvA2AWdXkFGNrubv4bTqGbKdga13gXb5BGfnV8mLtp2Kw9YVHSOD1hSxTjESACHg0ARJ4PTp9tHgiQASIABEgAj5LoB3nx1ueaz7ksyCKCFwUOqL3eUHbxhaNmXL+PIfcs6Ogz/pNhic7jMeYCxOXWNdm9gH/Jtfsw/YKQsqMOxBwhsBrjzefQbwTjhD+9NSi4TQCxtY2cdFlqaFYmXpFue8+89xlleR2Xf3H9ZfPWDPDdEQ/S5GFZVOXyX6O/dkTj+gXJJwHAJgGgP3My7QLkBvfHB4eLg4RBEnCeocJtRoN79Dho7c6Nq9R/91xA4LMl72gEMF24uh+8rglzywaMhRZiJy9QiZd75H5d9dssX3JLrYH6SICRIAIEAE3JEACrxsmhZZEBIgAESACRIAI2ESAdQXrwXnE2vQAd1MbAEwM2mDPQ571Kt50AAAgAElEQVR6b+BLzVLKjupZz7h+ZtHwZMdZnSZVeFavRATU28yPahdWldkHAPM9fgDgRQAk8nrOpnCGwGuM3ubK0KoDqooFwQJJSLOyde/IHofyGofqodXnqc5mKpRXMhchVcU6hLNyc7YnbfXYFn39/deJvUdaHtHfsHiDcumXSz3xiH5BwjkTdlnTw0oAHnvO1it8pRPfHC+Pi40x889V4PPPP1et+eZ9k8BblGDLPHsFIcGSPlyTteOJ8hQ9nxcRHWPxs81bkJVWHCTwlhZ5mpcIEAEiYCMBEnhtBEW3EQEiQASIABEgAm5HYAeAPwAstWNlLQD8H4D3AFwFwPxnj9nxfEcArMFRkh3PlO6tovriQEGAJLDRi3Wg1fHyrt1Oz3ucMRXJtxi//NdHAJgNw+8AWFc21uyJxbqPu7ELgEMAsgE0BnCvdIOj2W0k4EyB18YlWNxm3hX8QwB3zHyfo7mmYuzvbbmsCrzrF69XLvtymb1H9G0Wq21ZWAnvsbYWHefDG1vCsd3lcdGm9fGJo0aPsvTPXbhQtX/3T+kTRvSvrNVpeXYItu6UP3dh7Kh1kMDrKJI0DhEgAkTASQRI4HUSWBqWCBABIkAEiAARcDoBKYBEAKtsnKktgB8AVOT+Y48xgbin2fPBXPM21lRMnm/cstzfPeEqgMdy4udFG+cv7dsKEz+aAhgH4Awn7DIhlwnAf1pZNBPJGR8txyGttAOj+Ysk4G4Cr3HBJt/nQGFgbIXWFfpVDasapM3TBilOKq6rBeqxD9Y+OFVUdP3G95PPXD3zmUVDRhYWT1l85de1v9pq+TAMAKvsN+5/e6uIi1piSb9u/N49D0AC4JOSDugmz1sXeBcsUkZOnsLEeeY1zH7O2G3b4SbxedMySOD1pmxSLESACHglARJ4vTKtFBQRIAJEgAgQAZ8gwI5xv8OJjUUF3B7AJgDDAdwFsBoAE3/YVQ1AdQAfcBW9rLK3HIA3AJw1G5gJyUwA7sRZFDBfWvahN6qoyT3g63PyxcGOgzMRaXYBa6/Lid2sypcJ5xc8IEZfXqK7C7zbqg2qdqfF8hbse9FwqTPVuDrnquz25ttF+uiyJmvBgcGSzr06C9VqdcCpv05lXT57eVGyLNlWywe2/9VmVcTsz3mF7H9X7aX8wjOzlWHWFYNctYBizmNzJe3EiW/K42LWmMT5jIwMRE7+UiaVxhSZ92KujR4rHgFqslY8bvSUexOw+WeVe4dBqyMCTwmQwEs7gQgQASJABIgAEfBUAkpOcLVl/UyAnMlV8BrvHwFgFoBanKDLqnmZFQGrGGOi5RAACwDoAbDqXSYOM9GBVbUyQZj9/fdeIPB2B8D++ysfSBYvE5P2FACYMWCVdaEAxAASbEkE3VMqBNxV4GUw2EuScs2XNX+7+uDqFkf101alKZPnJpv76Bb1YZx9Pb/lQ1FiramKGMAKzoLlY+4FB+N2olQy9nTS/MIz871mL7bYSya3u8KH9hWHBAdLwl4TC7VaLe/IidOpOh5vklS6scAqbNZkTSAIkvTpHSbUqNX+R44eS/fnB4yNjo429wZ3RKxF7R1HzOHNY5DA683Z9b3Y3P3Uhu9lhCJ2CAESeB2CkQYhAkSACBABIkAEXEyAeeGuAfA/TpBhzYcKusIBLANQw+wGdhx7MICuAHpxf38NAKv4Y8Itu9i/k1gzMVatyi4mdN4C8LKZRQOr9vV0YZMJaOw4tDWBdxeAvYWwZZW+VwBUBvA6gN9cvA9oOtsIuLPAy5qK9RUtEb1ZY2gNU2MtFlZadJoyeV5yt5oDagoCgwMlNbvVFOq0Ot69k/dSNf6aSdfXXs8vHJqLtezlDXtZ83URYi175m2uaWADAH5c5T773mc/Y5gdSWlc1mL5EgCL+T+lIDwXKZBOHDNMHhf9jVnDtCx8HvWNTLp2a6HVuOF924mVan3sKx1b1KhRpbzuSNKlVJ1eM0m68WCR9hxFJSZ8aC9xiCBUEvZa16eic8LpVJ2/fpJU+kOJxy5qbi/7Ogm8XpZQHw/HXU9t+HhaKPySEiCBt6QE6XkiQASIABEgAkSgNAgwOwXmRclEWVb1dwnAv6z45rK1serSOG6R47l7mL9uDOfhm8I9X1gczKOWNRxjDchYUzYmmHnTld+ioQIAVsVYkEWDeex8AIxhbQBMTN/mTWC8JBZ3FngNiKsPq36l+XfNmfet4VIr1Lgy94rszuY7LeuOqCvv8l0Xk3CYp8jD6a9Py1I2peQXDo2iKNuDzDqFibVsD7O9fKQQsZZ9jVXHvsa92DH+uUcp5t9aLJGcTzCzTymp8FykYMtiZxW2gQH82L59+1TXabX6I8cSUnU63SSpVGoukLKx6m2K+W7rqPABlg3TlkqVkVHfmldhP4d0YngPedyCD58Jw5nZ+HzuWpl084ES2zRMHDNEHieZZyk6T18gk8b/UOKxS3FvlMbUJPCWBnWa0xkEivMi0BnroDGJgMMJkMDrcKQ0IBEgAkSACBABIuACAqwJGBNcmScl88v9ihNxlnDCDmuElv9iTcNYNSqr3mVVuu+7YJ2eMkX+JmuMbTyAmzYGwP5NyUT2xgAmceK5jY/SbS4g4G4C73PiYsUBFcVBgiBJ5VcqG6p0M5MyU/KC8iLux9xXdVnRJbHukLoWwuHFlReVZ+acsSYcMsuHXK5yl6FlwhT7c0EvK9haJnKeu2z/sp8NrNkaq9xnL4FcYdFQkNiaPxYmQp8D0KG4e8boV9yxZ0dDRev5hPOpPPAm7ZDueK6idUD4AHHlkIoHvo+NMVVWKxQKfB45RSaNMXjkmh9zrrN+zYJ5Y0cODjRf24KnAi87IVCQIC3atPSTxFGDu1kKw6t2KCPnxRcqDNvAQLRJOj9x1PD+FmN/HjVftXB5HHvZx5pu0mUbARJ4beNEd7k/geK+CHT/yGiFPk+ABF6f3wIEgAgQASJABIiA1xBg/2iP5kRGdoSZib/mFxNt2N/9H4DmAKyJwF4Do5iB2FTVV8jYSZyA/jmAhcVcAz3meALuIvDa4nuYfw+KChF4rQmHzPKhHSfSsiaA7GUF25fMX9vaZf5hfyl3A/PxLarq1xFZMvJ4wFUOMyGSec8y72t25Y+FeX4zD3Bmh1Ksq9+4fvJpq6eZKlqzFFlYMXWF7Je4X56raO31eq+bE8eMrzl2zGiLuRYsXKSM/GIKE19ZszdTc7qRb/S/t/n7xVWMN2dkZCKSWTQUXi1bmMBbmDBsS/wWAu/Fy9ew4acDaNK0BXQ6XdbR4yeSrVQj2zKuL95DAq8vZt17Y7b3RaD3kqDIvIoACbxelU4KhggQASJABIgAEQAwjmuOxhqAmds2sKZsAzgRmIEa66LqPF9LCmtWx462M7GdWWnQVfoE3EXgtdv3sPXQ1uKcgJwD7b9rb6oiVSlUOPP1GWsWDeak7XlZUSof9v1q+X0f3Dq4b0hYSBA04OUczslVnlb+rLuue88sEIP9AQDm930cwI8A3inmlhLN+n5WYtiIMIuK1o2LNypXTF3xlpkozryL/d8Y+YZs1NDhvPBw1m/x2TV//kLVF1O+nABAx63H4HccPrTvQcBv68C+PcrqodceP3E6RR8QEBEdHV9ow7T8Fg0ZimxEznO8RUPUN1LMmfuNKZB81cjFROozj5HA6zOp9olA7X0R6BNQKEjPJ0ACr+fnkCIgAkSACBABIkAEnieQ37bhFwDzAbTlbo0FcBvANILnUALGikQm8LJmdKwBHbPPMFYkOnQyGsxmAqUh8D5Xics1J2QCpa0N0NB1TFd52Mdhot2bdiOkWQh0Wh3uHb+nVAYou6bFpBUqHNpM5/lK2aKqfu0YusBbRaGDQ/fVWFSDeVcbLm2WFvdn3b+dvSN7CAAhVw3PTh6wSmTmT8yarLGGkhHFXIBoRuyMpD6j+pjE8isXryBmaYz+xU4vKvU6fdDjS4957Rq3y7mUdOmeuLO4/t3rtzHva9an7umVkZGBjz75LH3duvV9uHxa8ztmP1vPAmAv2Yq8WJM1QZkykj6vtBFqNVre8dOXU/R+fhHR8XtKnF/WZE0gCJWImtSvW6fhS2VHjy6wGtkVVhxFsnDjG0jgdePk0NKKTcCeF4HFnoQeJAKuIkACr6tI0zxEgAgQASJABIhAaRAw2ja8AmAdd0xbBmAEtxgSeB2bFfMKzdVcpeF5AK0cOw2NZicBVwq81mwYHgK4ASCYa8JnawM00fvS9xO7hHcxVJzevHQTfv5+OL3ntHLL9C0l9We1htCVH/YHVltU7Yeyg8uaxFa2oMerHqsf/e8R87FmfsAm+wMA7HuLNVfbCoBV2xbrem34a/e+jv+6qvHhudPmImx6mGkspUKJ06tPY8ZnM7DkqyX69997n/fjxh/QplVraHVaHDueoN+9a8+U5OTknwGwKl5zv+M13J+ZxUVxLmfyH7hxffyW0aNHsT1ouhYsWKSMnDylpFYQxYnV054hgdfTMkbrJQJEwOcIkMDrcymngIkAESACRIAI+CSBBQCYLy+7mHUAE5zYxYQmuhxDwFpn6jIAvgBwjKvodcxMNIq9BFwp8K7iGpYxkY+d7WeiJGvW9xNn2cGEXtbgil1FNkAzF3iNQe9eupsJvJ4uyomqLqx6ptyQcgHmyXy06pHm8f8eM/sYC/sDrmkc8w1nHrzMaqY4l6hOszrDmrVpFt6ue7tGd9Lv+OXVzuO3DW/rZz7Y4ejDGN9tPI4fOo7ePXqjfcf2uHThEi79cwk/7vhR37FXR4VOo+OdPHTyUdLfSX+ECkLTWrZqOalnn57VoIfmZMLJqzwdb5JUKn2ucVtxFu2oZyZOfFMeF7PG5D/MqpEjJ38pk0oNDePoKpwACby0Q4gAESACbk6ABF43TxAtjwgQASJABIgAEXAIgRUANJxVAKvanccJvc0AMG9eumwnUFCVXUGdqXcCGAiAiT3tbZ+G7nQgAVsE3pJWT7LKXVYKykTIRADvAngRwF4AyZzIz5rvVQOwjLMdKNIKQTxWLH9H8o5JlMvOyMbm6Ztlh+IPebwoFzo49HqNRTWYFYPh0ioMFg33s3dmbwSQw1nImFc7ZwI4DKBfMfdG/oZylcavGT+k7bC2Fp68f6/8G2/2eBO/bv0V169dx8hRI6HVarHvj32YumKqaWrWoG3xl4tlgXmBwWvWrmlg/ALzto2KjJKtjVnrVjkKDw8XCwRBkj69w4RajYZ3POFEih68iOjo6BJbQRQzH570GAm8npQtWisRIAI+SYAEXp9MOwVNBIgAESACRMDnCDAP2DhOHLkMoCx31DkVwGSfo1G8gK0dvWfCiLm/bkHNqh4AWA6AsW8KQF+8JdBTxSRQmMBrS15tmZZV7oYC2MHvw78bqAvcF9IzJJDnz3uS81eOX87pnN/0N/XGit5btnq0siZrZQVlJc17NheyqtHkxOQUvwC/iAPRBzxelOP35YsFwQKJoLOgCU/H06vOqy4o+coIdbyacWK2Mvu5yl3Gnwls/weAWSOwRpLFvSy+R9sMa5MxYc2E8sbBlBlKHFlyBP5+/ghpFIKAgAA8+ucRmjVphiohVdB7WG+Ledd+t1ZVRlVGP3n6ZIH5F5YuXKqM+iKK2WgwwZ81bbPJj7e4Qdn5nHnjOndal51huPR2EnhdipsmIwJEgAjYT4AEXvuZ0RNEgAgQASJABIiA5xG4AOBNrrIwC0AjLoRLAMQAmC8vXYUTMPfXZf+GZH/OAzDb7LHCOlOzY+fMB5kd12cNo1QE3GUEChN4bclrYQtlAjFT/dj3FWuuNTmkb0j5F1a8EGh8yNA8bOb9e9k/Z1cH8DGAIwBO2hl9SSuM7ZzOZbezuBi/PQBYBzAmhrKuZjEA2PcZe4HCmqyxaudI7j72vVTcy+J7tO2QtiurNahWsXqz6tDkavD4ymNkZ2Wj//z+pvGZL+/BeQfR59U+6DOc9VZ7dq1dtFYVqg7FlKgpFl7Cc2fMUaUnX7vxer++VVi17JHjCak6N7BtCB/QVRwSUlYS1r2DUKvT8o4kylJ1PO0k6dpdbmUnUdzkOvE5EnidCJeGJgJEgAg4ggAJvI6gSGMQASJABIgAESAC7k6AHXeuA+A+Jy7NAPA7gH8BeBtAB6oqLTSF1vx1mQjF/FWZeJi/A31BYhyzatjBeSCzI91MFKTL+QQKEnjtzau1lc5BcIVmvBrClwOq+Ff1ryLwLxN2DeUGs2LeZ1fGmgzlw28esgZhrGre/KWA86N37xkKsjYxCuHsZ5exApa9HPkLwBgHhGSoYn1f+v5W1sTO2MDuztU7uJNxB23D21pMcWjFIegu6dRzYueYPIMzMzKxZOoSWYguxG9lzEoLb9sZn01TxUmjTaIvs234fPI0mTQmrlRtGyaO7CuPWzLVtFaFIguff7VSJt3wa6muywH5dPYQJPA6mzCNTwSIABEoIQESeEsIkB4nAkSACBABIkAE3J4A8/xkopJRcWJHyVnFLvMBZRcTJ2M5T163D6aUFliUCGVPNSZrjvUHd3SbibzGhnelFJpPTGsUeN/Jd1zelrwWVjnLBPt6/Pqd3vOvwROVGfYSNHceIajW3yg70MLWFY9WP8p7/O1jKQDmybwvH3VnVuc6c2xHbZ6CrE3yC+GsQR2rfh7loIlF7695/2SXEV2CjeMxoff82fNoM6yNxRQHlx3UXfvl2nsNmjb4qHNYZ4NdxrkT51L4fvwI1UNVKD+AHxvWN6y6XqvX7/51960RQ4bUGzNqhIVtw4JFS5SRk6cy24b8L4QcFE6Rw4g2rZyROGpoL4vNuUCySRn51crSXFeRC3eDG0jgdYMk0BKIgAMJeMLvRgeG6xtDkcDrG3mmKIkAESACRIAI+DIBVp3L/HdbcBB6AjgA4H+c/y77+78BsIZrd3wZVBGx2ypC2YLwJQAJANQAmnC2DbY8R/cUi0C180CH+sDAPEDDA47fAq5NAw5vB2A9r13L/i4oGygRdKgghFbPU8myUpXavEnYpTgFUWNxgH+gJLBevTo6rS5Ac/O+wL9+KC+0K0slkHfmF1Sb9UzbMzQPm3M/LfunbHa+n9kNGCpSRUNF4oDAAEnDHg2FOq2Odz3xeqqer5+UJE1yxHF5R3kLF4u4nQ8VZm1iPlQa930zws7xn7udeRuHCEIkIWVCmk9YMMHPeANrYhf7ZWzeiGUjTBYbzJf311m/JieuSxzE5Y7lsB6Aq73Ce1UNDQqViHuJhelp6fyLZy+mp6ekz5j+n8jvR40aYSmkLlysjJwyjb3gYVXJhuetePM6U3SwLvCu2KSM/HolW5c9L6pKmgJPe54EXk/LGK2XCFgn4Em/GymHdhIggddOYHQ7ESACRIAIEAEi4HEEmBjC/HefmUo+tWRgnpdMZAwHMIuzcBjpcdG5bsG2ilC2roj58J7nbmbHo5nYQ5dTCAzIAeJMVZqAAvD7rxbBivNQnlsP3eWKAM6Yeb0mCfpWWVRpagPTUXZdlgaZK2/Icn691zKgZQt5mUEDn30tNxfKw4dQdgT7tgK0j+5Cm5aIoFZq8PS6HOVJDQ8VaoGnFwSq057wIKiRo731+Gqzhig3bMUbzFvWcDGv199m/SZLWpfkiOPyJfUWdkomihi0qOZf1zgfcfYzq0RX1zFd5X0+6iN6eP0hkk8ko0zFMtCoNLpHNx+dzXqStUwL7aeNX21cR6fT8dIS0+6U15bndX2taxWtWss/ffw0v0brGmr/IH9d8vFkQWRUZJBQKDSsJ0uRhflT5stCtUF+cdJVFrYNkVOmJt/Jfcjr3KNzHR6P53fh7AV9dk72FQBjAx5mBIcEhkjCenQRarU63pHEc6k6vnaSVLrDEWK/idXEka/L45Z8+WxdiixEkkWDLXuJBF5bKNE9RMD9CXji70b3p+omKySB100SQcsgAkSACBABIkAEnEaANSbqAuCNfDMwReJX7u9Y13pjx3rW3Iiuggk4ssKuFoCLAFi5J8uRQ8UcSqKBgAhYfh4YaarSfMolGqhWBcj+TYbs7UxQNc+rqOz7wlPB4ooC/ovPdOGsTbeUWStvvBUyeFBsUIvmFtWZyqPHEdiqIgJeZI4ogE6pwpNNf17lBSp5FT4TMyuOp3+fnYfsnWnwr9kCYW1zdS+NaGWxrsMrDiv3z9xf0uPyjvAWdvX2saWqKgXAaQDs3mJfok6icQ1bN1zb9pW2fg/vPcSF8xfQ9JWmUOeqcfn45X94QbyxB6UH2feiYU/0H9f/pxlrZphEUSbixi+NR5/JfZCtyMZf0X8hamaUaT2x38Uqf9+6/+PmItGHfXr3Ev4/e2cCXkV5vu87LCFsitqqVakWqUu0KuJaIwKCoqKCyKZY/RVq238XbZW6gWDdKy4ohEgDyKK4odYNrfsOBBU1EVQEpbjgmoAQAiT5X2+cE05ClrPMnDMz5/mui0swM9/3vvc35+ScZ955XmuytmDhohVfV3y//ZUF42oFfZtnxm0zWPPlmuKdNtBixuRxdb1xx08sLpz9iBtif21s1mQtp137/BOPO7KmydqCxSUrqltVjyyY9qhx1WicgAReXR0iEHwCQfzdGHzqKcxAAm8KYWspERABERABERCBtBD4NTDTWfk3wBtRUXQA7gaOAm4E/uj8bIRT3ZuWgDNoUfuyYXvwJNAJ6Au8kEH5pyLVRgTeKbTY9RdUV7xZXv39bVsF1dwuedltWkzPPmCPrrQkq+qHb2g3KIfsPVqydu7n5T9M+d957U4/bcY2Au9rr1dv+fIz2hyyF1RVVm1e9dVHm1Z/MWa707rOyjn653XE4PXzP6K6ojMnHJ9NtyEH12HgCLzJPi4fi7dwKtjHs0YsVVUfA+80cLMqnnXoN7zf8rHTxtaI7reOu5WBY6w4/8dhgu3csXOLX5j5QkRYzb36rquLThh6Qp09vOeOe9ix+450PawrT+c/zSl5p3DQEQfVzDHt1mnlEy6dENnDyI2DljfMvGHxyUNPjqokh9l3zGZJ0ZJN5x1/XNVZg/rV9eydPKd89LioazOuLJs9uM4NjXre1M2enIEHSODNwE1XyqEjEMTfjaHbBC8TksDrJV3NLQIiIAIiIAIi4CcC5jVqQq558NYf1wGXOY8/dwRGOc2M/BR/mGKpX624D3ABsCNgatN/wpRs+nM5dT1MjxLoSqHVZFrt/hu2lM0qp/S2WkE1+/B9SjoO673VfqG8goqiRWx3fg5rp6wq3vD41+Nb77/flA5nDPxpJK+q8nI2PPd88eZ33jWLk2hv1dzt/t8RRfUF3h/mL6dl+wPZo7SketiUAbXfR8zrtcaiYY4rFg1uekZ7vYWxVlWZnUEJMCCJgHLH3zW+qO+Qvu1WLl1J0XtFHDHwiDrTPX774+Vzx86NiP6NCrw/OfwndDm0C09NfopTjzuVXx32K9aWruVfl/2reN70efUrb3MbEnhn3TGLdxYs2fSbPse1GjH4pDrV3BMmzy4fPW5ismJ/o6ismrddu475fY87vKaa97Wi4pVVWZWjCmc+US7BdxtsEniTeNHpVBHwEYEg/W70EbZghCKBNxj7pChFQAREQAREQASSJ2DPjq8B7L9fNzCdCYvtgTnJL6UZmiHQULWiNVw7xxEIzwNmiaJbBCJN1k5qQ1arlrT6mKyd+pDVqg1V30+MWDTYYrntRxxflNPtl3WqNTe8+DZV3334QcVO1cN5tHQQnbb/WevOnQ/P7tKlc9XmLTmbV636fktOy1NY/M42j7m3yduzZPvfH75VMHYsGrJ/1YOqV55f0aVzq/WRJmurF69eUd2meuTigsVuPC7vtme0W5vR0DyxVlV96FianJ5EMLEKvLXC6snnnFwybupW+4R1peuYecdM+l3SD2vKdt/Y+yr69e5XvqVyS9Y7i95ZQRYj7y24d5s9PP2c00uu/vfVtdeCicF3TbyLTZ+trej80x3aXHPZ72rTKi1dx2izaJjjrkVDNLfzhvYrmTHx8tp4it5eyuS7/rOx73FHbPxR8H1vZRWMKpzprg9wEnuXzlMl8KaTvtYWAfcIBOl3o3tZZ8hMEngzZKOVpgiIgAiIgAiIQA2BF4F7gKnikTYCzVUrFgJW/WcVvbenLcpwLfw6UA1dp9Bmt7EtOpywczVVWdUb313BplYj2VwrxjUs8D7/VkX5E4vygA2OL+uDTmPCnYBJwEmArbFoG2wH75bXpmPL/DYH7PKL6krabv70B8jZtbzyi+8/2gwjHVHYTV/n+iF4ObebV0ksVVXLAKviPTWZhU8acVLJmKljaoTN28bdxoAxWwuCTbC9Z+w9xS/OerG2Arfn4J55bbPb5h/V56jO1mRtyYIlLXc9ZNctLbJbVH1U9NGK7NbZI+cXzK9oruq1z+A+eTmtc2Ye1fvHJmtL311a9dn/Pls16rRhP+t20P45d999NwcfsDeVlZUsfLOk6o23l5y7cGGxVzfccudOubJo2MA+tTczxtwwjWsu/0Mt2rKydVx81R3FhXMec9UHOJm9S+O5EnjTCF9Li4AHBILyu9GD1MM7pQTe8O6tMhMBERABERABEdiWwDzgZWCi4KSNQCzVii8BVkF4lSMkpi3YkCzsCLwc4+TT6Be7hiwa1j+6oHjToqWRRmx2rr2OrKuWPVJve2Ri/GvA4iZ41XqxNicEhoR5vGnEUlX1PrASOCXeyaOPN8E2p3VO/pF9juz89Vdftyp5t6RVbs/czdVV1dGCbUNV1G751to8ESuPlnPvurNo2NAzaoTW95d+QMuWLXnsyafLR1823jN7BrtRES3wvv/BJ5R8tIrBp9V18JmQf3f56PGTkm36l8x2+eVcCbx+2QnFIQIiIAKNEJDAq0tDBERABERABEQgUwiYGFUGHAe8lSlJ+zTPWKoVH3a8Rm8BLvJpHkEJq77A23jc1mStbav87P326ExVddamT9as2GSVtm+8HxH8Ytm7RLmooraN1PAAACAASURBVAiaYmD+u58CJycKuN55bgm2SYVz3jnDS2ZMvb3WKqG0tJTRV1xVXDh9jqeVs+cNPalkxsTLatZ97OnX2FCxmaEDrM/j1jFh0t3lo/85yUuhOSl2KTxZAm8KYWspEUgDAf3+TQN0t5eUwOs2Uc0nAiIgAiIgAiLgVwLdHYuG7YEqvwaZIXHFUq1oKKYD/wfMAH6bIWy8SDN2gXfr6o192Yt17+LJo37Tva6ACcpPxjNJBhz7HvAZ0C9MuQ4e3D8vJ7t9/ol9enWurNyStWDRmyuqW7QYWVAwzQ0v5kZRWZO11tk5d3XaruNevz78wJZvvLmUSTdcXHt8adk6Rl81ubhwzn88FZoDspcSeAOyUQpTBOIkoN+/cQLz8eGDJPD6eHcUmgiIgAiIgAiIgKsELgR6Ack0KHI1IE3WZLViBM+tgO3dY8BpYpYQgUQE3uYWcrPap6Gme5sc+4fm4sikn78LfAGcGNKk3bymYkIU3Wht6YefMuuBp8ndtwutW7Vi4ZvFVW8sef/chUWe+QDHFKNPDpLA65ONSCKMlL++kohVp6aOgH7/po611ytdI4HXa8SaXwREQAREQAREwC8EDgMeAaxZ1Cd+CUpxxERgLPBPp5FXxEc2phN1UA2BZAVeL4WB5prubdu4LXM3dQnwNVDXRyBzeSSb+TaN1mzCS68poPtB+/Dp/9aUj756iuwZfqQsgTfZqy1956tCM33s/b6yfv/Gv0Nefh6KP5qtZ9TspQTeZBDqXBEQAREQAREQgaARsC861wGHA2uDFnyGx/snYBJgPqT2yHR1hvOIJ/1EBd5UCAOxNN2LJ9cwH2uWBd8CfcKcZApza1DgvXXq/RycuzdzH36uuPDux2XPIIE3hZekJ0upQjN2rH4V72LPIL4j9fs3dl6p+DwUezTbHimBNxl6OlcEREAEREAERCCwBC5zHnG2dumVgc0iMwM/G5jtVGD/UvsX80WQqMCbKmHAy8ZtMUMKwIFvOo0iewcg1mRDTInQEt1ozQI2391xN82o2rx58zvVrapHFkx71FMf4GQhpfB8VfCmELaLS6lCMzaYfhfvYssisaP0+zc2bqn6PBRbNA0fJYuGZOjpXBEQAREQAREQgcASuBuoUOOuQO7fqY7VxldAF6A8kFmkNuhEBN5UCgNeNG5LLeHUrLYY+AHomZrlUr9K94Hd8zq07ZDf7fhunSsrK7OWLVy2ckvWllEvFL5g4rbro6bRWpu200/qddQuVdVV1a8ufPfzjz5dffmLrywxOx+NrQQk8AbzalCFZmz75mfxzoubXdFz6vdv89dIKj8PNR9N40ecIYuGZPDpXBEQAREQAREQgaASaA08AzwF3BDUJDI47mOBF5xqxq7A9xnMIpbUkxF45wFjgBZO07MLgNcAExvdHl58kXU7xnTOZ37EdkPjuHQG4cHatfve6+xeJX8p+Iv9u2asL1vPzCtmFj8781nXrRIG9zs4r13b9vl98w7o/Onqb1q9tXTV6h123G5E4T3eiMkecEvllBJ4U0nb3bVUodk0T7+Kd15UFTc1p37/Nn6dBOZGiQRed988NZsIiIAIiIAIiEBwCGwHFAGXAyZiaQSLQDdgoVOJvR/wWbDCT2m0JsjaiLdBnYQBsOvM7FyM3Qzg0ZTuXN3FFgCbAbvBEfiR2z83r2X7lvl799q7c/WW6qxVC1Z9fujhh3Y55bentIlO7pGJj5TPGjPLqpZdbbh33qBjSmbcMLJWTC5bt4GLb7i/uPD+l10XkwO/WWqyFuQtVIVmbAJvKm9mxnI9eVFV7MWcseQShmMC8XlIAm8YLjXlIAIiIAIiIAIikCiBXwCvAH8DvgQ+Bj5PdDKdl3ICVr37LmCfaQ8CPkp5BMFY8C1gbyBeP9GfAB0dWwDLtK3z9++CkXbCUe4C7AbYTSAb64AqoL1TvZzwxEme2N1pLmj7Gfixf//9Dz9zxpntIolsLNvI6ze9Xn3RhIvqfEd96OaHquaMn/OOy40x28/818hDfzPwGKtMrx033Plk1WUTHlzi7HlQGRcD37gcvN3ksN+VdkNUI5gEVKHZ+L75TbzzoqrYizmD+UpILOpA3CiRwJvY5uosERABERABERCB8BA4GPgTsD8Qqdx6D1gK3AHY3zX8S2B3Z6+s6u9oIBTil8u4TQTfMwGBNxKGCZvVwAaX4/LrdGb5YVXPz9VjNgC4MI1BH+as7YU9RqrTan/6pNMPPWjoQXUE1tfveJ2+vfqyz2H71MSzvnQ9BRcWrH9t3muWs5vXYSMC7xNVl02Y57aYnEq25kv+CfC8B4v+FzC7Fw0RCBsBv4l3XlgCeDFn2K6DWPLx9Y0SCbyxbKGOEQEREAEREAERyCQCVrlnYq9VhJrfqIk6VtGl4V8COzrVu9sDfYAX/RtqWiJLxIM3LYFq0SYJhGkfcwfeObDowDMOrK3gtcxfn/x6xbcvf/u/nmf3/Ik1Wftw4Ycrli1cds+nxZ92ct6HWwJWuW/V6E8mc73Ut2goXbue0Tc8UFz4QKAtGm4ENgFjk2Gjc0UgQwn4SbzzoqrYizkz9FLxZ9oSeP25L4pKBERABERABETAHwQOAayb+ilAiT9CUhSNEDD7gBXAzo4o/5hI1RIIkzCYydsaqn08ePjBJafdflqtB255aTnPXvVs8ZI5S+xJimihxRPfSGuyltO2ff4Jxxywp4nJC5esWF7dutXIglnPxmtl4qdr8ian0n6cn4JSLCIgAnET8KKq2Is5406s3vt7IufrnEYISODVpSECIiACIiACIiACTROwJksPAv0dKwDx8i8Be9zbfHjNW/lcYLZ/Q01pZKESBlNKzl+LhWof6zdZW/3m6hVZLbJGLp62OFpg9cw3cvDAnnntstvl7/fLX+xVDVmfrP5yeVWrylGFhY+86a9tjyuamx2v4qviOksHi4AI+JWAF1XFXswZC79B/Ni41J6Kc+1pjFgWzpRjJPBmyk4rTxEQAREQAREQgWQITHEqeCclM4nOTQkB+3xrnrMHAn91fJRTsrCPFwmVMOhjzl6HFtZ9bEpsiAi85ol+PmAN/ky8NPsc80lO2I+4/4nHLp9w1QV779t1r5p9Kytbx8XjJxYXzn4k4sXu9X56Mf+tDqOrvZhcc4qACIhAEgQ8eRojiXhCd6oE3tBtqRISAREQAREQARHwgIAJCfbI67MezK0pvSFgHd/zgCuBTBc7wioMenPl+HfWjNvH7gO752WTPa/7id23y2qRVbFs4bKVS55bsuTrT762RmIJVamaNUN26+zpJx93YNcWLVtmffzZWn5z9nA6d+7MhMlzykePu60nsMi/l0GTkU0EvgLMa1NDBERABPxCwLOnMfySoB/ikMDrh11QDCIgAiIgAiIgAn4nsA6wtu5f+D1QxVeHwMOOH+8twEUZzCbjhMGQ7nXG7WOvs3uV/KXgL7U+vevL1vPvi/695uX7XjYLlqcT2efzBh5ZMuP6c2rnLFtXzm1zFjBu7GVMmDy7fPS4iT2SqQxOJCYXz7kD+By43sU5NZUIiIAIJEsgIvDOA8YAZqnlytMYyQYWpvMl8IZpN5WLCIiACIiACIiAFwR2Az4AOnoxueb0nMB04P+AGcBvPV/NnwtknDDoz21IOqpM28fcC6dfWNRjcI920eQemfhI+awxsxKtsj31ngnn3je8/+HWlLF23DbzRX51WG/uffi/xYVzAm3RYDZCq4Ebkr7aNIEIiIAIuEvAnizYGPVUld2Isn8n9DSGu6GFYzYJvOHYR2UhAiIgAiIgAiLgHYE+wHjncX/vVtHMXhKwxkN/Bx4BrIu0H0Yqm5xkmjDoh/31IoZM28emBN64qmz7DO6T175N+/y999t7r0Pbft/x7FO619mfCdOf49V3v/3wZ3v9dFhBwbzoJm9e7KOXc+YDZl/xLy8X0dwiIAIikAAB+/xlb76RJmtdgLcSfRojgfVDf4oE3tBvsRIUAREQAREQARFIgsAOjoerVZD9Pol54j01leJfvLEF9XjzUDah3rx5TRxK10hHF+lMEwbTtbder5tx+2gWDQMuHJDbokULdt9nd9aXrmfmmJnFz858Nq5GaAPPGVhyXeF1NbYM0y6+gpv+1Lt2r0rXrufv1z/80YyHF5gNT9BHAbAcmBD0RBS/CIhAaAnoM65HWyuB1yOwmlYEREAEREAERCDQBA53mtT0BZ4BLgbeTUFG6RD/UpCWb5b4M2Aele8BBwPVaYgsHV2kM04YTMO+pmLJjNrH/oP757XJbjPzmOOP2ZMsWryz5J3qb9d/+2Flq8qz5hfMj6fKNvemWTcV9R/av8bq4ZOSpTw7Yw4Hdd6OzRUVm15/+5PVH332zT9eWfhRsWPHk4q99GqNqcAywHzHNURABERABDKIgATeDNpspSoCIiACIiACIhAzgQuAM4HTgO9jPivxAyPVDOcAmx0/MvucZmLgJvmTJQ62gTNHALOAlcAvgSpXZ296snR1kc4oYTCF+5nqpTJqH4ecM6Tklum3bG2GVlbGNZdcUzx32ty4qneBOgJvZNNuvOTGikfuemRh77699+1/ev82lVsqsxa+vnAlVYwqLCx8M9Wb69J6hYAJ1be5NJ+mEQEREAERCAgBCbwB2SiFKQIiIAIiIAIikFIC5hH2IrC9xwLgfoAJjuZHtqfjTXYJMBKodBpRXAiYsLMopQTCvdipjh/vV4B5wJWnKN10dZHOKGEwRXuZjmUyaR9zJ82eVDRg2IA6Ddam3DKl/NpLro27wVq0RYNt3NrStVx87sXfbddqu+8fePSBvSObWVZWxuUXX148Y9qMeEXkdFwPDa1pTSXt98ntfglIcYiACIiACKSGgATe1HDWKiIgAiIgAiIgAsEi0AIoA45zGkB4Fb1V6I5xJjfx7zBHcDRx12KwzsJWTfwasNirIDJ03mOBF5x97ppkpXY8fnLp6CKdScJgmC/nTNrHBgXegpsLyq+59Jq4GqzZBWFN1nJa5kzP65u3W9n3ZdUfL/k459hex1a1atmq9ef/+zxrxG9G0Llz55pr57abbyu/fPTlcYvIPrnwZji/s8yKRkMEREAERCCDCEjgzaDNVqoiIAIiIAIiIAJxEXjMEQC98jI08dj+vBQV1SjHNsCE3fnA9cBGWTTEtW/xHNwNWAhUAFZN/Vk8JwPmmXwCUAKsAUwoNm/QJ5uYJx1dpDNJGIxzCwN1eEbt45Bzh5TcUhhl0VBaxjWXJmTREL3Jdw4YPODMaXOn7Rj5n1a1O3XiVK4cf+WPAu+E28ov/8flcYvIPrmSZjpPe0z2STwKQwREQAREIEUEJPCmCLSWEQEREAEREAERCByBixwB1nx4vRhWIWYiQrTAa1WlA4CnnEZgZh/wFvC0FwFozhoCJspa0zUb9lh2tmOP8UEzfEzc/ZsjCj/kzJMHfAf8M4ZmTfFU/Sa7VRklDCYLy6fn2/VyN7ABOManMboaljVZa9umbX6PE3p03rJlS9bbC99e0Tqr9chpBdPiabBWP6a/Tpk5ZcKQs4e0jv5BwcQCjj3mWLru05Ur/nFF8YzCwFo0zHYsfaa4uhmaTAREQAREwPcEJPD6fosUoAiIgAiIgAiIQJoIpMKHN9qiwdLs5FgyPBCjyJgmNKFbdndguSPuXgqsiqEa905nv4YCk+Ang+CottC37Y/2yYtXQethMNMPzZok8Ab0ku05uGdeu+x2+Uf2ObLzxg0bOxS9WLSpw/YdejxS+IgfrqtUUXXzZkju1DlTiwYNG1TH2zf/lvzq9WvXb/jmm28+bEWrkQUFBcmIyKni0tA6dhPgZcDenzREQAREQAQyiIAE3gzabKUqAiIgAiIgAiIQF4FU+PBGN1lr6fjvzkrAKiCuxHRwgwQmAP/PEXl7AycCmxqxxzDByawZVgMHAufCgPbw759undksnC9bAw/8thnLhlRshwTeVFD2YI1TRpxScuW/r7TrrWasK1vHHZffUfyf6f8JahMwDyjFN+Xwc4eXTJo2qZZpaWkpYy8e+9E9d91jzRebq9yPb7HUHz0XeB74d+qX1ooiIAIiIALpJCCBN530tbYIiIAIiIAIiIDfCTwKPAiY6OrlcLNCzcs4wzq38bc//3EsFqy6z6w5fuk87ryoXuKR4w91hOAtUHAQDMqpe9zEarjmXuCsNIOTwJvmDUhw+dyr77q66IShJ9SpNr37trvLb7/s9qA2AUsQRdKn1b7HDhw8MC+7TXZ+7xN6d66srMwqWli0og1tgly1Gw3nPuC/wLSkiWkCERABERCBQBGQwBuo7VKwIiACIiACIiACKSZgTdDM09CacX2b4rW1XOoIRATbecBY4ELHfmEOcLv5LTQQyrXALxwrjZ/ApBNgqFV9R407NsE/zUP5AqfxUeoyqruSBN50kU9u3QYF3tm3zq6YdPmkEc7Np+RWCPnZgwf2y2vXtkN+3z7Hdq7csiXrtYVvrazKqh5VWHiPWVyE8caa2ftYk8cZId9apScCIiACIlCPgAReXRIiIAIiIAIiIAIi0DSBMYA9sn88UC1YoSVggu1G4GrAPiN/BfwE+DPQUEf6gYD5NC8Bfg+nHQXTOmylUwpc8h089IXjh3lHGslJ4E0j/GSWPvmck0vGTR231aKhdB03//PmqtW/XL3u+ze/X7mx1cZR38z8JpP8eOPCed7Zg0tm3Dmhll9Z2VouHnNtceGMe8NqcWFPnDwO3BUXKB0sAiIgAiIQeAISeAO/hUpABERABERABETAYwL2eek54FngOo/X0vTpIxAt2Eb8kH8DmE+yifwmADc0TDzaE352ARzSB07IguotsPgzeLYKvjLbhlHAU+lLjVedtfPSGIOWToCANVlrm902/6g+R3UuLy/vtOyLZVScVkHVLlVsXruZD675oPizez8Lq1jZHLHmKnBz506/vWjYkNPrWFzcdNudVTPufvi8pUuX2tMZYRsPAY+kwFYobNyUjwiIgAgEnoAE3sBvoRIQAREQAREQARFIAYGdgPeAwcBrKVhPS6SPQH3RyMSS04FbgIuaCMvOswZHS4HtgbVOw6aTgD+l0aLB/H+tmu8cwPw5NYJJ4NRfXvLL/3T5U5c6399W3Lmi/KNrP8o0P95Bjm2OVc/bzZiuwNsNNDPMvWf6xMXDhwxoG73lt06axnOvvPnxE088YeeFbdj7lVXxmr2MhgiIgAiIQAYRkMCbQZutVEVABERABERABJIicAxg/oZWLSc/3qRQBu7kmYBV804HRjYSvQm8fYGfOtYN9jn7JSAbeKIRH99kQfwaOBA4AOgC3A1YU7fIMCHMRGeJu8mSTv/5uQfecuB7u5+5ex2f5xUFK8o/uu6jHh5dX15l3VzlbXPrXgNsBq5y7FTs35ucf0df+92GDT5t5NwZd+wa+Z+lpWXcNmU2HTrtXD569OgwCuPWGNTeA+5pDqJ+LgIiIAIiEC4CEnjDtZ/KRgREQAREQAREwFsC8uP1lq+fZ58I/BWwR6BNOG1oRHx8rVlbJXCe4+trQlQywwTavwM7A9sB9si5CX1VwAZnrVZAa6BN1EKvOMdYs0CNgBPY5eRd1h9ScEit3cDmss18cG1wLBoOHnhwXrucdvm5PXP3rKqqyvp40ccft2zZctQLhS9EPIRjEX4jDRGtSnW8c+2bb7Y1RjSv6UXONteIwEcefvDHh3Y7dFavY4/IqqysZOWqLzjnvN9x730PmMAbNGE8livY/Hetejf6Rk8s5+kYERABERCBgBOQwBvwDVT4IiACIiACIiACKSUgP96U4vbdYiYaXQG8CPRqILqGfHzfAp5OMhOzhzABy5q9mVVIsSNm1Z+2wvGKngTMB0zgtXFskuvrdB8QaL1z63d3OHSHvXc5aZdNVJL1/Vvfr6hoUzHy62lfmz2B78fRQ4/+aOSdI2ttETaUbeD+K+7/4NU5r9prqpvTsLApywXLMSLw2k0Uu+FmNzrsBsoFjn3O4qhjakTgYcOG/XHs2LE7t2zZkn333ZfS0lJGjx5dXFhYGEbv4icdS5b7fX9BKEAREAEREAFXCUjgdRWnJhMBERABERABEcgAAvLjzYBNbiJF8+GdALwLHAJUN3BsLJWI8VI08daE26Z8gP/gCNC7O3HZZ33zjJbAGy9tfx5ve2nX2/lO5eoH/gyzwahyR945csnRQ4+2KvPa8eRtT255aPxD1uzs0wYsF8wSxyrh6+cZqZS3yl0b19erlK8jAu+11157HXvssYcff/zxJi5vWbhw4fLq6uqRBQUFgRDG49xja+ZY6PjwxnmqDhcBERABEQgyAQm8Qd49xS4CIiACIiACIpAuAvLjTRd5f6z7W2Aa8DGwj2OD4GVk1tzP/HWHANZEKZZxKnA28AJwZywn6BjfE4gIvHm+j3TbAM8dOXXk1KOHHG2e1LXjyVuerHzonw/NAuw1VWO5MHhgzxeyqlvd37/vsR2rofK1ondXVrWqHFVY+EjEyiGWSvmGROCOwB0NCMYBxNloyPa0wFTAKpw1REAEREAEMoiABN4M2mylKgIiIAIiIAIi4CoB+fG6ijNwk5kPr1UYfgHs5TR98iqJvzlVinsCa7xaRPP6noAJvDbsBlPQRs8jzjjivvOnn28+0jVjfel67r7o7tJF8xaZ9cjYiOXCeUNPHTJj8jirwq0ZZWXruHj8xOLC2Y/Ut1RoqlI+FhE4aAxjifcZIB94OJaDdYwIiIAIiEB4CEjgDc9eKhMREAEREAEREIHUEpAfb2p5+3G1Po6/bqkj8q7zMMilzuP5tcKXh2tpan8SsCZiZtEQRIGXHX++4137HrPvoQf0PqBzVWVV1vIFyz9d9vKy179a8dV3jsWCWS7kzp5y9ZIRg0+qY+UwYfKc8tHjbusZ1UQt1h3ywi4l1rXTcdxzwO3Af9KxuNYUAREQARFIHwEJvOljr5VFQAREQAREQASCT8D8eN9xHi0230ONzCNwBPAqUA7s51T0ekHhZ8D/gNHArV4soDl9TyDIFbwG114fI4BvAPsemgOYPYO9hro7Tdb2nFNw9XVnn3lSHSuHCZNnl48eN7EHYE3UmhsNibqZIvSaJYs1ZXysOUj6uQiIgAiIQLgISOAN134qGxEQAREQAREQgdQTMNHhUeBl4Hd6hD71G+CDFU24soZNVcABwCcexHSQ0zDNGq1d5sH8mtL/BIIu8EYINya21vz/84af8tCMO66qrVQvLV3HaLNomLONRUOdHes3uF9e2zZt8/P65nWu3FKZ9fbCt1dWb6q+o01lqwv7ntC3c+WWLVmvvbFwZVVV1ajCwsKIn6//dz2+CF8C/gU8Ed9pOloEREAERCDoBCTwBn0HFb8IiIAIiIAIiIAfCOwC/Bswsfc0R+z1Q1yKIXUEzB+3GLBHyw9z/u7m6pc7leJHAW+5ObHmCgyBQFs0xEp58MCeeTnZ7fNP7HVU58rKqqwFi99dUd2GkQUF8+wmSqNj0DmDSkZdNCq3RcsWdNm3C+vK1nHjJTdW3Pvv2W0iJ5WVlXHx6EuLC6dNq+/nG2t4fj/uFeA6YL7fA1V8IiACIiAC7hKQwOsuT80mAiIgAiIgAiKQ2QSuNw9J4PTMxpCx2f8U+AhoDxwLLHCRxD+dyl0Tq6xSWCPzCGSEwBu1rTHbKnQ9vOuIA7odMDM3L7dFVVUV3678lrN+cxbPPPhfBvTozxFHmAvEj2PCzbeUj/7HpYn4+QbhirMqb3uveDoIwSpGERABERAB9whI4HWPpWYSAREQAREQAREQAfORfBHYXiJcxl4MHYGPAfNnPhF41iUSU4GBgInIGplJICwWDa7vXs9hPZdf9O+L9o5MvL5sPU/lP8XPttuVM3qdxmGHWVG9I/BOuKV89CWXxurn63qsHk9oNwHGA//1eB1NLwIiIAIi4DMCEnh9tiEKRwREQAREQAREINAEWgBlwHF6jD7Q+5hs8FZluxzYHRgMzEt2QmAicA6wowtzaYpgEpDA2/C+5Y6ePrqox+Ae7aJ//OjkR1n5ysrNzzz6pNmm1IzS0lJGX3JZcWFhaC0a7KmBMS7eWArmK0VRi4AIiEAGEpDAm4GbrpRFQAREQAREQAQ8JfAfYIXzmOz3nq6kyf1MwD5nLwX2BX4PWAVuMuOPjsibncwkOjfQBDLNoiHWzWpQ4H3otoeq3n383Wtz99l/wIlOk7UFCxetqCZrZEFBQZN+vrEu7MPjFgGXAs/7MDaFJAIiIAIi4CEBCbwewtXUIiACIiACIiACGUnAqnevAPoCzwD/AJZkJAklbQSKnKZrlzjd7ROlcjRgAp8JvJsTnUTnBZqABN5Gtu/4s48vubDgQvPsrRk/lP7AjDEziv8787+RZmox+/kG+gqBxcDFjlVQwFPJ6PAz5XrN6E1W8iLgNgEJvG4T1XwiIAIiIAIiIAIi8COBHYAzgLHAAIm8GX1ZWMOjExyB14TeRMbOwBqgM7A6kQl0TuAJSOBtZAuPHHhkXtuctvnd+3TvXFVZlbVs4bIVtGbk/IL5Ya3Ubexifgu4EHg58Fd7ZiYwCOjmfF5oCXQF7Bp+MjNxKGsREIF4CEjgjYeWjhUBERABERABERCB+AkcAjwCnAKUxH+6zggQgaaqru4BhgP5wJ8SzKnKqQx/LsHzdVqwCUjgbX7/Mr3y0Z4W+TPwavOodIQPCVzjPKFxFWBajf17E2D/1hABERCBJglI4NUFIgIiIAIiIAIiIALeE5DI6z3jdK4Qa9XVZOD/AXOBsxIIeD1wuePFm8DpOiXgBCTwBnwDUxD+O857TKQhXwqW1BIuEbCbE/bnQWA8UAlc7VRk22vf/JU1REAERKBRAhJ4dXGIgAiIgAiIgAiIQGoISORNDed0rBJP1dW1jkhrTZCOjzPYz51qcBOJNTKPgJsCb6ZXuob16nkPOB94I6wJhjiviMA7DxgDtHAqdy8ATLA3SkOHoQAAIABJREFUf2UNERABEZDAq2tABERABERABERABHxAQCKvDzbB5RASqbq6CJgAmF9m9zjiseo88981uw+NH6vdrMrtgwyBEanKPCaJfGOtNk9iCZ2aRgJmA/RbYGEaY9DSiROwG4Abncpdm+V659+yaEicqc4UgYwhoArejNlqJSoCIiACIiACIuATAtZAxR7BNKHF/BI1gk0g0aqrkUAhsAzYP0YEtzqPX7eJ8fhQHpbTLyevbfu2+R3zOnamkqwf3vph5UY2jtpwz4Y3Q5nw1qTcEHjjqTYPOc5QprcU+A1QFMrswp/UQOemn302sCZrXZwbgdaoU0MEREAEmiQggVcXiAiIgAiIgAiIgAiknsAQx2PPxEGN4BNItOpqMHCfU5VrX+S3NIPCvvCXA1MAe2w3I0fH4zsu3/3y3ffO6ZJTk/+WdVv4/LrPi7+797tfhRxIshYNiVSbhxxp6NKzanbz9w77zY7QbVy9hDLt6YSw72fY89P16pMdlsDrk41QGCIgAiIgAiIgAhlH4H1gHPBAxmUevoSTqbrqA1h11rdAV2BtM3juAH4HtHfsCcJH88eMtvnCuEP/HfKyW2dP37HXjl2zsrKyfvj0BzoM6kD2rtmsmbqm/Ivrv+gZ8kZEbgi8JwBPAXZzQR6f4Xv1fATYDcS3w5eaMhIBEfAZAVn++GxDJPD6bEMUjgiIgAiIgAiIQMYQMFHvIeDOjMk4/IkmWsVyBPAqsAHYB/iqGVQVwCTAvHxDNZqyX9h18K4luTfn1la9b167mU8KP2GnC3ZizZ1ryr+44YseIW9ElLBFQ/eB3fPat22ff8CxB/yyuqqa5W8tX1aZVTnqhcIXzpTHZ6heQh8DZwDm160hAiKQfgKJfi5If+TNRyDLn+YZpfQICbwpxa3FREAEREAEREAERKCGwK7AZ8BPge/ERAScilVrumZNw+wL4adNUDGhrxrICxu5Hc7coWTPm/asFXGj7BeGHnDHAUW7nL5Lu+icVxWuomqfKkofKy3+7r7QWzQkLPD2OKtHyZ8L/lzLdX3Zemb8Y8b/Xp77stl92HUnj89wvJhWAAOAd11MJ8wClYuYNJUI1CEQ9upWWf748IKXwOvDTVFIIiACIiACIiACoSfwe+AvwIGhz1QJxkNgT8CsO8xrtztQ0sjJyT6qH09MqTw2d8/b9ly8w+k7tI1e1LFfOO+AOw6YUV/g/aTgE75e+PWHlbtXDtswa0PYH0tPdN9z/zrtr0V5g/PqiOOPTXysYvbY2Vb1vCiVm6y1PCXwCdAfKHZhlbALVC4g0hQi0CiBsFe3JtpgVpeMNwRqbsRJ4PUGrmYVAREQAREQAREQgaYI/Bq422mqdR0wI0W4VImVItBJLLMz8KHjsXsssKCBuRIV+pIIy+NTj9khL3tz1vRdz+7YdcfTdqjzHSViv7Dr4F1n1rFoKNvMh//88KM1D6wxW4tMGInue4MC76O3P1o+Z8ycsNtaZMJ1EZ3jKqCfc6Mo2dzDLlAly0fni0BjBDKlujXRBrO6ctwjUOdGnARe98BqJhEQAREQAREQARGIh4A1OBoBjHFOsi/Tc4CqeCaJ8VhVYsUIyieHdQTMS3Mn4ETg2XpxJSr0+SS9bcPI6bNLyQ6j98utePADfn65OZj8OLaUbeHz6z+vsV9of2j7ER337Dh2p5477VxVWZW19q21Kza12TTy62lfh71yN4Ij4X0/7uzjSv405U9bLRpK1zNrzKziF2a98CvfXhQKLBECqwFr3LgskZOjzskUgSpJTDpdBBokkCnVrck0mNWlU5dAUwUYTf0s+kYcEnh1WYmACIiACIiACIhA+gn8H3CF82j+MGChyyGpEstloCmaznx4OwPDgfui1lwOfBkiD97cTpftX9S2587ttqxeR+Xrn9Ph4ByqNlaxYfEPH2zYvOHGnBY5f+uQ16EzlWSVPlv6RfkX5VdUvlNpTQozaSTswVvTZC2nff7Bxx/c2cTxDxd9uKJV61Yj5xfMzxRxPFOuk8+Bns5TAMnknCkCVTKMdK4INEUgk6pb9XRY4q+FpgowmivOiL4RN856M0jgTXwjdKYIiIAIiIAIiIAIuE3ABKvngUkuTqxKLBdhpmEq8+TdHzjfuQFwuxPDH4DpaYjHiyVrBd7I5Js/Xc+G/35ZseHB1Xmdzuw0c49/7VGn8dqX131ZXHpfaaZVn7rRXE9fxL24gv0zZ+TGj90ESnZkkkCVLCudLwL1Cai6VddELASaKsBorjgj+kbcWCBLAm8syHWMCIiACIiACIiACKSGgAk4dhe+/iP5yazeUCXWA8DZwMPA4mQm17kpIWB7ZE3XzLahE/CTlKyawkVy+u5SssPF+9WKuFXrNlM27ePijfPXDN3jtj2KOp3WqU6DsK+nfl2+5oY1VqkYaRBm5/4CMGHrgxSGnsqlErZoSGWQWiutBL4CjgJWuBCFBCoXIGqKjCegm2oZfwk0CqCpAgx7GsMs2x4ExlsDNeBq4ELAPgtEPvuYCFzh/EwWDbrWREAEREAEREAERMBHBNYB1jDqC5djilRiWTVoN8A+VG4B3gHsEe0nXV5P07lPwET/451pzZv3O/eXSOOMx+yQ1yYnOz/nsB07U1WVtWnpuhXlLTaP5NGvK5oQeHtwzA45OTnZM7MP6bRnFlktNi3fUF25LuujTdXVZ/PCqjfTmJEXS0vg9YJquOb8GjgCWOliWhKoXISpqURABETAIdCUFY59DzCBd57Tq8P6dlwFXABYMUikOOMM4FBgiT3lpQpeXVsiIAIiIAIiIAIi4A8C1lnKBNgdPQgnUollj/rbB8a3HGH3WGCT86HRg2U1pcsE/gOcBtwG/M3luf0y3TZiUqczO5XUsWgo28KXN/xo0RBpzhYJvmr9Ftbd+wWVX1Jc8fKKsFk4SOD1y1Xq3zi+db7sm3+3hgiIgAiIgL8JNGWFYz/bzrFta+mIu1bZa0Jv/VHz2UkCr783W9GJgAiIgAiIgAhkDgGrzrTHsEx09WLYh78TgPlO067GHvfyYm3N6R4Bq7y+HzjLvSn9PVNOv5y8nPY5+ZEma+vfWr+iolXFyA2zNlRsf+l+b7brtUtOdAY/zPuMTR9TUfHc8h5RjzH6O8nYopPAGxunTD7qe+Ag4H+ZDEG5i0AGEVCFfbA3uzErnA6ANV3eA7DqXfvstxn4xPkM2OCTdxJ4g30xKHoREAEREAEREIHwEPgLcABgzbO8GOqK7gXV1M9pws3Ljody6ldP74rRX2Stu/QJ21+y33nteu+SHR3WugdXs/njrIqK55fnhcxjWgJveq+/IKxe5ljwfBaEYBWjCIhAwgTsd6BZbtU8mg90leVWwiybOzEVInr9NSIN1loDOzgi7xrA/t3ok3cSeJvbSv1cBERABERABERABFJDwJpo3QvYh/Z3PVpSXdE9ApvCac1ew3w2T0zhmn5cqubLT07fXYbUb8627v4vw2rRYL57No7x44YkEFMqvjQnEFagT/HKxz3QUBS8CISQQEQAtMf1Tdezf3thuZXJ79PpEtEjBRlm22ZP9r0HmI3bgcBo4Nf1Gq3VXt4SeEP4SldKIiACIiACIiACgSVgjRLuAwYAJR5koa7oHkBN8ZRXOP5rPwXscexMHFs7T++SPT17n+0H5Byx43ZZZLXc9PGGqqq1LT6p+GLdRSz99pGQwQmLwJuuL80huxwaTGc90AWwSi8NERCBcBLY+jvwRwHQC8stvU//KJqbLYLXInr9qzSyv0uBfwFm12BN1/Z1hF27yf94Q08oSeAN5wteWYmACIiACIiACASXgFVoXg884GEKmVyR4SHWlE29CrBGG0elbEV/LdSQ3Yi9XiYC9oi6VcKH8ZHVsFg0pOtLs7+uYm+iKQd+7lT5e7OCZhUBEUg3gVRYbmX6+3QqRPSmrqPIE3f9gKeAdsBGYHvHmqNXQydL4E33S1Pri4AIiIAIiIAIiMBWAkOcx7Hsg6VG+AkkKrT/CnjHsfN4OPyYGsywIbsRe2zx+TRU26RqC8Ig8Kb7S3Oq9ipd65gAYE15vklXAFpXBEQgJQS8tNxK5H060c8zKYGVwCKpENGbCsueuDsD+AVQBVQAXwH2lMYuQIHTNLnOHBJ4E9hpnSICIiACIiACIiACHhEwgfdSwKwaNMJLwI1HH+cCpwIdgerwomo0s/p2I1bNbF98xjg3Sbx4ZDXdmMMk8M5z9sq6g9vjrxcAZkGxON2QA76+eXCaV+N3Ac9D4YuACDRNwEvLrXjETTc+z/h1r70U0WPJuadzI3+h81SSfa6xRrtnAk84lb0SeGMhqWNEQAREQAREQAREIE0ErKnCOI8tGtKUmpZ1CLjx6KMValhDpUeBszKYbKRqyCwZ7O9hFg7DIPDapZruL81hfrlsAX4ClIY5SeUmAiJQS8CrytlY36fd+Dzj1+30UkSPNWfjazeuI6OTc0PUboxuM1TBGytWHScCIiACIiACIiACqSFgAtXLjp9oalbUKqkkkMijj43FZ834HgIOdrospzIPP64V6xdSP8YeS0xhEXj98KU5Ft5BPMYe5TUBYG0Qg1fMIiACviEQy/u0m59nfJN4A4F4JaLHkvN+wAhgiVPFa000ZwGfSeCNBZ+OEQEREAEREAEREIH0EbDHla1J1HGANVvTCB+BeB59jCV7e3TvZ05jpViOD/MxsXwhDXL+YRF4I3uQzi/NQb4Omord7FrMtuWHsCaovERABFJKoKn3abc/z6Q0sYAtFtPvS1XwBmxXFa4IiIAIiIAIiECoCXQDXgK2C3WWSs7NStMdgK+By4CbhLaGQExfhALIyjxqbRwTwNgVsvcE7AaheTS2BzZ4v5xWEAEREAFZ7vjpGpDA66fdUCwiIAIiIAIiIAKZTuCvzqNYJwLfZzqMEOfvdqXpqw6rvBAziyc1az63uaEGJPFM4sNjJfD6cFN8FJL5UJsHbzug3EdxKRQREIHwEnD780x4SXmbWc2NbQm83kLW7CIgAiIgAiIgAiIQD4HDnQZEfYFnnMYKi+KZQMcGioBblaYm/Nmj2Rkt8O560q5/7NSx0y1denZpU11VzacLP634oeqH3626e9WcQF0VjQcbNouGkGyLb9JoDWwCcoAK30SlQERABDKBgFufZzKBVSw5xspzEGBP/9V49ErgjQWtjhEBERABERABERCB1BKwx+7/AgxzHjePXt0aLliThf2dKsUi4G1gY2pD1Go+IiCBF9hv6H4VA+4YkB3Zl41lG/nvVf+teH/O+yZ41R+xfnny0TYjgddPu+G/WNo4vwfsNWAV7BoiIAIiIALBIlBHsAW6Op/xn2wkjWuc9/ur7OcSeIO12YpWBERABERABEQgswgsAz50KrJ+CewFfAKscio2jYaJwQcB7wFvOh8EJfpm1nViAq/5Nh+RwY9mn9q/oP+jB55xYJ2df2PyG7x01Uv/B9xlP9it/2552W2z83frsVvnqsqqrK8Wf7VyS8sto1bNXGWvHb+PMAq8QRTa/XqdtHW8d1s5Xrx+jVNxiYAIiIAINEwgWrA1vdb+bU9m1Ai49Uakyd2DwDj7XiCBV5eVCIiACIiACIiACPiXwK+Bo4GlwArABN+GhlUo2iNaZvFwKNAdMKXrXeAtR/iNiL+q9PXvfica2TlAPtABKAYuBx5LdLKAntegwPv65Nd5+aqXzwVmWV57Ddmr5Ohbj7YvRTVjU9km3r767eIVc1f8yvlffhYcw+TBG2+VUkAvy5SGbc3VfgCs2ZpZtmiIgAiIgAgEh0C0YDveuVF3NXAh1DzBU9+yLXL8PGCsFfBK4A3OZitSERABERABERABEYiHQET0NbH3MEcAjq70vdURgOOZU8f6m4A1F7vOEfdN6PkzMNPfIbsX3X5D99s44I4B9ph6zSgvK+eZcc9UvH9PrUVD7tGTjy7aa8Be1oSqdiydsrR8zeNrLvjZvj/7y769962p7F25aOXKrFZZoxYWLvRTZW+YBN54qpTcu0jCPVNHYK2e0g33Jis7EUiSgJ9vYiaZWuBPjxZsxzg366xy9wLAfv8vbiBD+11qnusmBMuiIfCXgBIQAREQAREQAREQgdgJRERfe5T/b8AApzFD7DPoyCAQMNuO+cA+wI5BCNiNGGuarLXvdGuX3l2yrcna6qLV5euy1o385K5P7nXmb1Tgzfog68vhBcN/EYnDxOEnxj1RvGj2okhlrxshJjtHWATeeKuUkuVW//ywChzbA99Zox23gWk+ERABXxFI5D3MT09NWPz2+3Y58IGvyKY/mGsdL/UawRa43vl3QxYN9vMznCf31GQt/XunCERABERABERABEQgbQQOAR4BTgFK0haFFvaKgAmTZtGxt2Pv4dU6fpzXKpmtydRT9YOrb9FQUVbBwr8tXH7coON2O2TQIXUqe1+a/FL5E1c+0bOBxyLTlXNYPHgTqVJyg7mfBA438qk/RyfgG8A8eDVEQATCRyCZ9zA/PDVh8Q93tsV6SezmVJ/eBzTWRCx8u9h0Rn91mig/59yss6bKZrX2dDMgakR/WTRk2uWifEVABERABERABERgKwHz7bXmDFbJa03aNMJFoNTx4jWPXo0Gmqx989Y3K75e8vW1p/z5lFn1Bd4XJ71Y/uS4J3s08lhkOniGpYLX2MVbpeQGbz8IHG7k0dgcVq3/JZDt5SKaWwREIG0EEn0PS/dTExFgFv+xwPPAP53fA8c4/26sQjVtsJNY2I0Ka+u/8T4wNZ44JPDGQ0vHioAIiIAIiIAIiED4CJjI+7DsGkK3sWcBdwFDnErt0CWYZEJ1voB1H969ZOikobXN18pLy3l8/OPFRbOLZNGQJOhGTh/oNIOseawUiLVKKdFo/CJwJBp/LOf9BFgNmBWPhgiIQLgIJPMelq6nJqJ3wGI4wXmPsibAdvP0BWAd8HPArJTqNxEL2g6mvcJaAm/QLhnFKwIiIAIiIAIiIALuE5Bdg/tM0zljRNwdBjyUzkCCsnbuwNy8nOyc/EiTtU+LPl2R1SZr5BsFb7ztoxzCYtFQ/0t/ZQp8GP0gcHh9Ke0MfALUsRrxelHNLwIikBICyb6HpeOpiYYE3s8cCwKzP3oJsCeNOjsCb0NNxFIC16VF0l5hLYHXpZ3UNCIgAiIgAiIgAiIQcAJWyTvPeWzOKj81gkkgIu7af81+QyM+Aok8WhnfCokfHUaBN3Ea8Z+ZboEj/ojjO2NXp2lRh/hO09EiIAIBIZDMe1gqnppo7venxW8WDc8A1kTMGojlAc8CQbdo8EWFtQTegLySFaYIiIAIiIAIiIAIpIDAEcA9QLUj9M5OwZpawh0CewH/cqw2RgD3uzOtZvERgTB58KYDayoEjnTkFVnTGhYtA7ZLZxAhXbs54SqkaSstnxFw4z3Mi2t5P8A+d0Qsd7oCs4D/1eNn8dvN5xbAp8DPgHLAmqw110TMZ1uxTTi+qLCWwOv3y0TxiYAIiIAIiIAIiEB8BMzbzCoiXnS+7Md39o9H/wa4UkJvIuhSfo59Wbod2An4Fvgj8EDKo9CCzRFo7Et1PF+2TeC1my/2+tZInEA8zBNfJfVn7gEUA51Sv3RoV0zGUzO0UJRY2gmk4j0snjXMmmBMFJXtgQubqMq1uX/hPHHwQdppuhdA2iusJfC6t5maSQREQAREQAREQARSTcA+JJuPmQk/7wDmpWs2C1Y1YT+rcoReE3sTEXyjhd6/Ax81Ihpb5dj+gDWksqYZFotGagi8CpiwY9eB+W9q+ItAgwJRv8H91rZt0zY/r29e58otlVlvL3x7ZVZV1qh7Cu95s4nwZdHgr731WzTmY/kusIPfAgtwPIl6agY4ZYWe4QTivalxHGB/zE83epwJPAnMzyCeaa+wlsCbQVebUhUBERABERABEQgFAfMv+4sj6JmAa9UP9nj+AYA9FvdvYJQjskYEYBP/7E9E8L0RiKd5lD16d1q9OdZGiboG9n2nutAeuesSCtLBSMJE9zWq6vTtZjUoEA06Z9CQG6bdYK/PmrGubB03XHpD8f3T7rebJNEjuopKFg2+3WZfBLYn8JZTze+LgAIeRDKemgFPXeFnMIF4b2rYZ8sejQi8TwBPZSDLeKqfXcUjgddVnJpMBERABERABERABDwn0AuYC/QHIh2H73TE1T8Ahzp+Zta0woTWfRwB2Ko7PwQ+BuYAVg2YyIiIxtnAe8BS4POoiR4HFjkevonMr3NiIzASmOIcavs+PbbTdFQKCTQmEN1w88ybLzht+Gk50bFMvWnqlpuuuOkM4LHB/XvmtWvXNr9vzyM7V1ZVZr1W9N7KR596tcWXa75ZJzE/hTsYrKXskWd77/1psML2bbTJemr6NjEFJgKNEEj0pkZ9iwazibkgBI3TAnehSOAN3JYpYBEQAREQAREQAREgWtA1HEc61ggnOVUU5sN7oiO+rkjCizcR1CYyWBVZN1kGJIIv5nOGOg3xhji2HDGfqANTRqAxgej6m2fefGF9gbfwlsLyGy+90W6+nH/e0JNLZtwxtrbCt6xsHedffOOG+//znFXey4M3ZVsYqIX2dm7c7RKoqP0dbDKemv7OTNGJwLYEEr2pUb/JmhUXWJO1zwQ5tQQk8KaWt1YTAREQAREQAREQATcIdARKnIY6h0VZL9zh+PG6sUYyc4xzKolPT2aSkJ7r5qN75nW8EhgQUlapSMvN/Wgo3gYFotPPOv28CXdNMGuVmrG2dC3XjL5mxcMzHzbPwuK5BVfdMuyME9q9/8FKWrZswb5d9+SG22dVXXbNFGuidXAqwGiNwBH4JfCy05k+cMH7NGA3PDV9mprCEoEGCSRzU8Pr36fasmYISODVJSICIiACIiACIiACwSRgVbtWJZtI8zSvM7ZHz8264ffAf71eLCDzx9u4JJa0vgEKgUtjOVjHbCWQOzA3r012m/yuvbt2rq6szvp00acrW7RqMWph4cKmmpwlgrBBgWi/g/fbp8svu1zR6+Re7bds2dKi6NWir5eXLL/m3TffNfH2vduvv+j2Nd9tbnNwt0OprKzk448+pLKitHrcjXeawHtQIoHonNAT2Bd4Htg99JmmPkEJV6lnrhXTQ0A3NdLD3ZVVJfC6glGTiIAIiIAIiIAIiIAI1CNgjTUehho7CQ2It3FJLMwqgeHA/bEcrGO2Eug2vFvJ4EmDay0QysvKmT9ufvHi2YvrNzlzC9s2AtFee/38rgNz9//1sXm/3nXXXXapevWNBauefe6lN1auXPn7c88ZXnHX9ELzua4ZZWVl/P3if1RNv2vOAuB3gO29NVjUEIEIgf2dG2qdhUQEREAEkiSgmxpJAkzH6RJ400Fda4qACIiACIiACIhAuAns6nivWbOf78KdakzZJdq4pKnJdwNWAyZIml2HRuwEcodOHVp08KCD20Wf8srkV8rnXznfOoJboyrPxzlnD/1o1vQ7u0YWqhFx/zFm2fS7Zg+6e/b0N88aNrROE7Z/3XRz9RNPPVtx/vnnb6ysrMx67bXXVlZVVY0qLCx0u+rY89y1gCcE7H3Gbqz93JPZNakIiIAIiICvCUjg9fX2KDgREAEREAEREAERCCSBPwDW/Ku3E71ZSUT78S4BHglkZokF3Vzjkg0JVGT2AZ4BdgS+TyysjD2rYYF30ivl88fN7wEsTgGZ3LmzCouGDT2zjsg84dY7ykdfOvaB2Xf9+6wRZ5/VKjqOf910C7379uOww8x2+8eq3osvvri4sLDQq6rjFGDQEi4SsOaajwO13s4uzq2pREAERCCagCp8fXg9SOD14aYoJBEQAREQAREQAREIOAHzEX2QH20JZgLvO93dreLUGsT9HRgDWDOPTBkNNS75BbAcMMG7JWDVnG8D1miruXEJcD3Q3TmnueP18ygC21g0lJYzf7ynFg31+W8j8JYs+4Abb7+9+pCjD938QdH7re+cdHvtd7XS0lLG/fO66om3T6rz/W3ChAnlo0ePTlnVsS4iXxMwb2a7cWYd7Le53hK4iSQxx9fbreBEwFUCsQq2XvQTcDWRTJ5MAm8m775yFwEREAEREAEREAHvCFgTuDnAHsAqwBoARUYvR4h4ABjlXQi+mrmhxiUmyCwDrgLsc7kJ4pucfzcX/FmOeH4RcHtzB+vndQnUb7K2qmjVipZtWo58o+ANE9hTMs4756ySGYX5tT7AF44dw+hrf+yX9/Gy5Tw6+xEO3Hf/qhZZWeuefe6Fjb/OO3bnP/zhjw0JvKmqOk4JFy2SMIFDnBtrtbYfQLJiTLLnJ5yMThQBEUgJgXhf4170E0hJopmwiATeTNhl5SgCIiACIiACIiAC6SNwNrDSqeCNjsIeJza/yGLgDMBsCjJhRKpkrGLX/m6VzuOd6rqrgQsdVs35wJ7gVPoeAbyVCeA8yjHWqiXXlx88eGBeTnZO/ol9e3f+9NNVrbbb66ftBp51RovohcZfPL6ycGKhNdLb7Ywzzrhx3rx5bSI/t6re0aNHy6LB9Z3xxYSxXJf1jzkUuBfYJyqDWMWYxtaL9XxfQFMQIiACcROI5zXuRT+BuAPWCY0TkMCrq0MEREAEREAEREAERCBdBKwZ27PAZuAk4Mt0BZKGdZvz5W3OB3acY3Nhgl9VGuLXku4RsGvhF5NmT7p/wLABdTx5C24uKL/m0mvut5sku+6665lHHXVUlzPPPHOTNVlbsGDBiurq6pEFBQUpqzp2L2XN1AiB/YAR9WxbZgH/izq+sWN2cZ6asJ/biEWMaap6L5bztZEiIALBJRDvazzZzy3BJRWQyCXwBmSjFKYIiIAIiIAIiIAIhJSAefLOA/YHrCp1aUjzbCithnx5N8Zo0XAfYN229s4gXqFOdci5Q0puKbyl1rKhrLSMK/9+5f/mzZ43xanSvtIB8Lsk/VRDzTHgyVk1nfmTR8b2TlW/2bhERmPHmHe3icH2XmojFjGmqeq9WM5yYEzpAAAgAElEQVQPOG6FLwIZTSCR13gyn1tSDTuWJyFSHZOn60ng9RSvJhcBERABERABERABEYiRwDTgTGAA8EKM5wT9sIZ8ec1u4elmEhsGzHYq/Uzo1QgBgf6D++e1bdM2v8cJPTpv2bIla/Friz9f9fGqy1958RVrnGXjNee/x4QgXaWwLYHjAPvzUr0f2fuiibfznZ83dszHgIn/B0Sd35QYE0v1XpDEnOauqYwTe5oDop+LgNPs1m4sm0WUDWve2tSN5kQ/t6QSdry+wqmMzdO1JPB6ileTi4AIiIAIiIAIiIAIxEFgLGB//g+4O47zgn5oPMLDaU7Fs32BeTToiSv+Bgk0dj28DlQDEnibvnDieT356RLsCVjDvIYE3iccz/KmjlkB/Bb4VVRSTYkxsVTvBUHMaW4PM1bsaQ6Mfi4CQLyv8eg+ApXABz6kGI+vsA/DTzwkCbyJs9OZIiACIiACIiACIiACPxKw5j7Wwf1h4PskofwGmOk8pmzVYxpbCVgzOqvYHQo8JDAZR6ApgddtUdPt+TzfrO4Du+d1aNshv9vx3TqbR/GyhctWbsnaMuqFwhfe9Hxx9xaob7/QCbignm1LY8eYn3k+cHAD4TS2n7FW6AbueohikLFij3uXpWbKAALNvcaDcqMklicTQrudEnhDu7VKTAREQAREQAREQARSRuBw5zG/vsAzTif3ZMTeXoA9lv4AMCplWfh7IYm7/t6fVES3jcB7zMBj8tq3bZ9/RJ8jOlduqcwqWViysjKrctQThU8kJGoOHDwwLzsnO7933941IumiNxatbFXValRhYWFC86UCSmSNXmf3KvlLwV9qPYzXl61n5hUzi5+d+Wx0RWsqQ0pkrfoN1Lo4vrqfRU3W2DF27O1AtzgWjrd6L46pfXFoRos9vtgBBREWAkG5URLLkwlh2ZNt8pDAG9qtVWIiIAIiIAIiIAIikHICOwBXABc5K5vYaw2DFiUQyYGO52SJ4837QwJzhOUU8yW+Hxju2DOEJS/lER+BbTx4+53dr+TSqZfWipo/lP1AwRUFxY/PeDwhUXP4ucNLJk2btLXRW1kZ4/4xrnj2tNkJzRdfekkdnXvh9AuLegzu0S56lkcmPlI+a8wsszVI5D0oqYCSPLm5ajqbvv4x5s17C9A9gbVjWS+BadN+SkaLPWmnrwDCQiBoN0pifTIhLPtTm4cE3tBtqRISAREQAREQAREQgbQS2BlYA+wLWDMw+1MrGMUZ2c8c30nzHe0HfBnn+WE53L6sWPOk3kBxWJJSHnETqC/w5o6dMbbo+CHH1xE175t4X/mUy6ckImrmTp0ztWjQsEF15pt88+TyKy+5MpH54k4wiROaEnjN13ZxEnMH5VR78uFfgD1RobGVQMaKPboIRMAlAkG7URL2JxMa3VYJvC5d8ZpGBERABERABERABESglsALwNfAMqdp2mDgwQT5dHTOtc7wJwJW0Ztp42xgKnCkBN5M2/o6+cYm8N52X/mUK6YkImo2KPBOunlS+bhLxiUyX0o3axuLhtL1zBwTOIuGZJjZDaAbgCOSmSSE52as2BPCvVRK6SMQxBslYX0yQQJv+l4HWlkEREAEREAEREAEMo5AHtAnKuungAVJUpjmWDWYXYEJyJk0LgRuBVSckUm7vm2u21o0jOhXcumdWy0a1pWuo2BMQfETM55IyFKhvkVDaWkp4y8ZHwSLBmqarOV0yO/W58cmax8u/HBFi9YtRs4vmP92hlw29p5rPplHZUi+8aaZcWJPvIB0vAg0QUA3SgJweehDYgA2SSGKgAiIgAiIgAiIgAjUEBgL/NOp5P1vBjExT03zED06gF6iGbRNnqfabJO19xe9v6K6VfXIRwseTUjUrGmy1iY7v/cJPzZZK1pYtKINbUYWFBQkNJ/nRBpeIFOFvBOA8cCv08Rdy4qACISfQKa+vwZiZyXwBmKbFKQIiIAIiIAIiIAIiIBD4GJgkCN2ZgqUFsBG4CaniV2m5K086xLYRuCN+rHbX7rdnk976T0B8ym3ppb2BIWGCIiACHhNICy/J8KShx7z8vqK1/wiIAIiIAIiIAIiIAKuEmjvNHGzatb3XJ3Z35O9C2zQ49f+3iSPo2tK4PV4aU0fAAInA5cC5pesIQIiIAJeEdgPGAEsAVoCXYFZwP+8WtCjea1YoFu9POxplSc9Ws/zaVXB6zliLSACIiACIiACIiACIuAygXygGviTy/P6ebqJwHnA9n4OUrF5SkACr6d4Az95f8CecOgZ+EyUgAiIgJ8JmNe3PS0QGfa5xHoFXOXnoBuIzfLY7MRt2qj9e1MA86hNTQJvwK5AhSsCIiACIiACIiACIoA1kHoD2AmoyBAeRzqN6to4X0AyJG2lGUUgVQJvaB5XzbCr5zRHZOmdYXkrXREQAXcIxPLefxxgf16qt+SZTuXrfHdC8XwWy9X+POh4l1cCVzvvofa71voeBG5I4A3clilgERABERABERABERABYCFwJzA9Q2iYD69VmlgV7+wMyVlp1iXgqcA7eHD/vHbZbfP7Hn9c58rKqqzXFi5eWUXWqMLCmW9qIwJB4HTgr8DxgYhWQYqACPiFQDxWBfaEgNnANCTwPgE85ZekmokjIvDOc6qR7TOWVSBfALwGLA5IHnXClMAbxF1TzCIgAiIgAiIgAiLgLwLHAj8H7k5hWL8FfpdhzdY+Bb4CrgSCUiWTwksi9EvZl04bx7iUaZ1qrfNGDCmZMfU2+381o6ysjIsv/2dx4Yy5VjGv4X8CA4H/B/T1f6iKUAREwEcE4rUqqG/R0MkRRoNm0XCt08DWKndtXO/8O2h51F5KEnh99KpSKCIgAiIgAiIgAiIQUAK9gOeB5U7jDauu9Xq0Bb50xK5irxfzyfxWvWtfRHZ3PIhXA/8A7vNJfArDWwIm8Jr3dF4yy/Qc3DOvbXbb/COOP6JzZWVl1nsL31u5bPGy68ZfeMFdw4YMaBc994TbppSPvvxqq9gK5OOqyXAK4LlWhXc+cGIAY1fIIiAC6SGQiFVBpMnaN4BpijlOk7XP0pNCwqvaTbHuUU3WugBvAU8nPGOaT5TAm+YN0PIiIAIiIAIiIAIiEBICU4FTgS2A+cV+noK8JjuC159TsJbfljDWhYB1fO7nt+AUjycEXKngPXnEySVXTL2itlJ3Xdk6rjv/uuV/HDRst0YEXnscN5CPq3qyC/6ddDBgTzac5N8QFZkIiIDPCCRiVRCxdIgIvHZj0D6LPOmz3GINJxbv4VjnSutxEnjTil+Li4AIiIAIiIAIiEBoCHQAljnNz/ZIkXVCJjZbi75grIL3ZeCs0FxFSqQpAm548OaOv2t8Ud8hfetU6t5z2z3lZe99+cXsaXdYBVPNKC0tY/QVsmgI0CU5FPgNcEqAYlaoIiAC6ScQr1VBvJYO6c8wQyKQwJshG600RUAEREAEREAERCAFBPo4Tc9MiFrneOR6vewCYAow0+uFfDh/OWCV09YURCP8BDwVeBfMe+Wvufvu+9cT+/zYZG3BwsUrqlu1HllQMM0qszT8T2C4c7PHqvs1REAERCBWAg1ZFXzrNFL7oN4kiVg6xBqHjkuSgATeJAHqdBEQAREQAREQAREQgToE7gSygQMcCwETIL0aBwHWAXkAUOLVIj6d92fACuAW4Aqfxqiw3CXgikXDSSNOKhkzdcxWi4bSdUy+YnLxYzMeizRTC83jqu7i9/1sZwNDgNN9H6kCFAER8CMBe++3G/U7R/nSdq1nv5CIpYMfcw1lTBJ4Q7mtSkoEREAEREAEREAE0kagoyO2vgpYRdkRQJFH0Vjl6q8BezQ504Y9hm3i9slOg7tMyz8T83VF4LUmazmtc/KP7HNkTZO14oXFK1q2ajlyXsE8VeoG+6oaAZzp3PAKdiaKXgREIF0EYrFfiNfSIV25ZNy6EngzbsuVsAiIgAiIgAiIgAh4TsCarEUa/TwDRIQptxc+BHgR6OT2xD6fzypo7gVaOpXSPg9X4blEwA2LhuhQVKnr0sb4ZBrz37WnGc7wSTwKQwREIFgEYrVfaMjS4S3g6WClG75oJfCGb0+VkQiIgAiIgAiIgAhkEoFS4FLH8/fukCS+C7Ar8FNgN6Cb88f+vVdUjr2ARSHJWWk0T8CVCt7ml9ERASVwHtDfqeINaAoKWwREII0E4rVfCONNwkDnJIE3ja8eLS0CIiACIiACIiACIpA0gUeiPCeXA+ZD6UfRc0dHtDVvO/PPNQH3J8AeQETQtf9nf7fmJmuAz4HvnGroYufvnwDfAE/6NM+kN1QTNEpAAq8ujqYI/Bbo5/jwipQIiIAIJEIgU+0XBjk30pc4T0fV9x5OhGXKz5HAm3LkWlAEREAEREAEREAERMBFAocBrYGngO2A61LYdMzWqy/OmoBrVbf2/yMCrom4a4EvHeHW/hv5Y0Luake0jfw9Go81qasGfu8iM00VTAJuWzT4gUKgq6X8ADAqhlFOg6RhPotL4YiACASHQKbaL8TiPez7XZTA6/stUoAiIAIiIAIiIAIiIAIxEMgH/uiSwPuLBoRbq66Ntk2wv9swodYqbb+uJ9pGi7hWdZvIMAuGmYCJYD8kMoHOCRWBMFXwhqJaymdX1/lAT+Asn8WlcERABIJHIJNuvsXqPez7XZTA6/stUoAiIAIiIAIiIAIiIAIxEDgYsEfrjgNebuD4hqwQIqJttG2CVeVaRW10ha0JuF9F2SbY3+3n62KIK5lD7FFJG1ckM4nODQ2BMAm8oaiW8tmVZVX+PRybGp+FpnBEQAREwLcE4vUe9m0iEnh9uzUKTAREQAREQAREQAREIE4CCxwh1oTXiHhrVgk7NWCN8Jlji1DfNsE8b/0yrnfsGS73S0CKI60EwmLREJpqqbReDdsubk8w/Bo4x2dxKRwREAER8DuBUHgPS+D1+2Wm+ERABERABERABERABGIlcAxgf+rbJpi3bRCHBN4g7pp3MYdN4J0HjAFaAFcBFwBWpbzYO4ShnvlPwBHAuaHOUsmJgAiIgPsE0u097IolhgRe9y8MzSgCIiACIiACIiACIiACbhCwhnE2VMHrBs3gzxEWgdd2IhTVUj67pP4CHAr8n8/iUjgiIAIiEBQCrgitcSTrqh+9BN44yOtQERABERABERABERABEUghgcOAfwFHA08B9wL3pXB9LeUvAmHy4E13tZS/dtadaKwC+iBgpDvTaRYREAEREAGPCbjqRy+B1+Pd0vQiIAIiIAIiIAIiIAIikCQB8xMe7jRP6go8BNwDPA9UJTm3Tg8OgTBV8Eaop7paKji7HX+kfwOM5+/iP1VniIAIiIAIpJiA6370EnhTvINaTgREQAREQAREQAREQASSIGAC7wjgLKCDU9FrYm9REnPq1GAQCKPAGwzywYjyImAf4PfBCFdRRhHQjQ5dDiKQeQQiAq9bfvSDJPBm3kWkjEVABERABERABERABMJB4HBH6B0GrHOqeucAy8ORnrKoR0ACry6JpghcDNgNoD8IU2AIuOq/GZisFagIiECEgJt+9NdI4NWFJQIiIAIiIAIiIAIiIALBJtAC6O2IvSYYfOiIvXOBL4OdmqKPIiCBV5dDUwT+AewF/D9hCgwBV/03A5O1AhUBEYgQcMuPvqYaWAKvLiwREAEREAEREAEREAERCA+BNkB/x6+3H2CioFk4POBU+YYn08zLRAJv5u15PBlfCuwB/Dmek3Rs2gi47r+Ztky0sAiIQLIEkrVpkcCb7A7ofBEQAREQAREQAREQARHwMYGOwGBH7D0amO+IvY8DFT6OW6E1TEACr66MpghcDlhDxr8KUyAIuO2/GYikFaQIiIBnBGTR4BlaTSwCIiACIiACIiACIiAC/iFgws9wR+w1n86HHLH3eaDKP2EqkiYISODV5dEUgTHAT4ALhSkwBNz03wxM0gpUBETAEwJnyKLBE66aVAREQAREQAREQAREQAR8S8AE3hGOZ28H4D5H7C3ybcQKzAhI4NV10BSBK4FOwN+FKTAE3PLfDEzCClQERMA7AhJ4vWOrmUVABERABERABERABETA7wQOd4TeYY5Hr/n1zgGW+z3wDIxPAm8GbnocKY8H7IbNxXGco0P9QSBZ/01/ZKEoREAE0kpAAm9a8WtxERABERABERABERABEfAFgRZAb0fsHQR86FT1zgW+9EWECkICr66BpghcBbQDRguTCIiACIhA5hGQwJt5e66MRUAEREAEREAEREAERKApAm2A/o5fbz/HGsAqex9wqnxFLz0EJPCmh3tQVr0ayAYuCUrAilMEREAERMA9AhJ43WOpmURABERABERABERABEQgbAQ6AoMdsfdoYL5T2fs4UBG2ZH2ez2tOfMf4PM5EwjsUOC2RE3VOLQGrwH8FuEJMREAEREAEMo+ABN7M23NlLAIiIAIiIAIiIAIiIAKJENgVGO6Ivdao7SFH7H0eqEpkQp0TF4EwC7wvAF8D78dFRAfXJ/A08IawiIAIiIAIZB4BCbyZt+fKWAREQAREQAREQAREQASSJWAC7wjHs9caO93niL1FyU6s8xslEFaLBrtx8BnwU+A77b8IiIAIiIAIiED8BCTwxs9MZ4iACIiACIiACIiACIiACGwlcLgj9A5zPHrNr3cOsFyQXCUQ1grePzg2IMe7SkuTiYAIiIAIiEAGEZDAm0GbrVRFQAREQAREQAREQAREwEMCLQDzAT0LGAR86FT1zgW+9HBdP02dC1QCH3gQVFgF3iHAeMDYaYiACIiACIiACCRAQAJvAtB0igiIgAiIgAiIgAiIgAiIQJME2gD9Hb/efoDZC1hl7wNOlW/Y8Jmg3Q1YArQEzMLibeBJFxN1U+A9wKmadTG8hKeyGwNjgWnAasfuY2nCs+lEERABERABEchAAhJ4M3DTlbIIiIAIiIAIiIAIiIAIpJBAR0dMPBs4GpjviL2PAxUpjMPLpa4BNgNXAfYdy/69yfm3W+u6KfBeC/QAnnMrOBfnUaMwF2FqKhEQAREQgcwgIIE3M/ZZWYqACIiACIiACIiACIiAHwhYQ63hTmWvVbk+5Ii9zwNVfggwgRjMWsD+POhYDZhFw9XAhU7l8qIE5mzoFDebrF0PVAOXuxSbphEBERABERABEUgjAQm8aYSvpUVABERABERABERABEQggwmYwDvC8ezt4DyabzYORQFjEhF45wFjALMcsEreCwCrul3sUj4SeF0CqWlEQAREQAREIGwEJPCGbUeVjwiIgAiIgAiIgAiIgAgEj8DhjtA7zPHoNaF3DrA8IKmY5cFGp3LXQrYKWfu3Cb1uDQm8bpHUPEEm4GUjwyBzUewiIAIZTkACb4ZfAEpfBERABERABERABERABHxEwKpfeztirzUu+9CxcJgLfOmjOOuHMhDoHtVkrQvw1v9v7455rVivMwC/gsKNb5/GDaK6HUIp0saNCzcI2bGlVP4DUEcUIED8C1eWLMvgysIihRsHCoyA9kTp3PgnENBJrJEHCQnfew9r79lrvplnS6cYsdf3re9ZI4pXo9lJpvfJHusj4D2WpHVGFDjFDxmO6LLnnoX9e56+s38mIOB1UxAgQIAAAQIECBAgsEaB7yX58fy+3h/N77Odnuz97fyU7xp7XjJwEPCuceJ6OpXAKX7I8FRnWcM+S/5ftfT5hP1LC1t/SAEB75Bj0zQBAgQIECBAgACBXQl8leQnc9j7L0n+MD/Z+/sk/7sTCQHvTgbtmJ8JnOqHDPdAv4VwVNi/hzvVGb9YQMD7xWQKCBAgQIAAAQIECBBoFPinJD+fw97ph9p+N4e9f0zyf419Lb21gHdpYeuvVeBUP2S41vMfs6/Rw1Fh/zHvBmttSkDAu6lxOgwBAgQIECBAgACBXQlMAe+/z+/s/X6S38xh7583qCDg3eBQHenCAqf4IcMLNzPoF7cQjgr7B735tL28gIB3eWM7ECBAgAABAgQIECCwvMA/z0Hvz+Z39E7v6/1Vkv9ZfuuT7CDgPQmzTVYqcIofMlzp0Y/W1lbCUWH/0W4JC21JQMC7pWk6CwECBAgQIECAAAECl5L86xz2Tu+b/O/5qd5fJ/nrwDwC3oGHp/WjCYz842BHQzhgoS2Eo8L+A24ApdsVEPBud7ZORoAAAQIECBAgQIBA8m9Jpqd6f5RkCkn/K8n/Dwjzi7nnXx6h9x8m+VOS/zjCWpYgQGAcgS2Fo8L+ce47nZ5AQMB7AmRbECBAgAABAgQIECDQLvBVkp8m+UF7J7UGPvb9l1r5Z1X/O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k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76WvvqNLH3hgUEvBserqMRIECAAAECBAgQIECAAAECBBYSmF5/MP09TnI3yXmS+0luJ3mR5OVC+37Xsmvt67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fm9focAABOpSURBVJPk6aELqydAgEC3gIC3ewL2J0CAAAECBAgQIECAAAECBJYWeJDkQ5J7SaYsZLp+P18vvbf1CRAgsKiAgHdRXosTIECAAAECBAgQIECAAAECzQLTaxmmv8dJ7s6vaLif5HaSF0leNvdnewIECBwkIOA9iE8xAQIECBAgQIAAAQIECBAgsHKBjwHvkyR3klyan9y9leR5klcr7197BAgQ+FY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N8Fptc1nCc5A0KAAIFvExDwuj8IECBAgAABAgQIECBAgAABAgQIECAwqICAd9DBaZsAAQIECBAgQIAAAQIECBAgQIAAAQICXvcAAQIECBAgQIAAAQIECBAgQIAAAQIEBhUQ8A46OG0TIECAAAECBAgQIECAAAECBAgQIEBAwOseIECAAAECBAgQIECAAAECBAgQIECAwKACAt5BB6dtAgQIECBAgAABAgQIECBAgAABAgQICHjdAwQIECBAgAABAgQIECBAgAABAgQIEBhUQMA76OC0TYAAAQIECBAgQIAAAQIECBAgQIAAAQGve4AAAQIECBAgQIAAAQIECBAgQIAAAQKDCgh4Bx2ctgkQIECAAAECBAgQIECAAAECBAgQICDgdQ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wHoEvk5ynuRsPS3phACBNQsIeNc8Hb0RIECAAAECBAgQIECAAAECexG4meRakrdJLie5muRNkqd7AXBOAgRqAgLempsqAgQIECBAgAABAgQIECBAgMAxBR4k+ZDkXpIpr5mu38/Xx9zHWgQIbExAwLuxgToOAQIECBAgQIAAAQIECBAgMJzA9FqG6e9xkrvzKxruJ7md5EWSl8OdSMMECJxMQMB7MmobESBAgAABAgQIECBAgAABAgT+ocDHgPdJkjtJLs1P7t5K8jzJK24ECBD4JgEBr3uDAAECBAgQIECAAAECBAgQINAv8DDJuyTTk7vT59F8Pb2ywYcAAQLfKCDgdXMQIECAAAECBAgQIECAAAECBPoFbiS5/smPrF1J8jrJs/7WdECAwJoFBLxrno7eCBAgQIAAAQIECBAgQIAAgb0JTK9rOE9ytreDOy8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fwN3qV/zrS6YPQAAAABJRU5ErkJgg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3"/>
          <p:cNvSpPr txBox="1"/>
          <p:nvPr/>
        </p:nvSpPr>
        <p:spPr>
          <a:xfrm>
            <a:off x="4739854" y="4425408"/>
            <a:ext cx="1071633" cy="1169551"/>
          </a:xfrm>
          <a:prstGeom prst="rect">
            <a:avLst/>
          </a:prstGeom>
          <a:noFill/>
        </p:spPr>
        <p:txBody>
          <a:bodyPr wrap="square" rtlCol="0">
            <a:spAutoFit/>
          </a:bodyPr>
          <a:lstStyle/>
          <a:p>
            <a:pPr algn="ctr"/>
            <a:r>
              <a:rPr lang="en-US" sz="1000" dirty="0" smtClean="0"/>
              <a:t>Water Year </a:t>
            </a:r>
          </a:p>
          <a:p>
            <a:pPr algn="ctr"/>
            <a:r>
              <a:rPr lang="en-US" sz="1000" dirty="0" smtClean="0"/>
              <a:t>(just started!), </a:t>
            </a:r>
          </a:p>
          <a:p>
            <a:pPr algn="ctr"/>
            <a:r>
              <a:rPr lang="en-US" sz="1000" dirty="0" smtClean="0"/>
              <a:t>Year-to-date Precipitation: </a:t>
            </a:r>
          </a:p>
          <a:p>
            <a:pPr algn="ctr"/>
            <a:endParaRPr lang="en-US" sz="1000" dirty="0" smtClean="0"/>
          </a:p>
          <a:p>
            <a:pPr algn="ctr"/>
            <a:r>
              <a:rPr lang="en-US" sz="1000" dirty="0" smtClean="0"/>
              <a:t>October 1, 2023 – Dec.17, 2023</a:t>
            </a:r>
            <a:endParaRPr lang="en-US" sz="1000" dirty="0"/>
          </a:p>
        </p:txBody>
      </p:sp>
      <p:sp>
        <p:nvSpPr>
          <p:cNvPr id="25" name="AutoShape 2" descr="data:image/png;base64,iVBORw0KGgoAAAANSUhEUgAABXgAAAPoCAYAAABkvZZOAAAAAXNSR0IArs4c6QAAIABJREFUeF7s3Ql8nVWd//FPaGnTFkcUEEULyCZGVpFFCSJCKY4oa6VsY8fWcZtR5j9UWQXGDRUFEUKAQKEgZXVBFlEcRCgUUvak7C2L7AIpCKGlSf6vX3vS3sQsNzf3JvfJ/TyvV1/Q9j7nOed9nhb67S+/U4WXAgoooECnwA+AjYGvAa8WgaUWqAe2yBlrfeBJ4EvAAuCOXp4zDzgBuAH4BLAXcDCwCfAY8G/A7QOY46PArcAy4MsDuK/7R3cCLgQ+NIgxvFUBBRRQQAEFFFBAAQUUUEABBYokUFWkcRxGAQUUGAkCPwI6gGOKtJhxwJtA/F77EWA14AHgQeA/gT/38ZzXgc2BZ4AdgF+luUUIHQHrQK+pwBzgcuCggd6c8/nVgTeAtYHXBjGOtyqggAIKKKCAAgoooIACCiigQBEEDHiLgOgQCigwYgSKHfAGTAS6ZwA/BO4FdgdOTWHt/8uR2yoFuhHATkwh8Brp5yPUfV+q+u0JexsgAuHH+9iJCJcfTtW/nxnkjs0HjgJuHOQ43q6AAgoooIACCiiggAIKKKCAAoMUMOAdJKC3K6DAiBLIN+CtAfYHrgbu70Vga2BDYB/gwPTPCETXSRW5p6VAt/P2HYE/AH8FrkxtFD6ZE/CuB/x7L8+KAHhdYEY/uxHP/BgQrSMGc9UBf0uh9WDG8V4FFFBAAQUUUEABBRRQQAEFFBikgAHvIAG9XQEFRpRABKXRI/eb3XrwRquEXYFPA58C3tNPH9zOatnol3s60JAqef8CXAacDywGIihemCP4UeBPwLuBCFG/kX4u+t7OTv8eIW6EwLlXBNP7dQuMe9qYS1OriC0HuWvTUmAdz/RSQAEFFFBAAQUUUEABBRRQQIFhFDDgHUZ8H62AAmUnEAFrhKV7An9MIW8Eu3EtTeFvHFbWXx/cLwC/AA4Hfg1cAUwHvp6qeSMovg64Czi+m0K0aBgDHJ3aNHT+dFQD35fm1v1gtphztEx4Zz99cSNg/iCwwSDlPwzcnILuQQ7l7QoooIACCiiggAIKKKCAAgooMBgBA97B6HmvAgqMVIF3AVPSoWgRij4E/A6IcPfIPBb98ZyD0H4CnJDG+Erqk7sWsF06OG1BCn7jn1H5G5W9ESrfnfOcOKwt+t6emMLi7lPoDHg/m4Lj3qYYh7u9F4j1DfaKw+M2TYfADXYs71dAAQUUUEABBRRQQAEFFFBAgQIFDHgLhPM2BRSoKIHegte+ELZPPXr/FXguHUj2NjAWiFYJ/wv8S/rnt4Doj/sb4FrgHTkDx+/TvwUiAI6q3txri3RY2yHAMWmsCJN7u15JVb6jirB7fwZ+meZWhOEcQgEFFFBAAQUUUEABBRRQQAEFChEw4C1EzXsUUKDSBKLaNip5owVCex6Lj1YP0Wv3UCBC2CUpuI1WDXuk+69Ph6a9kD5zNvCJVCm8b84zojo3evXGj3Xk/Hhnv96TU0XuZ4CXUguH3qbYef8awBt5rKOvj+R7IN0gH+PtCiiggAIKKKCAAgoooIACCijQl4ABr++HAgoo0L/AEUBUyU7udvhaT3dG8BrVrfcDW6dD1NYE2lLv3ui/G715X0th8T45h6ZNTS0PbkkDR5uIaMvwMaA152FxSNpVwOrATCCeGVW/0ed3fC/L+QBwb7onDo2LquLBXBE4xyFwkwYziPcqoIACCiiggAIKKKCAAgoooMDgBAx4B+fn3QooUBkCUcH7w5zD16JVQm6P3E6FDwG3pRB1NlCXWivEz38ROBaI33cfAaJ1Q7RMiIC0p7HimdGyYWfg6W7MXwO2Aj6Zxt0/VfcekA5xa+phW2K8mFO0hYgq4ocHuXXrAI+lquZBDuXtCiiggAIKKKCAAgoooIACCihQqIABb6Fy3qeAApUmEFWy56SANMLa23sAiIrdbYDLu1XcxkfjoLRTUtuGA4Fok/BEqqrtyTJaLlwHfA/4brcP7ADUA1GJuz7w/1LA+/4UMMc8u18RKMcBcesC04DGImzg34CoSI7A2ksBBRRQQAEFFFBAAQUUUEABBYZBwIB3GNB9pAIKZFIg2iT8HojgNVodDOTaNPXWrU4tF6KX7/8BzX0M8pFUvfsTIPr1Htzts9FP9x/AhqkdxJdSAH0qcAPwYPp8BM7Rw3cCsBvwQeC41EZiIGvo6bO/BuLbxYMdyPsVUEABBRRQQAEFFFBAAQUUUKAwAQPewty8SwEFKkMgqnY/l7PUCEujLUJ86yuczdWJdgjRaiEqduO6L/XxnQhES4X4fvcr2i9EcLpa6rEbIW8coBbh8qvpw/cAY4A4pO1GYINUxRtzjB7A0Q4irh8Ax6R/Pw2I4Diqf2P8wV5HAe8DvjXYgbxfAQUUUEABBRRQQAEFFFBAAQUKEzDgLczNuxRQoDIEfpdC0+4Vu39MrRDyUdgRiG/REiFC2bfSTREeXwZ8If147ljRciEqc88Hfgsclto7RN/b6Nm7EGhIh6rFXH4KXADEoWzRAzj6BXcGvD9Ka4hA+i7g+8A16fPxzGgdEfdF396eegH3tcaoCI5nfTwfCD+jgAIKKKCAAgoooIACCiiggALFFzDgLb6pIyqgwMgQiOrZxcCuBQSf+QpE5WuEpPt2u2Ef4D9TmBsVuRHy7pdaK3R+/jzgHSk8nptz2NrXewl4O6t4474IrG8CvprC4+eBtlTdG1PZPbV/uKOfhUQ4HEbReqI930X7OQUUUEABBRRQQAEFFFBAAQUUKJ6AAW/xLB1JAQVGlsB2wF+A6JdbqvCyt2dEz9w4YC2qeOPqDHk/CxwEHA88lvryfjlV6P5PatcQwe39PVTwdga8PwcOB1ZPz4h+vU8DVwExVvT7jf69Ef7GHPq7ojI4xhto9W9/4/rzCiiggAIKKKCAAgoooIACCiiQh4ABbx5IfkQBBSpS4Aggvs3qY/VzgGi18Ghqf1AI1Oupp28cmhYVsbenQeL7ub9HR+XulUAtsHkKc6MHbwS6pwDvTUFwBNIRuN6cxokWCjHWFUBUBkc7hcnp514Dnsj5dk7qpxt9dXN7D/e1rjh4Llo+nF3I4r1HAQUUUEABBRRQQAEFFFBAAQUGJ2DAOzg/71ZAgZEr8Algz7S8qKAdn9N3d+vUVuEf6fC0q1N4mq9GVOhG39u4/j31042K2Wh3EIegxfUksFcKfaOPbswl+u1eCiwBLgFy5xj3bAtEu4WvpDHiYLcFKaj+BXAW8FBOoPtKtwl/OlXtbpqqevtaz7pABMJx4FyEwbfmu3g/p4ACCiiggAIKKKCAAgoooIACxRMw4C2epSMpoMDIFIiQtDMUjerZCHv/D3gXcFpqbRBtDQbSyiEOOotgNMaJK4LcR4Bo2XBCqtS9ETg99djdGPga8GpqnRBBbbRoiLYMt6Qfj8PX4lC4GHd+GrezqjYC2xgvqnl7uyakOURoe1I/W/kp4DfAX4H/SNXEI3P3XZUCCiiggAIKKKCAAgoooIACZS5gwFvmG+T0FFBg2AUiJI3w84DU//aC1OM2DjOL6thCDmP7AbAL8OdUAfyFVLkbgXGEs/Wp2jZC33VSi4Vjk8QOwLnAT1MrhqjsjT66l6XWC3EoXFwxzlap0ndHIKpz+7oi2I2gOcLgqBDu67oN+APwv8O+O05AAQUUUEABBRRQQAEFFFBAgQoXMOCt8BfA5SugQJ8CEYpGD95omxAB6NJ0CFmEqblXtGiI/rizU0/e6JEbLRR6u7q3VojDzO4E7k0VsfHvuwPnp6rc6NPbGfDG4WhvppYRb6dK4qjofTznM9ECIqps47MzgWgp8XIf84l1Rtgch7j1d7Dah9I81wbe8P1RQAEFFFBAAQUUUEABBRRQQIHhFTDgHV5/n66AAuUtEG0PGlLAG6FshL0fSBW1uTP/WAp0o69uBLtrARHKTgPm5rnE7sFt3BbVw9ECIVordAa88eO5QXB8P3r0xkFqx3R7VlQGR8C7fbcf3wJoTxXIna0Z7s7zYLU40C3WF72DvRRQQAEFFFBAAQUUUEABBRRQYJgFDHiHeQN8vAIKlL1AhKwRnsYhaM8AX0z9bLtP/KPANakfblT8HpVaKHQemtbfQqONQrRmiIPSOq/O/r9RGZwb3p6XWjBE5W5cvQW88XMPA2cAv0yffQfwYKpG3hf4RgqR18/jYLUIoZ8F9vNQtf62059XQAEFFFBAAQUUUEABBRRQYGgEDHiHxtmnKKBANgWitcFhwJFA9LaNHrUbAIf2spyo5B0DRI/a6M0b4erxwKV9LD/aKUTlb/TLjTYKUbGbe0XwG2PdnvOD8e8RBl+YfqyvgLf7gWjRNzdC53kpgH4PcGIeB6vFoyLY/TnwwWxup7NWQAEFFFBAAQUUUEABBRRQYOQJGPCOvD11RQooUDyBb6VWBL8FXkz9br+fDkbLp//swcBxwJapJUJPM4vK4JPSoWoXpV66fa0gxoqAN9okdB6G1lfAG2O9N/UQrk1reCH18Y2gdiGwcZ5kUaF8K3Bynp/3YwoooIACCiiggAIKKKCAAgooUGIBA94SAzu8AgpkWiB68H4X2AXYDfi/tJrp6QC0/hYXIexjqSr3il4+HOFrtH5YB3ilvwGButQyIlordF79Bbydn4tg9svpALfo4xuVyDG/O/J4bhyq9hzwPuDveXzejyiggAIKKKCAAgoooIACCiigwBAIGPAOAbKPUECBzAqsl9osRN/auH6W2hp8Brirj1VFP94IXfcE/ggcnSpuowr4vm73RYuGK4HrUg/cqJJ9vJex40C0qL79OPAAEPOL6tuvAE+kauHephVzugzYP9070E2JNcRBc58b6I1+XgEFFFBAAQUUUEABBRRQQAEFSidgwFs6W0dWQIGRIfA6sFmqXo3+uvcD0cf2kj6WF60QbgEmp4A3PhptFSJgPQ3YJoW+0R83euC2AA8BO6V+vBH49nTFAW8XpLGjVUNcEfTGoWlnprn1dF/0940xDygw3I0xFwH/DUS7Ci8FFFBAAQUUUEABBRRQQAEFFCgTAQPeMtkIp6GAAmUrMDe1afhzmmEEq9GqIULTaFnQ0/UF4IR0mFkcaBbfItyNKtp7gAiA40C2znD2WSD3nt4woto3qoJz78sHLvr87p2+5X4+1hK9hKMPb1/XJ4GrgHX76CWczzz8jAIKKKCAAgoooIACCiiggAIKFFnAgLfIoA6ngAIjTuAcoAk4PWdlM4HPpr68HT2sOMLa76TWCTcA7wb+AXS2eugJKULYfYBo/1DsK4LZCJG79/n9ARBtH47o54FRNfwSEOv2UkABBRRQQAEFFFBAAQUUUECBMhIw4C2jzXAqCihQlgK7AzcCPwaOSjOM3ztvS1Wtp/Qy6+YU7M5PlbO/A/btY4UDPWxtoFh/SVXEZ+XcGH2CNwf262OwCIDjULVoK/HwQB/q5xVQQAEFFFBAAQUUUEABBRRQoLQCBryl9XV0BRQYGQLbA9cDd6QeuW8CE4G7gU/30tc2WjAsS5//EhCVvtHWIcLS7le0XpgCfB04Hoiq4WJfMfaBab6dY0fAOym1i+jtecekauWdiz0hx1NAAQUUUEABBRRQQAEFFFBAgcELGPAO3tARFFCgMgQi0L0uLfVfgaeBQ1MgG8Ht0l4YtgOqUzuHCIOjIrh7W4do6RA9er+XDjGL4LjYV09tGiLg/Xcgqoe7X/H5CJqj/26Ez1HF7KWAAgoooIACCiiggAIKKKCAAmUmYMBbZhvidBRQoKwFxgNXADumXrmNwOUp7P2ffmYev9/GQW3xLXrf5l6rpfYHUb17aQkFurdpiIA3egWPSdXGEUBHr+DNUs/heSkAfqGEc3JoBRRQQAEFFFBAAQUUUEABBRQYhIAB7yDwvFUBBSpWIPrxfhuoTe0ZFqRq3pv7EVkLuD9VxEYP39zrYOA4YEugvUSyX0ttGqKKOK4GYDrwQeD1NLfouRsVxnHw2oUlmofDKqCAAgoooIACCiiggAIKKKBAkQQMeIsE6TAKKFBRAtGS4dcpqL0HOAj4LvCRPhSi6vciYNPU6iGqdbu3YohDzI4FriyRZrRdeD7NMw6HizlF9fA+wImpjUT0Go62DVbtlmgTHFYBBRRQQAEFFFBAAQUUUECBYgoY8BZT07EUUKBSBKJn7pHADjkL7i+c/QSwZ/p8VNJGIHx2N7CrgFuA00oIeRPwqXRoXBz+dhbw/tRD+ExgTgmf7dAKKKCAAgoooIACCiiggAIKKFBkAQPeIoM6nAIKVIRA9565UdEbVbdxGNl9/QjEgWbPAOsAr+R8NsZcDOzaQ2VvMVF3AtZPvYNj3DNS24aoPn65mA9yLAUUUEABBRRQQAEFFFBAAQUUKL2AAW/pjX2CAgqMTIHcnrl7AKemlgdxSFlf11eB/wLin48Dz6YPbwfEIWjvLGEP3p7mFYHvMmD+yNwmV6WAAgoooIACCiiggAIKKKDAyBYw4B3Z++vqFFCgtALRliEOKvs98N/pcLIIbvu6otr3G0BN6oUbvw8/AFQDz6V+uKWdtaMroIACCiiggAIKKKCAAgoooMCIETDgHTFb6UIUUGAYBHYGvpl62o4H1kj/fvMA5rIe8GFgS+Cu1IN3ALf7UQUUUEABBRRQQAEFFFBAAQUUqGQBA95K3n3XroACxRSIitw4vOxuYF4xB3YsBRRQQAEFFFBAAQUUUEABBRRQoDcBA17fD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KIvNMmAAAgAElEQVQ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6FOgBmgDHtZJAQUUUEABBRRQQIGRLGDAO5J317UpoIACCiiggAKVJ7A5cBhwLzAK2ASYDTxdeRSuWAEFFFBAAQUUUKASBAx4K2GXXaMCCiiggAIKKFA5At8HjstZ7juBI4CTKofAlSqggAIKKKCAAgpUkoABbyXttmtVQAEFFFBAAQVGtsCuQHy7udsyDwSuA64f2ct3dQoooIACCiiggAKVKGDAW4m77poVUEABBRRQQIGRKfAp4JO9BLzXAn8Ymct2VQoooIACCiiggAKVLGDAW8m779oVUEABBRRQQIGRJ9C9RcOawLds0TDyNtoVKaCAAgoooIACCqwQMOD1TVBAAQUUUEABBRQYSQLdD1nbKB2y9sxIWqRrUUABBRRQQAEFFFCgU8CA13dBAQUUUEABBRRQYCQK1ABtwMMjcXGuSQEFFFBAAQUUUEABA17fAQUUUEABBRRQQAEFFFBAAQUUUEABBRRQIOMCVv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gfIUqAHagIfLc3rOqkQC7nuJYB1WAQUUUEABBRQY6QIGvCN9h12fAgoooIACCmRFYHPgMOBeYBSwCTAbeDorC3CeBQm47wWxeZMCCiiggAIKKKBAp4ABr++CAgoooIACCihQHgLfB47Lmco7gSOAk8pjes6iRALue4lgHVYBBRRQQAEFFKgUAQPeStlp16mAAgoooIAC5SywKxDfbu42yQOB64Dry3nyzq1gAfe9YDpvVEABBRRQQAEFFOgUMOD1XVBAAQUUUEABBYZf4FPAJ3sJeK8F/jD8U3QGJRBw30uA6pAKKKCAAgoooEClCRjwVtqOu14FFFBAAQUUKFeB7l+qvybwLVs0lOt2FW1e7nvRKB1IAQUUUEABBRSoTAED3srcd1etgAIKKKCAAuUn0P2wrY3SIWvPlN9UnVERBdz3ImI6lAIKKKCAAgooUIkCBryVuOuuWQEFFFBAAQXKWaAGaAMeLudJOreiC7jvRSd1QAUUUEABBRRQoDIEDHgrY59dpQIKKKCAAgoooIACCiiggAIKKKCAAgqMQAED3hG4qS5JAQUUUEABBRRQQAEFFFBAAQUUUEABBSpDwIC3MvbZVSqggAIKKKCAAgoooIACCiiggAIKKKDACBQw4B2Bm+qSFFBAAQUUUEABBRRQQAEFFFBAAQUUUKAyBAx4K2OfXaUCCiiggAIKKKCAAgoooIACCiiggAIKjEABA94RuKkuSQEFFFBAAQUUUEABBRRQQAEFFFBAAQUqQ8CAtzL22VUqoIACCiiggAIKKKCAAgoooIACCiigwAgUMOAdgZvqkhRQQAEFFFBAAQUUUEABBRRQQAEFFFCgMgQMeCtjn12lAgoooIACCiiggAIKKKCAAgoooIACCoxAAQPeEbipLkkBBRRQQAEFFFBAAQUUUEABBRRQQAEFKkPAgLcy9tlVKqCAAgoooMDwCtQAbcDDwzsNn14kgdz9dG+LhOowCiiggAIKKKCAAoUJGPAW5uZdCiiggAIKKKBAvwJTaqgdO5a6PTZhYlsHVfOeZFHHasxouIO7+r25fD5ggJn2Yr/NqB03mro9NmTisy8y+u77Gb3jUt5uh/Z7YFEHzLiCTO1t+bxlzkQBBRRQQAEFFFCgYAED3oLpvFEBBRRQQAEFykzg48CeZTSndQ7cgoN/dQjv7pzT4lb41tW8OOc+6sponr1MZeL68NHPwh7vXFF8PLcFGq+GJ54t/7mzTprj34s51/03479mf27Ffh41C77xyqrRXwe+By/+Hs4q0jNjDR1A/P96/LOoaynSHB1GAQUGLnAZ8ODAb/MOBRRQQAEFehcw4PXtUEABBRRQQIGRIjAFuHxFzkb7MC5qbWAnoPX8Kex06LaMzp3LKTez7NgbmAWUeVC679fh3M6gFFgcseaLcGWxAsxSbtGX0uDnd3tIZ2haSFi6ztl78bVDP0LVgy/D3Ith8rKuozfAsp8xuL3dcK3V1t9+s3Gf3X7i6Hc+9MA/xmw7vq1jWRvLbvs7rzT+naufeIvnSgnn2AooUFKB3YFbgGNK+hQHV0ABBRSoOAED3orbchesgAIKKKDAiBTYCjgA+C4QQe+VRV5lf20Klv/8lBrWaR/FVZ/bgjHL2hjV9Cxr/NfOVH3gnatmc+ottB51PZ8E5hd5jsUcrgbOboT9x3cdtK4VTvgUcGceD+vPLI8hCv7IbanqdecYYb+NqB03lrrd11/RKuOOZ1lUtYwZDQ8NqJ1Czdmf4YFDa1itt4D3PGg9hcHt7bRd12ie9c331sw8+Um+8/63VwIsXgonNdN00ZNsWbCKNyqgwHAL/Cj93mTAO9w74fMVUECBESZgwDvCNtTlKKCAAgooUKECtUBUa24KHAH8YpAOy8PJvabstc64sePqaifVTmxb1lZ1zx33LKpqr5pxScMlnT10NwcOA+4FRh2wFfWXHMaanc+Olgyn3wLHf3rFj7S0wtHX03T+/LIP6XoJeM9shRP7DKenTJlSO378+LpJkyZNbGtrq5o7d+6i9vb2GQ0NDUPZd7hLwHvoh2mun0zs6fJr8RI49haaLmwa2D7suylvXPx5lofe3Vs0vAb8BJquYmBjdntPa+YcsW7jVhuOHT/v0qf5/HujM8Oqq+4RWk9YQL4B+yB/CXi7AgqUQMCAtwSoDqmAAgoosKKnl5cCCiiggAIKKDBSBH4GbALsU8iC4lC0MXGIVjoUbe4La1TPOPuise/50BbLh3t98eucfNTJTZefd3lnFeX3gePSs2ouPJi7pm5Lde6zf3YTHa+9ybKN12bJ/Kd5tGoU0+tv555C5je09xzcDKevDEWhBTipCS7us4J02rRpzbNmzVoVpi5ezJFHHtnU0NAwlJWnuQFvzfmfoXHKh1YEs53XL+6i9bhbBhaWrjuBB3Z4Lxvt9yGWLj9k7T5G7/j2ikPW7oOFwPRLGdTe9hnwnvkIrScuGFyFcOe7Gn+BATzcy/eH9lXzaQpUjoABb+XstStVQAEFhlTAgHdIuX2YAgoooIACCpRYYDvgL0A0RRhwH97DtqH53H1zKj3fglMf35QZv7pu5bQbft7Q+uOjfhxVlOOAXYGb009ueOHB1HcPeH9+E28dfT3XpCC4M1ArMUMxht+7FibUwW4TYVkV3LUQVpsO5/UVTtfMmTOncerUqV3C1FNOOaV15syZQ1l52n/AO5/W424dcFjaOe6XcwLSoraimLbbO5pn/ee6/9SioSVaNDTRdPFThVcI711NbXU1dbuswcQ2qJr/Ji9WTaBq1w1Ye1k7VXe+xKLR7cxoeHxArSuK8bI5hgKVImDAWyk77ToVUECBIRYw4B1icB+ngAIKKKCAAiUVWC2dBhbB690DfFLNBQfQeNCWXSs9T28cw8ZHX8LWO2zNYwse46rZVy1p+HlDtIRYgxX9VjsDXg7elgsuOJgNO58bLRmO+A0vzLmXCJ6fGeB8yuXjAwkw+wp4h7LvcNcWDTU01++5KrhveQuO+ytNFy4YcFjaZdxSbNCU7UbXVq9RXbfNeqM3XHDvaxO2ndDeQTtv3vUyj632NtPPe7bwCuEpa9L8s4mrHF5bBrPegGPjV0v8wlkKJ9xF0+zHBuxSCgrHVGAkChjwjsRddU0KKKBAGQgY8JbBJjgFBRRQQAEFFCiqwO+AR4CZAxy1l4B3LOOnHM+Tf5rNR9d8ljffbG278/G2B9pHMaPhJvbLadHA5I3Za8J4Lvj8FoyNQ9Zuf4K/rT6KQ/NsyTCQIHWASxu6j3dv0dDS0sLMmTOHs0XD8kPWqsdQt8cG6ZC151m4+jKm1y/oEpbm41/ygDdnpzrnM6pbO4VCN7PmlxNp3GfNrn+B0fAy7LI1bLf2imHPbKb1+LsH1rqi0Al5nwIVKGDAW4Gb7pIVUECBoRAw4B0KZZ+hgAIKKKCAAkMpEEeanZ1OKo8eubPzffjh29B8TmrR8OBL8MYSaGiasGTsu8evfta+L0V18PJr8Zsw80qazruVKbmHrAEbpedFi4jcHqe9TmHKpzaqHT9+9bpJO64/sa2to2ru/c8taqdtRsNvHxrKQ8nyJer3c3HIWnV1dd3kyZOXH7I2b968hR0dHdPr6+tL3Xc4N6DtLYj9pxA3+i6PHUfdpM2ZGG0K7ljIonaY0XBHj20KhjLg7ck6nxC6tz3qNeDddWvYNgW8ZzTT+t27B9y6ot/3wg8ooMByAQNeXwQFFFBAgZIIGPCWhNVBFVBAAQUUUKAMBL4IHMuKQ2WnAXP7m1OEfaOqx1zwrve8c8Odt3rPakuXdbTftqDlqe3e+9J6//GJt8fm3v+zG2j99lUrKx0LDt6mfXbz5lnH77HqULLXl3DkGXObGn63YDCHkhU8n/6MBvDzQzKHKXvU1I6vHl036RObTGxr76iae+9Ti66++eFRz7/0j9eBnfub7+Hb03ze1Jy+y61w1NU0nXdnj20KhivgPQDYFrgXiIreOEgwAvNVzaH7WyjQvUXD4mVwQU6LhpYlcMLdNF1ki4Y8NP2IAgUJGPAWxOZNCiiggAL9CRjw9ifkzyuggAIKKKBA1gVOBCYDH89nIdMmrdc869tbrQpc33ibE85vav/53i+srOCNcU65gdbvXDXoSseaOf+7Z+PUPTfreijZr+5unfnL2wo4lKz7wWiNi4AZcGEmq4Hz2q/Pb9M863/3zQnI3+I/vv/7Ny+/oTnC0P4C3prZh9E4dduubQt+fhOtR13TY5uC4Qp4oxL9beCk9BcW8f2l6fv5MC3/TPdD1u56kxcZT9WuG644ZG3+Sywc08H0+scK7/Ob92T8oAKVKWDAW5n77qoVUECBkgsY8Jac2AcooIACCiigwDALTABeSAHvA/3MpWbOMVs1Tt1tvS6B608ve7xjl7UfrdohGjAALW/Ad66iqeHWQR9G1VfAW8ChZAc1wxkrw05YHBlgE1w0mGrgYd6+Ph9fM+dHBzRO/cyWXfbr5PNvbT/69BubgK372+8+At6e/Icj4I39jG9XAvGXFdH643vAEUDM584CNqh7dfWQVFsXME9vUWCkCRjwjrQddT0KKKBAmQgY8JbJRjgNBRRQQAEFFCipQF3qyfuN/gK/HgPeyxcu+fPcR54+7OMrKh3vWMhCVmd6/Y2Dr3Q8fK/NHp194p7xJfcrwuPXlzDzjFubGn734EBD2Ro4uxH27xJ2Ql0rnFBANXBJ96NYg/cV8DYDW/X3oC9uT/O5OS0aWlrh6OK3aBhMgNoZ8F6VDvSLSvKo5P1Wajsyv781+vMKKFA2Aga8ZbMVTkQBBRQYWQIGvCNrP12NAgoooIACI1ngY8Cy1Id0oOuMsPR2YC1gSV83d2/R0PL628w896GmhuufiTEGE9R1eeyU7Vh+uNo2G4/b8JFX15qw01Yf7OioqnrzjqbnH+uo6phef9WCgR5KdgTU/QSmrN51fWe2wokFVAMPlHh4Pj+tW4uGltda+coPrsm3RQPdD1m78wkWVsH0+tt7DO8HVMG79zrUTqimbrf3MHFZB1WNL7OIpcy48LkeD3DrC/AHwFupcjc+FyFRfD+CXi8FFMiOgAFvdvbKmSqggAKZEjDgzdR2OVkFFFBAAQUqWuD3wPbAR4CXC5CIgLceuLCve6fsvE5t9bjRdZO3X2diW1tH1bwHX13YUdU+vf7qZwcauPb0mJUB8bRdRjfP+tqE5e0UFvytjaan27hs3tuP/rpx2WYFrC1u+T7s9x9wzjqr7m9JLRouHmg1cIFTGPrb4pC16urRdZPTIWvz7nt64W/+8lAcsvaPPHrw5k44n/B+QAHvQRNpPmO7nAPclsJJzTRd9OSAW3vsB2yXc8haNAu5G7hh6MV9ogIKDELAgHcQeN6qgAIKKNC7gAGvb4cCCiiggAIKZEXg1RRovSsdmjaQeW8LXA5EUBa9WfO58gn88hmHCCHHV4+tm1S7yfLQ+Hc3LXjugA8t2nDbDaqqf3XLW2w9sZ22DrjtUTrufIIv3vEYF+U18KoPpS/j3/t5GHUV7PEvULUEbvkHLDwKGi8e4HhZ/Hjufs1NC+jvkLWBrnMgAW/N2R+jcf8PdD3Are4RWk9Y0OMBbvnMpWjvZD4P8zNFE3DfikaZ+YEMeDO/hS5AAQUUKE8BA97y3BdnpYACCiiggAJdBT4K3Az8C/Dn9C2+bD2fKw7augI4AOjvkLV8xhvwZ6bts23zrO8duPLws0uvv4+/3Xt1R8s/llR9/4COleMtfhOOuITHL7iVlT1583xY9z6t6wK/BPaq0D6tAwli8yRe/rGBjNtjwHvmI7SeuIAR2zJjIJgV8Nn4PSf+culeYBQs/3UdXwlwXQWs3SX2LGDA65uhgAIKKFASAQPekrA6qAIKKKCAAgoUWSAOlDoQ2CX10b0/Bbbz+njOoUAbsCawd/pW5GnlNVzNnJO/0Dj1X7cev6B5ERec83tqRi3m9Tff4rFW+J+DYP33rhrnlOtonXl5QRWe9mldxTiQIDavTUwfGtC4B0+k+fScFg0t0aKhiaaLnxpwi4aBzLGvz1ZyJelwrP37wNupV3L8uSu+v9TeycV6nTM5jgFvJrfNSSuggALlL2DAW/575AwVUEABBRRQAHYArgEeBL4GRHgbpa/H9YATX5Z/QaqYeyfwGCvuj6rWF4cBc2XA++1v/oKjJ66awuKlcO5T8IOv/FPAW0iFp31ayyzg7X7I2l0vs3C1t5l+3rM9HuBWsldzv/WprV6dut3ez8S2DqrufIFFo9qY0fD4gA97K9kcSzjwcFXRdlbVXwmcmP6y6XvAEakS/M4Srtmhy1fAgLd898aZKaCAApkWMODN9PY5eQUUUEABBSpKINozRJXqf6bQNirh4sC17lfEpYcDtSnUbUjVu/Hj5wyHWLRomDntkzV3/rKOfd4fBX2rrvqHYfe9YIeNoOUNmHkZTQ1/HVSFZ7EqFYs1znCQ51NpW8j68hm3p/UW8qyiuR28Mc11u3Q97O27jTTNfnRQ71nR5lfigYarirZ725TVUuVufDVC9IieX+J1O3x5Chjwlue+OCsFFFAg8wIGvJnfQheggAIKKKBAxQlEcHJ2CnCjbcNV3QSi4cEzwDrAK+nnvgA8DsNTsRiHrL25tO38/Xhsk/03aOvy/1+nN9PO+rz5wXVom/coCztGM73+xqGt8Mz161512vgyi1jKjAufGx67At/uXoPYKVtTO34CdZO2WFHNOvdRFrVXMaPhprzWV2jAW+AyinJbzbmfpPHAjboe9nZGE63Hzy+oFUhRJjVEgwx3Fa1tU4ZoozP0GAPeDG2WU1VAAQWyJGDAm6Xdcq4KKKCAAgookCswFXgC6KkP7/8BLwEL0gFr8c9hvw7aiEfP2nnVAWotS+CEu2m66DEOSl/C/fBwT/KgiTSfkdM3NtpInNRM00VPZqras9cgdtrONM/6ck4165twZFRN35zX+uKwrHYgDv0biqsYlb89Bry/bKL1u/PzPuytGPMYjFehzx/uKlrbpgxm10fmvQa8I3NfXZUCCigw7AIGvMO+BU5AAQUUUECBshWIcGRKt9k9Aswp2xmvmthewPXpu88D8f37hnvey3uhjlrRC3VZO1XzX2LhmA6m1z82fBW73Uxqzv4Yjft/oGu1Z90jtJ6wIFPVnr0FvDVzvkrj1J26rq+/g+3224jacWOp2/n9fLi9A+59gaaqZcxoeCivqt8Bv3ZT9tqudvyECXWTaree2NbWVjX37kcWtdM2o+GSm+4a8GDAIZvQfGbtqlA7/mLhu/Npuqj/Fg3D1b+2c5nFeH45VNEWGlAXst3eU94CBrzlvT/OTgEFFMisgAFvZrfOiSuggAIKKFBygQhGdgGiGjau0cC/AYuBo4BrSz6Dwh8QLRziELb4f51tgXcB+wMPFD5kUe8s1ya7jZoAACAASURBVMCnx4D3zEdoPXFB3tWeRYUqcLBCAt5eD7Y79MM010/OqfpdAsfeQtOFTXlV/Q54CdMO/GTzrJ9+I96R5dfi19/gyB9e1NRw6U1bDngwYPlfLIymbrcPrGhL0fgCC8e05/UXC8PVv7ZzmcV4vlW0hbw03lMqAQPeUsk6rgIKKFDhAga8Ff4CuHwFFFBAAQX6EOjpD6JjgG8AxwIPpRPhy+2woN2BC4HN09qiPcMpwH+VWchbli/fwRNpPj2nRUNLtGhoounip0oTZpYIofcWDbU0z5qRU83a/8F2Ned/hsYpH+pa9fuLu2g97paSVDXXzPnFNxunfn7n8bk2p5zz+9aZP7r4U8CdgzAbyF8sDHf/2mI/fyBrHwSxtyrQp4ABry+IAgoooEBJBAx4S8LqoAoooIACCowIgb7+IPoO4DvAfwPXpYreOMRsuK81UvD8ReA54CxgMyD69b4OXAbsk3rzDtdcyzpo6n7I2l0vs3C1t5l+3rN5t5Eoh/X1echa9QTqJqdD1vI42K7ngHc+rcfdWpKq5p4D3rN/3zrz5Itzq4xL7Tzc/WuH+/nD9fuDzx3ZAga8I3t/XZ0CCigwbAIGvMNG74MVUEABBRQoe4F8/iC6LnASEIFqVM2eALwwjCuL1gwRPr8IfAs4LfUM/kya027ALcDxQz3HKVtTWz2GukkfZmJbO1W3L2RR+2rMaLi1NH1ci7C+gQaIxeiXWoRpLx+i14A35wF5r+/QGprr98yp+n0LjvsrTRcuKE1Vc/cWDS2L32Dmjy5qarhseYuGwTjnvebkNNz9a4f7+cV6H7uPM9B9KNU8HHfoBfL57+rQz8onKqCAAgpkXsCAN/Nb6AIUUEABBRQomcBA/iAaVbI/BCJIPRX4caqYLdnkehg4wtvoF9yavoz966lSN0KirwBrpXtmAOcN5cTiWV/ckebzDsvp49oK3/4NTefdXpqQcKjXBxSjX2qxpp1PwJv3s+KQtQjnaz+QDll7iQdWX8b0+gW9VjUPKsCLQ9aqJ4yvm1y7zfJD1ubd/ejCjtGjp9fPvv6eQpyn7Lxe7fgJY+om7bDuxLa2jqq5zX9f1N62bEbDtU/1d2hbPv1rB7XWfjYhn+fnvY/D/cHt9tuudvy48XVbfXqriW3L2qoevePRRe2j2mfc1FDY4XnDvR6fX5DAQP67WtADvEkBBRRQoDIFDHgrc99dtQIKKKCAAvkIFPIH0Y+lqtkPARGs1gFL83lYET4TrRd+CzQC2wN/BI5JfXcj4G0DHk4VvNFDeCivmoun0Th1u659XH/2Z1q/89uS9HEdyrXFs4rdL3Ww8y9qwJszmXuBduCjPU0wDjMbN4a6T09k4rIOqu54gUWjljKj4fGCq7S7h6cFOU/ba4PmWUfvlHNo21KOrL+vqeGahfke2vZPIe7Kg9vWY+KydqrufIlFo9sHtda+9ryUIfJg37W879/lkF2av3rWV1fuwxuL32DO8XOabrqwsMPz8n6wHywngUL+u1pO83cuCiiggAJlKmDAW6Yb47QUUEABBRQoA4HB/EF07xTwvgv4T2Ax8BSwqMTrimBvDnBxqiheD2gGopXEl4Bo4fByOiSuxFPpMnyPAe8pN7LkqN9RC5TbQXUDtSm3fqmlCnj7HPeQTWk+a7ecKu0lcPw8mi58uGhV2oU418w5fqfGqXts0PXQtksfap151n0FH9p28EY0n7lzzlqXwgl30TT7sZVrHRGh7EB/IfTx+ZpvNHyj8RNTPtFlH645/ZrWOcfPKXgfijg/hxoagcH8d3VoZuhTFFBAAQUyKWDAm8ltc9IKKKCAAgoMiUAx/iB6OPBxYHMgqnrfDTySKmkfzPn3BcCbea4qApJotxBjdf/2d+AnwAeBTYCbgTOAndPz4/99zgGOy/NZRftY9xYNLW/CidfQvuQt7u+IXrx3FFzlWbQ5DnKgcuqXWqyAt3tI2de4Ned+mvlf2IRxuY6n30/r8fOKWqU9UOdeAt4HW2eedX/uoW0D2f6ac2tpPOCDXSvSz2ym9aIn+Ob2H+Cbe2zCxLaoYn6KRR0dzGi4O/Pv90B8evpsXwFvofsw2Dl5/9ALFOO/q0M/a5+ogAIKKFD2Aga8Zb9FTlABBRRQQIFhE/gqcCCwRxFnEOHsR1LYGn17I/jdOH3J+7Mp+H0o9e/NDXFz/z2m80qqxH01fcl8/FiEvS+lA9aeBr6Txol2DFFFHCHydcCR6aCqB4q4rn6HikPWxo6hbvfNqBkzmlGLXoJDtoI1Voejrqfp/PlFq/Lsdy4l+kA59UsdVMA7Zed1asePH1036WPrpJ61ry5qp21Gw7XP/RLoSH9hkMsYB5/tec6n+eJBmzC2S8B7H63H30ExA7wBO0/ba8PmWUfvuLI1QMvrS5l51n1NDdfm3aKh+yvTY8B7RjOtt77G8787bPlfsCy/Fr8Fx/yRpvPvzvz7PehfNrscukvzV+tyWjS0vMElx1/S9JfZf8m3Vcag5+AAwy5gwDvsW+AEFFBAgZEpYMA7MvfVVSmggAIKKFAMgWhrEKHrOilQLcaYfY0RoVBnpW91TogbYW7nt2iv0Fulb8z3eWC71Gd309QDOALqCIKjF3BnmHxZ6s07pCFv9Kr94V7c9bkPU71ZqKbr1FtoPer6lVWeWf/S9nKY/6AC3mmT1mue9e2tVvWsfeNtjjzn4aaG6/72ei8B7/ID5g7dlC/U5bRoaIkWDXfQNPuhkoSbPfXn7ewz3eXXWRyyVj1hdN3kHd63PLCet+DlhR0dy6bXX/1kHNpW0HXIxjSf8YlVLRpircfdxaN7bsP7D9qya2XvaXNpPfpPRa1iLmjOw31THLI2rnpc3da7b73ikLXGRxeOWX3M9Ovrlx+e51UZAga8lbHPrlIBBRQYcgED3iEn94EKKKCAAgpkSuAvQIShZ2Vk1jel+W4EvB+oB9YHfgVcC9wJnJQqhocj5K2ZfRCNB23dNQCLgPeKF7f75hZbbPHNSZMmTWxra6uaO3fuovb29hkNDQ13ZcS+nKY5mIC3Zs4xWzVO3W29rj1rr1jYOvOcRx5LVeHR8qPzWnnw2QYTOH/b9/Cve2/I2LfaGHvnCzw1vo2D6x+jZAHefhtRO271nIPdnmPRqDjs7KEeWyIULXxffsjaKOp2e/+KQ9bmv8TCRxfzg+m7MLuXgLeYVczl9K4VMpei7UMhD/eeYRUw4B1Wfh+ugAIKjFwBA96Ru7euTAEFFFBAgWIIfD21afh0MQbLY4zBBh9fS/ONL2OPA90mAXen504EmoAtgGjh8NEUBu+T2jfkMb3Bf+TwbWlumJJT+dgKR19PU/sW01abNWvWqqrRxYs58sgjmxoaGvzy7YGzD0fAe1Xq7bwacAVwKPCbUh+gd8hmNJ+1R7eD3W6j6cIHS1I13NNOdPk1e/g2NJ+zb9f3+9g/2aJh4K+wd4xQAQPeEbqxLksBBRQYbgED3uHeAZ+vgAIKKKBAeQsMSZuGKfvtVTt+3Li6SZ+uXVG9euc9i9qrqmY0NFwy0OrVzjYN0bP3MGAq8AngEKAZ2DcFuxHqxhVfWh/XkB26NqWG2jFjqZuUDqG68ykW3vksP/j2T+fMnjp1ateq0VNOaZ05c+anUuVxeb8p5TW7uWk6uZW2ec+we4uGltffZua5DzU1XP/M4jRIbbfBBnrwWd5z6eeDNQ2TaJyyadeK8NPvofX424e+JcJnx/O16jU49V3rMPYTG8PSdrjrGZ4YNYr96+eXroq5WJiOo8AQCMTvFXFFb3gvBRRQQAEFiiZgwFs0SgdSQAEFFFBgxAqUvE3DtEMOaJ5Vf3JO9errHHncyU0NF17evXo1nwrf3Pk+DqydevhGZWVU7UZofDYwBtgd+OtQBrw5b0nuWmrmzJnT2EvA65e2D+yXVrheDLT2cBhaXiPFIWvV40bXTd5+xSFr8x58dWFHVfv0+quf3Q34CbAB8EzOYAM++CyvifT/ob4C3iF/b6asyZKfTVz+64pH3oLWNvjVqyy59FWip7aXAgqAAa9vgQIKKKBASQQMeEvC6qAKKKCAAgqMKIFSt2momXPeqY1Tp+zdtXr19IbWmcf9eEX16l7UThg3oa56l+qJHW0dVUvuXrLojao3ZnBJj31GO9s0/BcQ/94IzE6hbvy/z8eAbYH4kvpo2XADcPtw79i0adOac1s0tLS0MHPmTFs05LkxU/beuXb8+HfUTdp1+4lvtra+48Zb7lr6L2uO36XhwmsHWgWe+8Se/kIhWn7EEXnR8qP7lc9fQOS5oi4f63XcQzenue7TXQ87O/42mmYPXYuGzol+7vSJXL3vml2XV/8i/PAF/h24oJCFe48CI0zAFg0jbENdjgIKKFAuAga85bITzkMBBRRQQIHyFSh1m4a+At7lVYjjDxjfvPaP115Z4dv+ejuvnvxq0xuXvdFTf9rONg1xwNpXgTgY62DgofTtbWDDdAjbs+XCPmXKlNrq6uq6yZMnL29TMW/evIUdHR3T6+vrS3ZAV7msvRjzmHbQXs2zfnFM1yrwE3/xFq89VNtw7VODCXm7T29Cqgg/F/jPYsy9jzEOSH8ZcS8wCtgElrc6uK7znjhkrXo0dbuvz8RlHVQ1Ps/C1TuYXr9gyFsi9BXwfjH9JUuJuRxegbIXMOAt+y1yggoooEA2BQx4s7lvzloBBRRQQIGhFrgJOBO4shQPnnboAc2zzlrVoqGl5TVmRouG2VdEgFuz1mlrNU7Ye0KXCt/XGl5rbTm5pbf+tP+XDlM7LwVjUVf4H8COqS1DBL6FHF5WqgrNXNaheEYptnE4x6yZc9Z3G6fut0eXd+S0+ku48YarH7/29mcjGC3mtX/6tRCV4PcVc+BuY0WP6PgLiZOA+P/2+P7S9P3ujx3292bKmrz1s4mM7ZzY4mXwg+dt0VDC98Ohy1+g+69LA97y3zNnqIACCmRSwIA3k9vmpBVQQAEFFBhygc8AURG7eeptWtQJxCFr1dXj6ibvvuKQtXl33rOwY/XVp9fXz45qxZ4D3nNfa235cUtU+LYDWwO/BV5NfXYvS9W6Eb79Ps09wri44kvFo3L3mHwXMWXHd9SOX2Nc3aSPrjmxrZ2quQ8uXtS+7K0ZDX9cnE9l6LAHb/muM8Ofq7mk7vj5B+8/aVzuGk6tv4RF99245Je/eSzekzuLvL5rgDhs7V1AR5HHjuHivYlv8ZcqJwJtwPeAI4DbSrCeQS8hDlkbO4ZTd12DMfGL8u43aR2zlOnn/YNLBz24AyiQLYHequ93Sb9f5P3fn2wt29kqoIACCgyXgAHvcMn7XAUUUEABBbIncDmwCPhOCafeYxg64YAJzWv9eK2VX37ftriNV05c0tr61x13YfG1Xwb2ADYG/pTaL/wQOB6Iw68eBN4EorpzGfAi8PmB9N2dtse6zbP+Z7NVX/7/xjKOPG9hU8P1L/RaBTylhtoxq1M3adMVXzp/x5Ms6mhnRsPdPfYNLiFpZQx9+JTJj87+5bErK3VbFr/OaWeczRrLnmidedb9pThwLP4/+jUgDvX7XAmUOwPe6BV9HBCHBEYl77eAudG6pATPLNaQ4RGVx38o1oCOo0DGBHqrvo8DB+MvhAx4M7ahTnelgH9p7cugQJkKGPCW6cY4LQUUUEABBcpQ4L2pKjaqFuNwslJcPf/BYS9qq1n7xvGfGje2o62DJXe/i6XP/jttj93Y1PHSdRGyfTcKBlOg2wL8NIW4zWmS0cM0WjSMBn4HvGcAVZc1c76zeePUT63T5cv/f3rl00u+fd4TvVaGHrYNzQ0HrDr8anErHH0DTeffVVBriFJYj6gxlx+yNnbMjZ+d9PGxbe3tLHr0Ifb5WBWnXnJfU8O1Cwtpx5GPzw7APOBA4Nf53DDAz/wAeCtV7sat8eXd8f0Iegd6xa+tD6ae1A8P9GY/r4ACeQv0VX2/zUC/giTvp/pBBUor0G9P+NI+3tEVUKA/AQPe/oT8eQUUUEABBRTIFfg68CVg+wEEpP0KxgFj48ePr5s0adLyFg1z585d1N7ePqOhoaGzBULN6A8e3Vg1YaPxUci42riJy8dc9tyVrW1/OyeqoaJy87nUV/c3wD5AZ7gbH706HUy1AfA+YFq/k1r1gR4D3lOufJqbm1oefe87Ow7uoVVDzYVTaDxoq+VVwyuv026h9ag/0lvf4AFMyY/2JDBl5/Vq32xrO//jH3nPRu9519iOex599YGOjmXT669+spQH1UVv6hnAu4E3irwzUYG+HdB5yNpG6S8ybsj3OVP2qKmtrh594R47bbxBFVWr3fvI3zveaBvzaNvo1Q5tuPCP+bQYyfdRfk4BBVYI9FV9H62CBtQiSFQFykRgID3hy2TKTkOByhIw4K2s/Xa1CiiggAIKDFYg/t+hEYjDy84a7GCd90+bNq151qxZq1ogLF7MkUce2dTQ0NBZebk84B219m5dAtO3n7virfa/nRsBb+ePR8Vj9CqNit641gXOAaLSNtoyxJxPAOLL3vO+urdoaHn9bU773bP8937v761VQ48B76m30Hr0H5fPpZy/vD5vlzL+YASi0Qb2o0M0x6eBF4CPleh5BX9J7LTPb9M863/3XfVr6/W3+Nkl9/JcS1VTw5zrS1XZXCIGh1UgMwK9Vd/boiEzW+hEcwQy1xPe3VOgEgUMeCtx112zAgoooIACgxPYArg1Hbj2/OCGWn53zZw5cxqnTp3aJbw95ZRTWmfOnLmy2rVqrUnNYzaauTKoal/2Osuerl/U8fc/PQPEwTVx5Z5QHkFqtGP4a2rPMAp4CviX1JM376nHIWurj6s+/7Pbv2uT1UZVVS167i0O3/09fGCdak656unWmQ1P/FNV7uHb0HxuTouGllY4xhYNeZsP8oPRozaunQc5Tr63R2X4wtQf94x8bxqCz9Vc8qMD5h/8mS27HD532q/u4PG/j15yxqzfl+LwuSFYlo9QoOwFequ+j19zcR1b9itwggqsEshyT3j3UYGKETDgrZitdqEKKKCAAgoUVeAnQIRaBxVh1L4C3lXVru/YubZq9XF1o9bcbmJHR3tV+z8eXNix+N4bWfq3dwJfSfNoACJ0jkOpooIqeu3GIWxxfSMdhrVXgXOu+fGXNrxrn4+vVf2hD6zKolPA+09Vud0PWbvzKRau1sH0+vmUsl1AgUsbcbcNdcAbgL9PPW7jL0DK5eox4D314nksemXMkl+ef3X007aavFx2y3mMRIHu1ffx36W4DHhH4m6P7DUVsyf8yJZydQoMk4AB7zDB+1gFFFBAAQUyLhAVgQ+l3qN/GuxaurdoaGlpYebMmbktGnIf0fkH5gnAZUAc/PEEUJ8C3H8FbulWzRv3fzUdhrVHofPtqVXDzPMWNTXc8EJfX+ru4VaFghd+322pR/RQVPB2vo//lt6xtQqfdvHv7N6ioeW1Vn52yT08vzhaNNxgi4bikzuiAn0J5H6ViVIKZElg0D3hs7RY56pAFgUMeLO4a85ZAQUUUECB8hA4OvW4PWKw04lD1qqrq+smT568/JC1efPmLezo6JheX1/fW7Vr9Dq9JIW70dMwDlaLg2umAE+m+XT/g3T0443PrAO8Usico1VD9Rrj6iZ/dM2Jbe1UzXvwtYUdHW9Nr7++pcd5xqFf4yeMqZu0w7oT29o6quY2/31Re9uyGQ3XPuXhVoVsQP73lDzg3W8zaseNoW6PjZn4ZAuj5z9Lyx1/4/1/b2W1/KdZ+k/+0yFrj77S/lb7mEfbx4w6pP68660mL/0WVOoTCu4bPcLBDHhH+AZXwPL8tV0Bm+wSsylgwJvNfXPWCiiggAIKlIPAF4G9U6harPnk+weHPwNXAO9LB6qdBJzYbRI9/UH6L6nqd7AHxOU1z2l7bdA86+idcg64WsqR9fc1NVyz0MrJYr0xPY9T8oD30C1p/n87UXNpM2y5LrS1w18WQccydpy9gDtLu7yCRreSvCA2bxqgwObAYUAcdBh9zzcBZgNxEKFX1z7xeiiggAIKKFA0AQPeolE6kAIKKKCAAhUnMCmFq50HnBULoL/wNCpwXwQeA1YHDgEi0Ot+fRS4FPhCChvi57+eqn53L9Zk+xinZs7xOzVO3WODrofHXfpQ68yz7vunQ9mGYD6V9IhS9+CtmbUPjQ++xPgTYifTtfgt+O8/8NJlC5b3fq7kq79fw5VsM9LX/v3UA71zndEjPb7KI/4SzsuA13dAAQUUUKBEAga8JYJ1WAUUUEABBSpAIA6TuhrYqEhrjV6623ar/IovIb+u2/gR0p4J/Jr/z96ZgDdZZW/8Tdc0ZVdks+wgxoVNFiWALBVUVBALZRs7087oLH+XGaKggAooKCh7WiFQWpYCiiMoMiKKC8jSUgWSUpa2shYEpAttumT5Pyf90iYlTbO2SXru8/Qpbe9377m/exPa9zvfewDKIr5lY34SecmndywAtWAp4ZJNgwNrrUHgPamRxx+/rSibA+Ny19oJeDqDVzpvGI52bArxs5X52RVBLT0IfJ+O022ByUn58HYrDrcKseM6QxYWDMXwCERoDRAdzkVOoB5xykyv51D7ieIe9hAYCoA+fqjW+TnhfXy3PYP4eR+2aPDzDeblMQEmwATqiwALvPVFnudlAkyACTABJuD7BFoAuAIgxE1LocyvciHTi35Hoa/LrGR+fQfgRyuWDDWFQQLx5wBWCx3cZdNQ67JjRndUJ84cUCkB5hWWQR5/TKXcxRYNtcJzrYOnM3jxRFecnXQ/ulQXeFccBDpdBj65jnOf3kBH15bhmaujpJCFBEExsisidCTEnkeOwYA4ZbprQuzk7lDHj0SVJUkpMPtnqJJOgi1JPLOV3jYq5bPTzStrAu8uAP/ztoDrIZ53hTnfrIe5eUomwASYABPwYwIs8Prx5vLSmAATYAJMgAnUAQESYKl42U0X5yJRiD4+FYRbHYB5wqO9lI1p8jQlUfk6gIFm37M1NfW/Vq2wGmUAU0bZcDfETHGeEmI3/bty2PH9mv49vGn4klH92oZo9QYcVP1eIiq+FRe/7yYViOPmOQIeF3ipyFp4KPZ+/BRCTcvI0wDLvwdeCgZWXUb5exchs/Oceo6ElZGn9oJ6zVgzIbYEeGMPVOvSXRJipcpIpEZ1g4UlyfJfoJl9EGxJUqc7XK+TVbdoaAbgZbZoqNwTFnjr9Xjy5EyACTAB/yXAAq//7i2vjAkwASbABJhAXRDIEQqtkf2BK80k8G4X/BsDBEGAhAES69KEwUmcXQFALGT71jYn9Y8CMMysIwnSTts0RI2UyiQSsSJy0D0R2nJd0P6jmSF97rxYHh5UrD1wWpuj12vjlPsqMiGn9YVaORHSk1eBQBHQqjEwYxdU645YFdLc+rh8bWD8/OceF3iJH4m8gYHYOLoLOlA1qezLwNgAoHUAEH8ZmvkXjdmMprPrLcil68cjdeIDlkLs0gPQzPzGJSHWlsDrjRy8ZT/8LY7qRdbIwoeKrF3yt4U6uR4WeJ0Ex5cxASbABJiAbQIs8PIJYQJMgAkwASbABFwhQNm1cwDsdWUQ4Vr6w7dEyNylb5FXIX1tXpxnHwDKCCOvXlvtQdLfBI/eDwAkVOtMNg9UgM1k22B3+DFj+6oT50+segy9UIOlaz7DWyN/Q36RHtM3l6iU+8rpkXRp8mSkTuxlKaQt+QGaGbuqhLS+4/rKJGESxYPDH4zQaXWiM4fP5OgD9XH7lPu83b/Vbmb10LFOBF7Tuh5rirOz2qNLl7CK7+RrgXkXoEq55lJGrKew2RJ4XRJip/SAWjG8KjM4T7BoSGaLBk/tpTePyzesrO8OC7zefGo5NibABJiADxNggdeHN49DZwJMgAkwASbgBQTIUoEKrVGGlquNBNm+ZkXWKPMrHcDXwsB3AbgKgLwcx1iZbKJgl3DBrKAadbsDwB9m/XsBoEzhpwBkOBL03a2bv/7S5IcXyP/yaOXvUBlZV7Fx5xGM7ZCO/l2DsOiLktLXUkpJKLtlVeD9HpoZX1Vldg6ePFj9YvyLlYJxUX4RUmanqPYl7aP12LSAcCT2BtbX00XWLHCOaQxZWAgUg5qgS4kBkl9vITtci+fW5oGKBHpdm9YL6tVmFg1kLfHmNy5bNICKrImDoBjRvqLIWuoVZAcbEJuQ4Z0cvG5jOKCGQICLrDWEXeY1MgEmwATqgQALvPUAnadkAkyACTABJuBHBJYLdgcL3bimmjK//gbgY2GeswCmCP6mJARTJu4IwbP3GQB3AsbsScr4NffaNYm7TwsisF1hR40ZJJNIJIpHH+l9X2AAAs6fPwfZfU3wzZ496Nm2BMUlWpy5XIwXhgVh66Fy/JDd6EzrO4InlV7JTSaLBtMkJKTN/BKqdamVmZ3Sfyr/mfpI1CMWvqVfLt1p6JZ1oqhzu0Y4oPojqO+DXcrDwiT6A7+ez9GLDHHKT9I5u9f2ztWpwGsWCu31KACLADwr3Pyw64zVZaex7fB3STMsieyKEJ0BOHweJaIixK0+A3d5Q3P2Zl1uKM/lSwRY4PWl3eJYmQATYAI+RIAFXh/aLA6VCTABJsAEmIAXEugjWB2MB3DCw/H1A/Ck2Rxks0DFm2YCSAHwZyEzl8TdtgDOAWgOgCwatgHoKfycBGCHPINjJo5SJy59rcqWIf8WZsxdhvixmZXhkD3Dh18UICAoFK9O7oPpq0+p8n+7+PcQMRSR9yBCp4foyDlki0SITThYmdFoVeD9esWX+L+W1/FQjxbILyzD0v+ew1v/9zQOn7iID9bvP/PZt5ndPcza14evL4HXxI2yrzd5q8g7sQ3Uyx+A9NStCm/oliHAO6eh2nTJKy0lfP0scvy+QaCubkqwwOsb54GjZAJMgAn4HAEWeH1uyzhgJsAEmAATYAJeR4BE3q0AKCv2ZB1FN9gsm/cFAEWAsbAZWTjMFXx7SfxVCfHsBrBM8Pf9CP7IuAAAIABJREFUi9n37QlXunnVG2mTnh0hOKxWXPJh/GYMFu9A/64hlWMs3lmIHt06Yswj7bD4k2yNfPVpiuEI+fGa2S1YzDl4ymD1iwozi4a8Ihxa8gnWjmtR2W/JJ6dx4kYEHn/6ORRryvDj/p9PBQQETFEqlZzJa30H69SDt4ZDFA1gA4DFAM4INxfy7TlwTvaxV6CSJjyA1HFtLL2hV+VAM/eMS0XWnAybL2MC9UqAbk6Sp/uvAKhWYlfAeAPuKw9FxR68HgLLwzIBJsAEGjoBFngb+gng9TMBJsAEmAATcA+BlwFQ9fS/u2e4GkehjFx6/H0ygPcAvA+gXLBmWALgE+Hn8wE8JoxSACALQCchq3eavdnGY6LGyEqLS9f9eUz/rpPGDrf4velDxWYMDduBh8wE3iW7ijC437146J5mJoG31qJVVGQtTBym6DmiZ4S2XBt489iZ8PdGNQ/o0iKoEsKiLacw7C9r8NBDDxm/l5+fj+nTp6uUSiXZUHC7nQAJvAYAMhfg2CuY2poiSigW2A6AWCgaeBHADEHwdSG8ikujRkplEnGQIvKRrhE6vUFkh42HLYG31vPqcsA8ABPwLgL0fwX9H0LFPOk9nr4uq1bc050R0/jUZrlzUB6LCTABJsAEmAALvHwGmAATYAJMgAkwAXcQiAQwBwBl1nqqDQVARd0o04qydrPNJiL/3b0ASMxtKnyfxGDKwjou9J8A4LRwvV0xTnx+onr52uXSj16biYVysvytaHn5hXjt7eWG1c9mVv4ulVekxxvbyjDz+b5oHKKHfE2mSrn7kiMCrFFQjBnd8bPEmQOqfHsLyzA3JRcfbTxoEfPixYs1crnclCFs13oaUCenM3ij+kImCRcrInuKjbYaB06V5uh1mjjlPmOGuCuNziWdQcowpxsOrojPlXHEPN1LnTh3bJV9SGEJpi/Zo1J+ll7j2TNZNJgGyS8H3smEalMuWzS4ssF8rc8RoNcNfdD/K28LT1nME24Yks0LPX3h7sYZvO4myuMxASbABJiAkQALvHwQmAATYAJMgAkwAXcQIM/bUwAau2OwGsZ4RShg9XgNP6dCa38F0BdAulB0LUnILL7lRFzShI0JqeOix0nOZpzEzqRk9O7RHpriEvx08Nec6xcy1zQPufnWk33DQnV6ICevMcaOfQYJWw/oygsuHDeI9LEJOy/To74OtahBbWXi8CDFqP5tIrQ6Q9D+4zeCBzz+QkjcP+UWv7cJAi9nXFqn67TAGzNErE78V4sqwbRIj+kbClTK74odEett7fl+4YfuEHilKQvGp0Y//oBFkb7FSQc08iXf1Cj+j2kOmUQMxaN3IkJvgCj1JrKDyhC79lqlN7RDZ5Y7MwEfJWASeLcLGbUBQuYuPZFC7yFpHlgXC7wegMpDMgEmwASYAAu8fAaYABNgAkyACTAB9xEoBEDFv3LdN6TFSCTcfi9k6OqtzNEIQIbgeboOAFVAex7At07GUynwmq4/lXEKW9ZvKVV8pPgT+f6mfBS37cF72kkCAwJwT+fWxm6LlF+XvrboMxJeXc3+qrQImDZt2pnk5GTyhjS2vLw8yOVytmioeWOdFXilKS81T42WhVkKpl8UauQbCs0FU1fsG8ibdyMASgkn72pXmi2B1x7x35V12BO3+fiensueeOqyT0Nbb12ydedcJLiWCP7sNC4VQaOvybLBE40FXk9Q5TGZABNgAkyAM3j5DDABJsAEmAATYAJuI0CiGtk0OCuo1hYIZVdRkSqyaqAM3ertPgAPC1lX5AVMHqwv1jZoDT83ijMTn5/4GVk0mPr8euQoNq38uOSxRweUaMt1gcdPnGj0yuT+oohWVYnLi5V7NPJF2+0R1+wOLSoqSiYWixWjRo2K0Ol0okOHDmUbDIbYhIQEhzOE7Z7UtzvS49W0/4McXIZ1gXdngUa+8daQqAGNxZJGYYrIPs0q7BtO5ufotSVxyj35jto3TASwCcCzAHY6GKNF9+oWDXkFGsiXfmPTosGV+ey5NmqAWCYJlygiezeJ0OoQ+M2vBcW/Zhd8pD6vPScUsUoGcMGesXywT10X7fJBRF4V8jjhqQ9TkbXOwv8vX3soShKQ6b3pDQ+Nz8MyASbABJhAAyXAFg0NdON52UyACTABJsAEPECALBJUAJZ7YGzTkDsEH115tTl6AfhOyB6mAmwkmpHg65A1w4BxA2ThYeGK3iN6R+h1elHGwYzfG2kbiUZEjriTvk779tvQxOVvU7EsY8vPL8Sb7yzC/03sY8zgzSsogvyDz1TKT/a763H+6ii9OSvQm2JzVuBFzFCJOvGfzao8kIv0kCcXqJT7ih+IGdlKnfif7mb2DVpMX5utUu6+6sx+u0XkpSJrYnGQYpRQZO3QsQvZhkDEJmxJqzfxP2Z4C3Xiq50sOa27qFLuuUGcyIuY7FY8lSHpwbcfu4au66JddgXFnWolUFfvXyzw1roV3IEJMAEmwAScIcACrzPU+BomwASYABNgAkzAGgHyLaQ/kqkAmqfacAAfCxlQJKRQJiCJu+ShOBbAFgAtAJBPL2VkOdSGTxmufjXh1Uphqii/COveXKfak7SHxLhOKWsWbIse/4Tx8f2TquPYtH4F7rmzCHqtznD8gtZQgqan9WHhkxOSf6w3cc2hBbunszdmLDot8FKRNXG4WDFKKLJ26HRZtiGoODZhN0pTXu+RGv1oS0v7hu0XNHLlb84WuzMXec8KRZ7Iy9qZZq9AZW8/Z2Kga6Qp8k6p0UNaWHBa9NmV0tcSL9F7BFmnPCcUQNzt7CReel19FO3yUhQcVg0EWODlo8EEmAATYAIeIcACr0ew8qBMgAkwASbABBokgZGCRQNl5z0lENhGWqgHaJC37iyhYGyQIO6SoPuI4J9ozcKhtjCk8nXy1CFRQyyEqc+WfaZJnJVIAt6tlDULUk0C76z/xGH+hMpkXuQXuZTNWVts3vxzb8xYdFrgFUCTUNcJAImuJsFVakPgddqS494Iyexudzd+Z/yQNsUAtAfUN3P0hrI45a5cR20fbJ6RqHGPyiQhEkXksIcjdDq96EDq8Rx9kC5OqfzcrfPUKPBuv1L62noLgXcXgP9588F2Irb6KNrlRJh8ST0SYIG3HuHz1EyACTABfybAAq8/7y6vjQkwASbABJhA3RJoI9gnkFUCeQxSJu1PAN70YBhUqIqEXbUb5rAq8G5ftl2zftZ6o4AXM/kZdeLKudKMzCyov3obUYPoafOqtti1bE43LKHOh/DWjEWnBN5HoypE0AEjBxi9jo8fPp4DA+I+F0TQ6hYNeYXlkK/NUSm/dsqiwbhZMaMi1Imv9aqyM7hVhumrM1TKXRecsX2o8QDETHxKnbjqrap58gsx/e1lKuWGz906j3FNI1qoE1+psmjIu6WFPLHSoqEZAMrk9RaLBmtivisvpLou2uVKrHxt3RNggbfumfOMTIAJMIEGQYAF3gaxzbxIJsAEmAATYAJ1RuAPAGFCJu0EXysmM3LKyOyXE16mzE1ju5V3C+tnrc/6OunrrvR11LiRMrFYopB269SxQ9k3jScNvcMC7KJPL5S+tvY3mVDorc6g1+NE3pqx6JTA++TUJ9Vz1sypFEEL8wux4o0Vqh3rdhhF0KgBjWXiRmGKUUKRtUMnC7INhpLYhN15zlpySFPe7JMaPbydpe3DtrMa+ccnnbV9sHYcpCmr302NfnaU5TyrNmrkby21Zx6HbB2oyJo4TKIY1beiyNp3xwqK0rMLPlKd054HQEWsyFrlUj2eW0RJIQsKw/pmzYI7DronNKBMZ9AfPlN+Vmcom6LcB1eymuu6aFd9YuS5HSfAAq/jzPgKJsAEmAATsIMAC7x2QOIuTIAJMAEmwASYgN0E9gPoCaCx8JnsGnoL/z4mVCdfAcBZQczuQJzpGBX9dE7jiOYd2zzQDnq9HnlZ11F8qeBs0rpt3aqNJ42ObP1ryr+7BZu+T9mcLyVdLN2w62KVb4MzQfjeNd6YseiMwCudt35e6mMTH7MQQTct3aRZPnN5dRHUIcHTxpZaFXg/2HK27PU1Jwe58UZBDQLvBo38rWU12ktERUXJJBKJIjIyMkKr1Qb+9NNPF0Ui0TSlUmmvAGrOyV3M3PIKmdYP6ohWwdJ3p1Zl4ecX6TF9Y5FKua/UHVnNXrVet0DjQdxBgAVed1DkMZgAE2ACTOA2Aizw8qFgAkyACTABJsAE3EkgAcBgAFQ8SgWguVBQibJ5BwAg4Y0sG+wViNwZW21jSVPWK1KjJ4yVZJw8jcDAANzTvSsWL43XyN+YZy7w9QDw6qR5jz/fOOd86OB2AdDpDfj1ZgAuNrmj5NOF+4YCOFLbZH70c2/MWDwg8CWR1N5mVeDduHSjZsXMFSSCkkeuzsyT195xbfarbtGQV1iGuA+PGbb/dOUZAF+4ZRKyTZj0pDpxxTuV2cl5eYWQk0XDxpotGmJiYtSJiYlmtg75mP7y30pwfpvMhSxXbxA+pe89iaNduzQSRz1ieT9m0c6i0tc2a2i/G9Jr2F3HjMepnQDdEKPmSeui2qPgHkyACTABJuB3BFjg9bst5QUxASbABJgAE6hXApMAKADkC0LYYwD2ANgO4BMAN+s1OtuTVwq85t0Egdc8y5GKim2etmZaap/xfSRXMq8gIDAAd3W7C5/P/rz0h1U/kC8wrbehNW8Q7kzMqwu8dsX2xLQn1G+trvKpLcwrxHL5R9nNy1HkqeJkUYNaysSSUMWofi0jdDqD6NDJm9mf/nD53mv55fQ6+o+7DhEVWROHhCtGDRtoLLJ2KO14tiEUsQkJ22vKppempKSkRkdHW2Q0L128AHs3vJG16ziMtiX2tnHtIRMHQzGsHSJ0BoiOXEVOoA5xyqx6udljQ+AtLn1tczHZrHhE0LfCy66zaS9n7uf1BFjg9fot4gCZABNgAr5JgAVe39w3jpoJMAEmwASYgLcSeBHAGMFfk8TdhwDc8NZgq8cVM3WCOnH1UrMsx3zI35yrUiam0CPb9P2+AMij94c+E/qsn5YwrSONcenUJexP2Y9G3RrpDDDcupJ6JUcn0sVlJmV6Y6ayr2yHs3HSPm0EoJGOk74uEUsUPYb1iNBr9aKcIzk5+iB93GHlYav7QkXWwkLCFANHkgiqE6mOqLIbF5Q1Xb/ybfKNNbZ814uT1STomb5Pr6F/AAh1FkAt19krKEo3b96cNmnSJPLUrmxLPlyAnN1vlK74Fg5luU7qArVisPE1VMGxDJiTClXyGbjDDsFhVM/3g7pdqxDpu1ObVF6bV6THS6vzsnV5+qLhEYgo1yPwYC4uhhgwTZnpXiF6TNQYWVhomGLIY0PI/kJ09NDRnEB9YFySMonfMxzeTZ+6gAVe29tl7/uTT206B8sEmAATqAsCLPDWBWWegwkwASbABJhAwyHQGkAugA4AyI/3VV/KZo2KGiMTB4cpRo0cWpHleDgt+1jRyRWZZVmvNhvcLMKgNQTlH8i/VXy2eE4zNAttc0+bf9874t6W6iPqcNkCWeXvVaX5pfh57s+qjE0Z9SJeNZzjZrHS8YLf868ASEQR93muD6atntbe1EuTr8HOt3aqDiUfqm1fTCJDoIvFySoDjBoplUnEQYrIR7pG6PQG0YFfz+foRYY45Sfp1QW9JQBeAGCROVsfezpt2rQzycnJlZm6eXl5WPpWHBpd2a6RbzMKvGl2xiVdMwSpz3W2XNNKFTSz02BPkTc7p7G/m1mRtU6D7gkVUZG1I1nlZwoulIXEjzAWgqsQokuB2alBJcERbWXKXefdJr5OmDZB/dG6jyzsL+a/Pl+VstZ4M4mb/xJggdf63pq/fwcCxicE6OmCr/z3KPDKmAATYALuJcACr3t58mhMgAkwASbABJgA8D2ArUJBtQAAB30QSmUW0R1Rd6g7L+pcKcRoC7W4+O5F1bUt10xCzKQRK0Yk94jqEWS+znRFuubg3IP1Il75IG93hEzWGeUA3hG8njtP+XhK84eiHgoxH3zfqn2anbN32rsvThUns7aYmKd7qRPnjq0S9ApLMH3JHpXys3Rrgl4pgL0A/gngN3fAcWYMY5G1wLK9T455MlSn1yPn2Ld4pu0+LNlxXaX80aHMW6sC7woVNHPSHBKKnVlGbdfQnlBW/lkAgcpIpEZ1sxSiFScCsF/bOmvXwcsO2VLYmFi6csPK1LHRYy1E/PiP4jXvvv6uvWeztnXxz72TAAu81vfF/P2bNAr6ukx4P/fOneSomAATYAJeRoAFXi/bEA6HCTABJsAEmIAfEKDHy58DMNwP1iLttLxT6p1P32khxFxOuKy9tPDSbAA5AAZGxkf+rfu47hZ90lelaw7OO+hIlqMf4Kq3JZBIRx+fAngbwJ/JGmTKx1Puqy7wfrfyO80Xc76we1+cKU5mhYI0ZcH41OjHH7A4I4uTDmjkS76xJuj9HcA8AHcIFif/ArClPuhG9YSsGFg3pDtat24G/aEzyDYEITZhrzG7zu42uSvUq2RVFg15pcCcNKg21JNFQw2BS9eMRNqE7rCwpVh1IgC5d3YuXfHfsyZbClcfI7cq8CZ8mKCZP2O+3WfTbvjc0ZsIkHBJbZY3BVXPsVR//6ZilvT+94pws44LHtbzBvH0TIAJ+AYBFnh9Y584SibABJgAE2ACvkTAZNNA4tQfgvA2FMCPANS+tBCKvdOyTml3PnOnheCT+3Gu5uKCizEAjlExuR4Te6hHLBtRmZ1JFg0H5h5Qndx0kh+3rpsNNwkEVNyOhJO/Ajjfe3zvLn9a8yc6j8amyRMsGjbUatFQGbUTxcmsrdiWwGtL0COP5+8ET+tpAOYA+FZ4dJlEkFN1g9c4i0uiprHIWhAUw+6uKLKWehXZIXrEJpx1TCj29Hqju+PMxyOrCsiREP3xuSZo3q2jZsuR4Jfuv//+lyIjI40ezQcOHMjR6/VxSqXSYeuGCc9PUH+kNLNoyMvH/Bls0eDp/fWC8VngvX0Tqr9/05M/9CTGywCoYKa9VjBesL0cAhNgAkyg/giwwFt/7HlmJsAEmAATYAL+TIBEqTsBtBQWmQmAvFDHAjjhIws3egK2GNvi+S5Lu9xtilmbr8XFBVUWDSOjRsq0Iu36/ND8Ti0HthTptXr91aNXz+qCdZMy1mY4lOXoI1y8NUx69LlEyPwiUaB9sw7N9nR9pGs/U5G139J+yzaEGGIPJhx0Zl9cEjirWzTkFWggX/pNTRYN5ox/AiCjb9whRvnANhCN64JbWgNEh3ORE6hHnLsLgHl4g13i6OHYMK4zZOKwwL2jOwWE6vTABV04xo/vhaU7zqu0LYcEJCYmWvjmTp8+XaVUKh2+kVO9yNovh3/JDhYFx65NWOvM2fQ0Fh7ffQRY4LXO0vz9m3osEN7PSejlxgSYABNgAnYQYIHXDkjchQkwASbABJgAE3CYAAlS96PCj5fE3V4A1gL4kw9l8Ro9ARuPbvxtcHiwounApt0MegOKThSdLA8oj81LzjMKMU+Pezina9OCjv3uysf538uQdasp8sRts7Zt/MFdfp0Ow2+gF4wD0BeAqchaqFCs7GtXs0/dwZOKrInFQYpRQpG1Q8cuZBsCEZuwJa02Qe9FsgEh64nnumL/2sfQzhSPsQDYz1AlnXTID9cdy/GlMRwWlKMGtZUV63TrhvRs1bp1C7H+UMaN7EMZ1999bW5CcnR0tKXNxuLFGrlc7opvrsPx+RJ8jvU2AuzBa/1QmL9/U5E1KnSYDoDev7kxASbABJiAHQRY4LUDEndhAkyACTABJsAEHCZAokWxUCCKxF16dP5pHxJ3rXkC0hqmAvgcgMkTUPrXp+9WrZ6qr/ydKr9Ij9c/D9R/vOPSwwBuAajrR+kd3iw/u4D2biM5MgAYVIdrs1eoMy/q5YjFgtRaAbBlv6B0zkF8LGTIxwPYU4dr9uapegiv1+sA6PVJwmwygAsOBG2+p9KUlJTUGgRe9s11AGoD78oCr+0DYO/7aAM/Rrx8JsAEmMDtBFjg5VPBBJgAE2ACTIAJeIIA/REbDmAdgM8APOND4i7xsNcT8KlNr7TcOfmRYAuGs3YEI0v38MUxY8Y0ctWr0xOb0wDGJIsGah4XeKMGNJZJGoUpIvs0i9DpITpwMj9Hry2JU+7Jv82XNWqAWCYJlygiezep6JtxK0dvKI5T7im2x8PVqsD74VFg7mGjmB0C4JDJzqEB7LHNJXbs2HH90KFD+5j8cvfv339+7969B3Nycl5wlk1MTIza3KIhLy8PcrncKYsGZ2Pg63yeAAu8Pr+FvAAmwASYgHcSYIHXO/eFo2ICTIAJMAEm4OsE6I/YewFsBfAfAP19cEH2eAJKN7zU4sRUmZiKwlS2F3YNNHy8fntVVm9+Ppz16vRBbt4Q8n4hCKN3rSdbzMhWavlz7aSBgSLcc7cE+UVaTF+brVLuvnqbL2vM8BbqxFc7VXm4Ut91F1XKPTfs8nCd0gNqxXDjzQdjowJgZNGQXGHRUGdr9iRPN409NDo6eltKSspdpvHy8/Pxj3/848bmzZupWN1uZ+aJioqSicVixahRo4xF1g4dOpRtMBhiExISarPZcGY6vsY/CbDA65/7yqtiAkyACdQ7ARZ4630LOAAmwASYABNgAn5J4D0AkQAGAKDH0GcD2OJjK7XLE/D5R8Oz1/+jaSfT2g6dLkNWhw/1U6b+yUL0Xey6V6eP4avXcH8GYPB0Bu+AfvdPfahHu6ShQwYF6HQ6ZJ06hj/1K8CWb7NLX1v7G9l5fGpGQZoi75QaPaSFpYfrZ1c08sRLdnm49rsLUzs1wezHOuIuKrKWegXZwQbEJmSABEZPrdkXH5mO2bhx48dTpkyhrObK9v7772tnzJhBN5yW2zid9qzXnj71+gLgyb2WABUPo/emN7w2Qg6MCTABJsAEfJIAC7w+uW0cNBNgAkyACTABrydAAu+fAbQBMAnALMCYZaj3+shvD9CmmBPVFzJxuFjx2IPiDvTY/a6jmotjX1rXafLkyWLzoQSBl7066+YAeErstIh+2oQxZ5MT3u1i+mZ+fiGWfrQIYUXHyl5f9xtVf6fftU2+r9YF3u1XNPL1l2yeiygpZKGhUIzsigidAaIvM5B7rgBvpl802p+YmlvXPDoIsnAxFIPDEKEDREc1yEEp4jaXwx47CWd32V3CqXTDhg2/Tp061cI75YMPPih//fXXHwGQZiXA8QB6C0X6qMgTFUkk4fwrZxfD1zEBKwRY4OVjwQSYABNgAh4hwAKvR7DyoEyACTABJsAEGjwB+iP2dcEXVCtk8b5ZLaPR3yBVilPs1VnvW1sXHrzSlDULUqPHP2GRkbtk1Tp8uyMpa1daHgmETQG8AoDEXsSMaKFOfKXKoiHvlhbyxNotGqb1hloZVWXNkK8BZuyGal2a8aYJtckAqMDaCXd58EY1gvpvzSGlNPQuIUChDnj3OlRbblXO6bZNjhrUViYJD1FE9m8VodMZRAfU13P0Om2cctd5p8XkadOmnUlOTqY9MDbyy/3Pf/5zat26dVR8zVqbD6Bc2Cv6G4m+LjPtndsWywM1dAJs0dDQTwCvnwkwASbgIQIs8HoILA/LBJgAE2ACTKCBE6AM3pkAyLqgGYBtAMjyQN0QuLBXZ73vcr0JvIuWr9OvWLFiwYUb+m8ECs8JWaC7qciaOEyiGNW3osjaocxb2QYUxybsLrbl4SpNnojUiT1hKST/BM2M3TBZO+QKc80BsMZV+gPaY2qvlkga1hMBegOQeQp48g9gxzVo3rtROaer01ReHzO6gzpx5sAqb+LCMkxPOKZSfpltlzextUBMr8HHHnusA/nlHj58+KwNv1xTUUWy1HgbgA7APEGcp8zoI25bLA/U0AmwwNvQTwCvnwkwASbgIQIs8HoILA/LBJgAE2ACTKCBE6A/YsljcDCAWwBWA/ib8PizP6Gp7ZFy08/pkW8SjciPmJvnCdSFwIuYyc+oE1fOrSp6lleAV99clL0+ZedfzJZIAu8uAP8z+15t58ackC2Bl6wdSBymLPkpADa7A+20h3E2+QVUWU8UAx9sBAyZ0Cz4A+62GZFunjUwbVJkhzDz2BdvydTI449V9yZ2hJtpOHuuMQm82wU7GUpcpqzrlwHQWbJm6eAO1DxGwyPAFg0Nb895xUyACTCBOiHAAm+dYOZJmAATYAJMgAk0OAKmDF56dDwFABWcWgJgBIDjPkDDpijUdkxbWVBYkKLVkFYRBp1BdCPtRo4uUBd3PsnykXLyTg0JqvJOPXweOQYD4pTpHvUx9QG8Hg/RrX60NUUbNW6kTCyWKEYNGxih0+pF3/5wSCNp3uiJhIQtpoxcyl4nkdBo0eBsq27RkKcBZlZZNJCwuxFAkHATwdlpKgXRlBeRGj2wWsbwLuDLL5D1XYnRm9YtLerR9jJNmWHdlBHtukaP7GDxd8niLSc18vjjRjE5qidkknAoIu+v8CA+cAY5ehHilPvc+jqim1IlQuYurY+EOPrapb1zCygexJ8IsMDrT7vJa2ECTIAJeBEBFni9aDM4FCbABJgAE2ACfkTAlMF7DgBl5lFxte8BvO/lWbymQkvXhQJZ9Fj8bYWW2k9or+6/pH9l5mZZfhlOzDuhyknJsXikfGovqNeMNfNOLQHe2APVunT3+5j60dlxx1LqJIPXLFDTDQH63ZpuZvwKgLK2OwtF1i65sijjjYJQKCKFImtHziNbFIjYhIPGs7kDQH+hoKEr09gUeD/4Evo1n+L5sxVisj1ZsbXGEvNEN3XirGHSWfE/Y37cfZX98wrLII8/plLuqrBoiBkEdeJfzV5HxcD0rVApf3Dr64gsZPpW27t0AF/XuhDuwATsJ8ACr/2suCcTYAJMgAk4QIAFXgdgcVcmwASYABNgAkzAbgIk8N4PYLcg7GbafWXdd6wSqwJarxeFS0eLGg8JhV4n0hcdKUGRagcX2bNhAAAgAElEQVT0l14wF/P6r+qf2n5sewtP1NPxpzXH5x83f6Rcun48Uic+YJkJufQANDO/cb+Pad1j89oZJwLYIAit5P1cH80tAqiVwK2NS/67hwGMdWKhVuOMkUGdGFclqOYVAfKtUOVLev5dIhYrIgf1iCBf2wO/5OToA0Vxys37nSmGJk15Z0RqdGQXycmcG9j0v1Po2aUJikt02K/6/VRQgH5Sws5zJGBLrWUUL/4KGvk2j7yOPLV3TmwPX+KHBFjg9cNN5SUxASbABLyBAAu83rALHAMTYAJMgAkwAf8jQBYNJPDOAJDhjctrP6a9LFgSrLh76N1Gm4Urh69cPrOrQ4ug1u+0MsWr1xZCf/WjXEPh1ySemQotSa0JvKfiT2lOzD9h7k9qS+B1t4+pNyL2ZEy2RLg4AAph8r8CSPJkIPU8NnnFkrfzJABb7I1lTEvIwsVQDLsLEVoDRKk3kIMyxCXlVlgekCWCOByKUYIlwqEzyDYEIbak8YCNiQummRVD02D6B/9VKT/52ZliaJUCrynujJybSPwys3RxygmZme+tLYGXX0f2bjr38xYCLPB6y05wHEyACTABPyPAAq+fbSgvhwkwASbABJiAlxCgP2JJ3L0pFFpTV4uLfEOpbRI+NwdAj0inAjhRF2uIGBVxtv+s/l2adm1qnO73o79j9wu9DAGNn7D4/Uh7fWO54bqCRMNkU1wdJnRQ91vSr1aLhmm9oF5tZtFA3qlvfsMWDU7sb4WgOxotw8PCFeLBYqMoX5pemlMkKorDZqterHSOygH0cWI+X7mEPK7pNUR2EGSDYlcb1Qpn374fXbo2ruieXwa8o4Zqw7nbLA/MhXRpyocxqdFPPmSRub547V6NfNHn1Yuh2RVHzOPd1Imzh1UVqSsshXzlYZXyi0wLwbimjGLlj261aLArZu7EBFwkwAKviwD5cibABJgAE7BOgAVePhlMgAkwASbABJiAJwhQBu8zAKYB+AzAkwBI5KWv5wiCFM1L2Yfk00vF16gwVgcA/QDQY+ceamNkgHhdoHhI14Bgg6hRRDoGLwlAoDgPX0x9AKLw0Rbzaq9vKDdcj3/ELKMQVGQtMCxQ0XpI64oia+k3svXB+thza42PlFe26kXWjlxAdgAQm5Bm9E7lVhuBzlJZcEioIqh91wiDwSAShX4T2nJpU7HpMn2hHjcX3lQVbS2ylkG6DsBwAB1rm8aHf/5fAAPt9d+lzNyQMKx7/D50DQBEp38DxkmAtoGA4jQ0b2XYtDywJfA6lUlLRdbEYSGKUQMiInQ6g+iQ+mq2QVQem7D9rOXrqIaM4oS9/Dry4bPbUEMn+yJqbzZUALxuJsAEmAAT8AwBFng9w5VHZQJMgAkwASbQ0AmQSBssiLa9AewEUArAAGC+2WPzVJCKMgIp+/APAGSP8CcAJBhR9qUH2kQ1sLIyaxBIQ5NOCXju5zuw6aFLBn3jtyp/PyKLBt3V5ZdRuKtdDYHY69dpbz8PrNd3hwy6t7c6PPI5417pbvyOkL5b0OjpUIsFFSgLNHkL86xlkL4N4GUAlB3uj424UNFCeq1QkbVTtS3SWrGyxZ8ALzcFVp2G5u0M41hpNZ31p4ffv3OH4sUupp/nFRRB/v4OlXK7UxYN5tPY+/qwt19tKPjnTKC+CLDAW1/keV4mwASYgJ8TYIHXzzeYl8cEmAATYAJMoJ4J9ALQCcBZoQjUtWpF11oDWANgEIAQABuFzxT2X8xif13IxHxDsH1wdllS4ONU4FlJhR62HcB9ADRo1PEgbuUWGxDUUhTQuANg0MFQdA2GoptnYdhE2ciUbVyriOZsYHydsaiXOWNp2KgJqSH39DRaAlQIvFvR6Gk6JlWtYE2BJu/9PGvCJGWLKwFYKsI+DjpqdE+ZJCxc0euB7h1P5xrC+z88JACigKKDBw+e0ev1cUqlsqaCZ1a9bJd8BbS/CHx+EaqN52+3PIga96hMEiJRRA57OEKr1QUdOHw0qG+3puU3/sgTHTt56UKLVo2nJCT/2BAy0ul8mt7L+H3Ax19H9Rg+WzTUI3yemgkwASbgzwRY4PXn3eW1MQEmwASYABOofwL/B2A5gI+FYmuUcVgoZOySJQNlXu4H8DcAZIb7iZDlS56iK4zKa0XGL2XQUkEpaj8A+DeAdCeWZybwkosE6cWmlg9gIQAyJjUlfZaQtGho8dKaouCIYJ0mXZOjEWniyjeX1ySiORFSw75k0LhBMvLV7T+yf4ROqxOpD6tzdCJd3C7lLo25wEuUtFdX4453KQm8ounydch7P09VtM2qRQNlkR82Ozd+ATpm/CB14sJY6azVaZj/waqq05ufj+nTp6uUSmVNBc+sFyv7Evj2R5xuF4TotZdvtzyImfiUOnHVW5UZ76lpR7Fy5cqyyIdal+j1BsOB47k5eujilJ9n+uVrQjpOKgsLCUvqNrRbBwMMAdnHsw2/F/9+pkhbNOX65ut+uWa/eKF47yI4g9d794YjYwJMgAn4NAEWeH16+zh4JsAEmAATYAJeT4C8dTcAuA7gTsEr9C4ALQVxl76/zWwVYYIgTNYNZPFQAKAMABnjki8vjUXZviT8dgWQ5ziBSWrgn1IgU7AJNh9hJQCy2zXV5SLR9z20/+9ehD0YBm2hFtcXXFflb82vSURzPJwGfsXoKaPVM1bPqBQQb+XfQsKbCaovE798IPje3mqJYNFAmMrzTsNwY0epZESgxlhk7ZfS7KKgolgkW/VipfNDZ4dSfj1k91HnmydNWfK31Ad7tJeo8zsjauIkiwAWL16skcvlNRY8s1as7N8pOJO4H91rWIk0ZfW7qdHPjqosrDbrjdcx/y/3VgnLhaWYvvKASrkjwy9fE/0m9VNPXjW58nxq8jXYuWInci7nqK5uueqXa67zU92wJmSBt2HtN6+WCTABJlBnBFjgrTPUPBETYAJMgAkwgQZJoA0AFYC7hYzcWAAvChm9toCMB4yP7FMm7xZUqLGmRuIv2TqQ+toTwFXHyFKRtaIdQHQL4Nlql1JGJAm8ZBtsaivQfvt6hPUi7Rm4seaG5vrC6zWKaI7F0uB7S2cnzk4dMWFEpYBIRLYu26qJfyP+UXSWhgSFhCqChSJruivns8t1+lhkpJGfsz2WGeTtTP60NfnK+toG2CPw1uijS0XWxOFQjLofEToDRIfOINsQhFgbxcosBN6MU9lQ/5CEqOHkVFDVFm9K18hX/OyPrwnp1NVT0/o+17fixS+07+K/Q9rptNLcpFxifcTXDhHHW68E6NERauaPj9RrQDw5E2ACTIAJ+AcBFnj9Yx95FUyACTABJsAEvJnATQA9BCGWFNUcwGrGpSNroGJs5INJWZpPCr6+9l5PwrEUiFoKKMyKp1Ey8CID8K7l70fBy9F+W5Ixg5faH2v+0FxbeM1WMSp746B+5r6zDbGAlPSFeS8cHTRmkLh99/aV3LYu3aqJfzPenLGzbEgIJi/nTY5sijf3rcmiIS8vD3K53JZFg/my7OYZM+lJdeKKd4wZrCTwqn5YjwnDO1sgEgRed70mvAm/VYH3W8W3OHr2aGnu+lyZH9088Cbu/hwLWQ5Rm+XPi+S1MQEmwASYQN0TYIG37pnzjEyACTABJsAEGhqBAwDmAPjWzQunNELKDs4Gbi8OZWMuQeAdcwUI/BQY0aziUf6fKSNYBKywEH2Du81A5//RNIA2X4vr77tu0TA6arQsLDRMIYuURZSXlQcf/P7grcxfMz86pT51TrCeoKJVX7mZl1cN13lMZ1mwJFjRfnB7aUhwSKD2ghZTpk1B88bNkTArQbUrcZc7Hn+nmwsfAZjnVYt3IRgqsiYOC1f0MSuyptXpy9PT01UGgyE2ISHBrQXPqMiaOCRcMWrYwAidTi/6/utPQ9e9MVRsWkJeYSnkK/erlDtOumO/XCDjmUv7Te6nnrzSzKIhT4MdK3fgt8u/sUWDZ5D7+6hs0eDvO8zrYwJMgAnUEwEWeOsJPE/LBJgAE2ACTKABEaACaycAkMGtuxvZPdC4lD1IRdvsbfRHNlVQI+GPBN9XAFwCxnwLhCuAYRGAVoSAg7+LZftFzceV3anX6kUlv5RkFwcVx5Ynl7skoo2fNl69cO3CSl/PwvxCLJyxULVt7bYHhaJy5B37jr2L8XC/sQCoWB7FVP2DMmTpg1ia/k3+yKbv0ffpa/ooNvtcfM+Ee3aPXD6y0vu1NL8UJxaf0LU2tD5uCDLE7kzY6RJjgQkJ5nRjgbJ4/a3R+ekCYCeASAB7PbxAY9Zv1KOdW4rDghWjBraP0OkMokOq3GyDyBCbsD3DHfvl4SU4Pnz1Imu/nfhNf7X46pkiQ9Hka8nX/HLNjlPiKxwgsEAoJMoWDQ5A465MgAkwASZQOwEWeGtnxD2YABNgAkyACTAB5wlQtbKtAKIA/Or8MDavJH9e8lqtFEztmGccgL5C8Tf6fYgyEtMBfC1cW/0RdrsfabdjbumS5CWpY6LHWPjOrl60WrvozUVrBY9iEpxJsK5vf8+JADYDCLBjXQ51Gb5sOO6dWFWsiy5OW56Gw+8dNggCCH2mfTV9pn/TB3nvmn9oha/ps+mDiqrRx31Ccb4Jwv46FKMPdCbrCaq09iOABMGv2hNhWzv/7nxNeCJme8e0dx3Uj54aOCvYw9g7PvdjAuYEOIOXzwMTYAJMgAl4hAALvB7ByoMyASbABJgAE2ACACgbdTuA5wAc8yCRbgBOA3gawBd2zdOzrSxUEqoIubdNB+gNotLs61llgaVx2Hf+qF3Xu9bJusC7eHX5ojcWrQfwNwAvAyBri/osDkbi7kYA9Pkz15Z829XSyPjI1O7juluI3Omr0ksOzjs4TbDdINNj0wf1IxGePuh7oWaf6d+mjxDh3/SZPu4UCvHRvg5y8xq8YTjKTH5eyGAnK4r/uDOoqEFtZZLwEEVk/1bGbN0D6us5ep02TrmrTl4n7lzKbWNFPdpdJpGEKEYO7NBBpzeIfj5xOUuv08UpPz9RF+8BHl0bD+7VBFjg9ert4eCYABNgAr5LgAVe3907jpwJMAEmwASYgLcTIJHyEUEg9HSsJMrQ7zWUMVxrC3m4s7rpnx+pzPjVF5fh1qdHVaX7s+rER3T88+PVC9dUWTQU5BVg4cyFqk/WfkLz0yO8ZG3gCYuGZ4QsWGtCOO3V/QBITG0tiIWeEHeN+9NjYg/1iGUjKveALBoOzD2gOrnJ7V6usQCUgp0B+TX7W1sC4B+CsO3WtcWM7qBOnDmwco/yC8swPeGYSvlldp28Tty6mGqDPf/kfTnr33myo+nb+YUlmL7sh7PKz4/RDSNuTMBTBFjg9RRZHpcJMAEm0MAJsMDbwA8AL58JMAEmwASYgAcJ9ALwPQAqYubp9lcA8QDCBf9XW/NJG8UNSg3r38kie7Toa7WmePsvj9aFLcJtRdZ+OFhoLLKmOnUeQOdqdhHuYkeP8icLg1HVuJYAmgqCLlkwkP0B+eRSsbnfAcwF8Lm7Jq8+jqnIWsTQiAiD3iC6knYlm7x3M9Z6xMuVhN1bQla5p5ZUX+OSwPuCsI/ujEGaMntgavTIDhavk8VbMjXy+GOuvE7stURwZC2OjindOO+pE1Mev9fCemRR0mHDayt+GFgX7wGOLI77+hUBFnj9ajt5MUyACTAB7yHAAq/37AVHwgSYABNgAkzAHwnkASAxyFP+u+bMSKCkx/vJl9QJgTdDU7w9nYq11aUtgrkw5ahIZe95kQGYKRTiIpGX/GspqzULQAYAEnsdKVBn77z29vPUus3nf0gotvYdAPJf9rdGRe2o2KA7LRpqEHhPauTxxx1+nYwEZOGAQgZEaAHRL0COAYj7BHDFEmE8gN7C+0sggK4AqPDZV7Vs8FOb331656RRPSy6Ld5wBPJl38cASPK3A8Lr8RoCLPB6zVZwIEyACTAB/yLAAq9/7SevhgkwASbABJiAtxHYIWTxUpahp9slwbeWCmrZbKEPd1Y3MbdoKCpF4fZ0VVkdWTTUFp+LP28lePg+AYCqmAUDuAzgVQCfuDi2L19O9h37AawGQEXs/KFRtikVwaPiX/8CsMqdi4oZ3VGdOHNApUVDXmEZ5PHHVMpdjls0jAPU75kVQiwEsAhQfQK4YvcwXyimR3Ym9HcNfV1mh72J9J8T+qlWvjas8m+hvEIN3oz/2aDYdrR/Hd/kceeW8VjeT4AFXu/fI46QCTABJuCTBFjg9clt46CZABNgAkyACfgMAcooHCoUQPN00N8AuFsQNW3P1bOtLEQSqgiVto2AXi8qy76eXRpcFou95yj7z95WF5mn9sRCmYuUdTgZAGWqNgFQACAVQAoAKtxGWbve0uqT22Ahk/d1AHVx08EWc6c5REkhCwhB8qPd0ElnAI7+hrOBgYhWHq41G9ahOanImjg8SDGqfxtjkbVDGTeyDQZtbMJOh14nxEC6CEgdU+HvXNnWAZpFFRn+R5w4nLQW+vgUwNvCGZ8niPeUkW5zzClP9c3p2Kpxx55dm0GnN+DMpVu4cFVzds2nP7MHrxObwZfYTYA81g0A3rD7Cu7IBJgAE2ACTMAOAizw2gGJuzABJsAEmAATYAJOE6DHp8mHl7xePd0oi+/fABo7MJFDgpcwLj3XPVV4LLwDgHaCWHjBgXnd0fV5AJQN1lbIYjwJYDeApQCuumMCt47Rsq8sIESiCGr5YITBoBfpbp7O0Zfr45C7z5VH9J0JcYzgLZwo8PvNmUGcvSaqJ2SScCgi70eEzgDRgTPI0YsQp9xXqzhbOeWE3sjdONVYCM/Y8jXAjJ1QrT1iPRt2XHvIxMFQdGuGjjBAdOEWzgbqEKfMsntOZ14n5oisCrxrAc1iwGG7B2Fgk8C7HcAsAOSnS+8BVNzxQG1ZuFGje8rEYeEKaZc2HQ0Gg+jC5T/OGIKDYhOS9zpyk8fZY8DXNVwCnMHbcPeeV84EmAAT8CgBFng9ipcHZwJMgAkwASbABADUlQ/vIOER/CA3ZKzaErToMfCNZiJvI8H7l7JoXRF5lwlF4uQAbtpxcsh3lfyCqX99eujaESoQcPdgtbjn3ysf99eXF6Hs5GaV/sI+Vx7Rt2tuK53Ii3gFgDsA3ADwGoB1zg7myHUxg6BO/Ksx87RCnC0Gpm+FSvmD3VYF0vWTkT65L0LN5/1oHzQzvrSeDRvVHjntQtBRKgb0BiCnHMjVIis52+hZWyetukUDpZh/AKi2u2bRQGJZCQDK3KVG2ZH0NQm99jZXxWt75+F+TIAIsMDL54AJMAEmwAQ8QoAFXo9g5UGZABNgAkyACTABMwKfA9gHgARMTzcqtHYfAMpmdaZZK9rUD8BpQUx9UMjYJRFZKQiyJBKS729zAOcFD1B6ZJweRydrhFO1BDJWKOpEQjGJtmEATgCYI2Saml9OGdGPACB/3REAxM4ssh6ukYb0+ldqULtHLB7RL8v6UqPN3OzsI/ruWEZHwZe4C4AW7hiwljGkKS8iNXqgpVXB4q+gkW+z26pAmjwVqdG9LccQBF5r2bDSP0dA9V4Xo0etseVrgQ/OQb/uAh6uzcrAXUyqF1k7BmRTsb8tFUXRnG1UMK+vWZG1zgDSAXzt7IB8HRPwMAEWeD0MmIdnAkyACTRUAizwNtSd53UzASbABJgAE6g7AuSR+VMdCbyUGEji6keCP6c9Aqs5CfOiTSTmUmasJPiO4LLmfZsHtBrZKsigM4iu77+OG4duGMpvlNO1VNSJPBVDBEGXvg4HQHWkKCv0GoBkK9m9ZO3wJYBeqBC5ngSQK/gVUxyU2XoLwEXBhsFkPUHjUkG55QAS6m4bXZrJlsDr7CP6LgVkdjHdEFAJ3s2Z7hq0hnFsCbx2c3i+H9RroquygPM0wMyaLRqeUkixc9xdlhHFXwDmZoFsPuhs1mVzNGPWnv729KnLNfJcTKAmAvTeTo1sRbgxASbABJgAE3AbARZ43YaSB2ICTIAJMAEmwARqIOCMRYOzgk2GILRuMcvqo8fQSUD9qhbR1+TpSWNsFTKBSZxNbPtM26m9V/YmQdbYygvKoZ6tvnjps0sLAbQHMFywVSBhWSZk95L3MImzJNy+Ijw2TqIxWUmQdy9ZK5BYOw3AF1bYUUbwYiEz+CCAvcI6fOGg3bZ/t1k0lBWhLHOTSn/h+/qwaKjOkCwx6HxM8TTcGBnUiXFm4mwRICeLhh/ttmgAFVkThWDTsG5oHxKE/CO/IVsExCYctJoNK13ZA6rxrasyeGmNq85BPz8HA2rzqvU0j5rGjxo3WiYJC1NEDpdF6HQ60YEjv+ToRaI4pXJzXXs21xcCntc/CbDA65/7yqtiAkyACdQ7ARZ4630LOAAmwASYABNgAn5NgLJTSehsZt8qx8iAcAUwLAIoCwSOXAQCpwFJ9oo6JNAlCQWXKPv2XwCiADShJ9Orib4WWbVN+jSZ2vjuxh+0HNyylUFrCLh28JrG0NwwODcp97meK3q+cvfYuy3sELIUWeWZCzIpW5iyd3cI89BahwL4AcBKAN0Ej9eWAIIFBqas3D1CQSj70PhEL/P904qA1BwAccb9MxZZC1MEtexpKrKWrdeGxOLyblce0XcXlc0ARteFTQMVWROHQzFKKLJ26AyyDUGITdjrsFUB2XhQ1vjTtdmAPNsKV1fdi8oc3vxyYOYZaP77Ox4TfKvdxdFt48RMHq9OTFhY5VWcX4jpsxaqlEnbvOGGgNvWyQM1OAIs8Da4LecFMwEmwATqhgALvHXDmWdhAkyACTABJtBQCVDm6jAAz9gHYKIaWFkp6lRosu+UAAEyO0VeUxYuCaqUXUvC7jkAxQCoCNoRIY6mQlbtJsCYxdiy7dNtZ/VX9Cc/XWMryy/D8VnHr13878VtvVb2+nO7Z9pZ+MdmKbK0mQsyyVc4FQB5f5JgTIIuPWpPAi8Jb4MBkG0ExZECIF4oAmUfDp/rZXX/VMAGc1HO2exsT9KoS5sG0zpc4UDn+3fhjFnL/jZnFd0iCBuGNEfuyDvQtNSAkP03of3pD5Rf1+IygPs9CdbJsaUpa5ekRkeNsXjNLVqq1CembI85efLsBifHrX6ZK3tgLQR3j+emZfIwXkSAPXi9aDM4FCbABJiAPxFggdefdpPXwgSYABNgAkzA+wiQJcF/ATwL4Fgt4UmBj1OBZy1EnQqb2Z+ygD1ktVBbMwm82wWPwzaCyEoCnlbwwSXrA/LIpexHaiXkddtnSZ8W7aPaB5hPcHrVaW3Ggox/3x1194s9P+pZKTyT+Js5P1N1YcuFiVYKqVGGlrm/ImUvvyxYNNQWvy//vIb9U2iAt+qzkJq9TMmmgTyRyTLD29uaisxo442ED2uw+KA1KAD8FcBUwXbEXICkc/p3AJU3Nbxo0VYF3iUr1+HbHw5m7fr6e3veC2wsx0amuVMQ3D2eU0HwRb5BgAVe39gnjpIJMAH/I+D3N2FZ4PW/Q8srYgJMgAkwASbgbQSo0r1S8Km1JfJKgYQ0YHyY5QJI4D1XCigpM9aUgWtrjfQHNIm284ROlKVLQi9l8ZLYeh5AluCdS1m1/2sjbTO17YttkyKejbAQeE/MO1Ga9XHWlKaPN71LEiZZ0vLRliEGvQF/pP1RUhxQHHcz+SY92l+99RAEtV8BBJpl91JhNH9uNQi8qzTA23YXEKsnQOSJTGeCLD18oXAdibsk2lIjz2eyJiHfaFN7CgBluVJhPhJ4qdhf9Ube0J+bWYfUE3rr006LHnsmefWiSiE3L68AS+MT0UgSppHPXuTiDQO7Ms0d4OHu8RyYmrv6GgEWeH1txzjehkDA74W/hrCJNtY4HkDvGmpz+BUaFnj9ajt5MUyACTABJsAEvI4APZpPWYaUNfub8Eg5eYfW0CacAVaZZedRfbbVlHDriEhIgnJfs1/kyD6BMoknmU1qkVU7YNIAddldZdIOctL5gBsniqBadQ1lIW10BgNu6XLPiTu+Gxwq0pUaJduglkG4/N5l1R9b/rDlB9oA/2CYpAaWm1ls0P69owI2ertvai4A8gt+xOteQbUHRFnkdBODsuTJq5qykMn7mryNHwdwtYYhSPwl+xDKZC+vfZpae7j1vA/o13Nqn573JQ8bPFCk0+mQc+48pk14Clu2f6WRz1nsyg0Dd2ea03hHgWctPLqBVaXCjQ17bkrVCpc7+A2BBYJv+xt+syJeCBPwXQINRvjz3S1yS+T0xBL9nvMOYCw4S1+X+eOTdSzwuuW88CBMgAkwASbABJhADQQ+EoqMUYYh/d4xAYANgZcedZbsBR4LBfSCfS5pVAnOiITmgpOtrFppzJqY1JYPtJTsTdmL0HtDkbG1CIFDqeZWRdOXlECf+T26LKGE3Ip2dfVVTe6CXPL1pazkU3wCiADtX9k6YGBr4C49cDQbCIgF1npDIbWatihROJdk2+GrLRrARqG4IIm2ZDNRmzcvrZVsS/4pFEJ06gxHSSELCYJiZFdE6AwQHT6PHIMBccp0o9jsUouZPFYtf+kv0sDAQNzTrRMoi1c+Z5FKmbzdlRsGtgRZyoZOczBoKRB/AnjOIvsfWKEH5pK/t6PjOTg9d/cxApzB62MbxuH6NYEGI/z59S7aXpzJuu1TAFQYWSc84Uc1QqgYs1/dhGWBtwGfdF46E2ACTIAJMIE6IECPif8EQCXYJqTXPqdHRUJrWYZGgbfvc32N3r/Hdx/Htp1XEdDjHotQS48cQbu/XkZ4rwod8Er8lfIrH1yZI2R+UtYxiZhf1b4+f+1h7kNaFggcuQgETrOzOF59QRkJYA8A+vxdfQXhpnnHAiDrAvqjxZ5GmUv0+twFgP7wceoMT+0F9ZqxqMzazi8B3tgD1bp0uCLCGuOPGjdSJhaHK0YNHxSh0+lEh44cyzaEIDYhYYuLNwyiS4AVoVWQjJnmpcDGalm49mCktf9FBbxv9ncVjbfAAKwb6G9/PNpFhDvZIsACL58PJuAdBE++tgIAACAASURBVBqU8OcdyOsliuq1OehmLGXyUm2MA/52E5YF3no5YzwpE2ACTIAJMIEGQ2A3gLWCgOToot36yLetyQdMHqCeumqqUaTKzcyFYpkKouoC76HDaPn0OTR/vDm0+VpcfOvi73k78lr5++Ne9m+az/mQBgkWBeRd+2f71+k3PSlzifx5DwEgcdiZRxal68cjdeIDsCiMuPQANDO/MYrN7sqMced7gRR4Lx24FgpQ7UXTkwLk2/3uUCdirmE8Qwnw3mB/++PRb05//S2EBd76Y88zMwFzAg1K+GvgW1+9NgdZ5VCtDhJ6/aqxwOtX28mLYQJMgAkwASbgdQRI4HkdwD6vi8wsoJ7jespCxCGKe4fdG6HX6UWfrz8WGvz46MpsPr2mBKWH9xokj/2B8swyiIp1v2sl2seLk4uf8ffHvazsm9UsaODjVOBZC6EPUGiAt5wV+hwV9RztT8ImmS5TAb6G1kx/2FLWLv3hQ48tUlFCRx9ZtCXwuuKT68p+1HYOzDx4yZWCbFcIg1PFAIW5Jn1W4T1tGu9OX/GedoUzX+scARZ4nePGVzEBTxBoMMKfJ+D50JjWanPQE4Vf+9Aa7AqVBV67MHEnJsAEmAATYAJMwEkCWQBIBCWLBmdabWKNM2PauqZiPmn3lsFBQYqQrp0i9AZtE1HA5YDGfylHSHs99IU63Jx3Nb949y0qHDdL8D3128e9qmCZWzBoRUAqFSWLEywYaihc5YxoZnOe2/aOxHmJWKK4b/h9RnH+7OGzOYGBgXH7lPtsecD+C8AyAFSA75y7D5EPjGeeuUR+AvRBYrfDjyxO6wX1ajOLhjwN8OY37rFocIRj1LjRMklYmCJyuMxo53DgyC85epEoTqncbOUcuFgMUDxIJhI3VgQ06hcB6ES6QtXvKAwVQT/iToBeGw57T9f1+5wjaLmvewlwkTX38uTRmIArBBqM8OcKJD+61u//r2WB149OKy+FCTABJsAEmIAXEiDh6F5yPnAsNsdEPsfGdqj3G01fuXNuk9gWVdXVAOQrbxgKlt34H4AnhNH89nGvKlq1WTC4KJpVTlTbPJb7N2jyIPWol0ZJAwID0LpbaxTnF+PT2Z+qfkz+0ZYHbAYANdm8OnQa/KuzKXOJirGRpy1ZVZx09JHF6kXWjlxAdgAQm5BmHLPOWszk8erEhIVVXsD5hZg+a6FKmbTNyjmo/v7ioCDbbLQ65O43KufSawuhuxKvMuR9OVHI6LezYJ3XvM/V2T7xRGCBlw8BE/A+An4v/Hkfco7IEwRY4PUEVR6TCTABJsAEmAATIAL0ewYZXFJBA4NjSBwT+Rwb26HeMS3ebbsu/OlGxt+ZyrNKgQARir8tQsGya1Sca43wjDdlgvr64162/sCpIUPX3IKhz1Sgy2xgxF1OZjESYjvmqdq/5n2aT23Ts01Si4EtAgw6A3QXdBgzZQx+/e+vmk9nf2rLGqJAsCRY5NBpqOrsD38MmmcuzQBwP4CXAPyACq8BR1t9MpGmrF2SGh01xsIiZPFypUY+631b58CZmKWBEbOPBjaNtCjIpr2+uVR/JYFsKRzwHbb2PjfnDLD5KSf3wNE94/51T4AF3rpnzjMyASbABBoEARZ4G8Q28yKZABNgAkyACdQLAfI2JaGoiYOzOyTyOTi2o92lYcO7qlq8qhNhdznuuP8OkJB4fX8eirLy/lSQVkCPf+t8W4yxK4uwRguGOx9c+dIdPe54KWJoRIRBbxDl/C8nNz83/80b6Tc+qwbbHjHNIauHiPERZwcsH9DFNE9ZfhmurLuC9k3aaz6d86ktD1i64dALwDFHDkRUVJRMIpEoIiMjK2wADhzI0ev1cUql0pYdhCNT1Edf6YCuIX1aNQ9JHjuwcXmgSKTZcaQg97ffNW+mZ+uq72F9xGfPnLYEXnd7AUuD2r95IqDJKLpxVdm01zfq9VdWD3CgqJr1sx60zNDy7x8Xld8oP1uGsrjizcW+fLbs2buG1ocF3oa247xeJsAEmEAdEWCBt45A8zRMgAkwASbABBogAXo0eofgc+rI8h0S+RwZ2Im+UjSbnt562CehfZdTgmNFKy8oR8bbGVkXP7lI1Zl8sZmJrfZmS1u3YOgxMS1gxLIRlY+rl+aX4ue5P6syNmUYH42PGjNIJpE0VkQO7Reh0+tEB1JVOXqRLk6ZtKsG4cpuqwdp/1X9U9uPbW+RtZm1Jgvan7VZJ/acqGlvegvZ1g7/HhwTE6NOTEw0swHIx/Tp01VKpdKWHYTXn4+YYU3UiS+1k2ZkFSHp86u4V1yO4lK9Lu0qTgTqEKfMgteLjDFTxqsT46ssGvLyCiAni4bkT9y9N1JJ18dUWvGsyvNDFg1BZcsMJdl7BjqQwWv9fS50GbpsTUFwp2Bcee+KKm9rnrvj9/rz6OcBssDr5xvMy2MCTIAJ1BcBh3+xra9AeV4mwASYABNgAkzA5wgMA/A+gP6OR263yOf40A5fMeps99dyu7R5ojkadWlUeXVWQpYm891MW49/OzyT5y+onq37v1zgqY7AsxaPmwPm1gumqKz5lh59NzK+VXL3cd0tRNZ0Rbrm4NyDRjYxE0erE5dV+ZXmkzfq3HiVctOXNQhX1uY59S7wMxXqM7cOsCrwnlKc0l//7/XnczNyN9bAUy4Ux2vqIG9pSkpKanR0tKUNwOLFGrlc7mPnwGLl0pRX26ZGD2kqeW1RFt7oXlb5w/wyYE4qVMln4PUiIxVZE4vDFKNGVBRZO3Tkl2xDcHBsQkKyu72ApT3+PTA996fmoaWFvWGAHpIWmWh+/4WS7NVHBzuQwQvg9ve5kG4z0f3rTOMeXFt9TXN14VVfPlsOvsQaRHcWeBvENvMimQATYAJ1T4AF3rpnzjMyASbABJgAE2goBJ4D8GcATzq+YBeLIDk+ofUrOktlwYHBm0O6d40ICBIhGJcgfbkRmnYLgSDwuvvxb3dFXsM41bN10wD8pgees3jcHFilAd6uaW3mVgvSyPjI1NsE3lXpmoPzDtL1xSnxc1Kjx420FEUVKRr53PjahCspIO0FPDADGBZR4eubmgMgDkgyZpR2mNBB3W9Jv8qMWrJoODHvhConJceWIPlJhdcv7qsGqRYPYnRKSUnZVoPA62Pn4HaB98FOYsmRz3Mwtr2lXfZKFTSz01DbXnn43Do0vD1WIA4NWL2z6dwVnC6AKFCE0DtDrZ07iqMTgLM1W7iY3ueGdhCFljQO7XJI1Pb93yC5r9hc4PXls+USZz+9mAVeP91YXhYTYAJMoL4JsMBb3zvA8zMBJsAEmAAT8F8CLwAYBOBPLizR42JNDbEZ5w26t/dn4ZHPVQqI+lINgi7sxUMfNEbm/EzVhS0XvD6z0Wx9NVhfTDcAi81+J8wD8I4K2GjX2npM7KGubtFwYO4B1clNJ+l6qTWBd9GqzfrErV/EnDx9aYPts2HbPqLtmLaywLBAReshrSMMOoPoRvqNbH2wPvbc2nM1ZW2SbQOlR/5dKJAHGiMoLEjRakirijHSbuToAnVx55POH0XflrJQiVgR+mDLCOgNorCcUvHuFVtDe3etsOvIy8uDXC73C4sG+bg7pdYE3hUqaOakwVtExvp6P7A4prbOnTGTOCw8aeSjgzqIRAEBv544aSgq0Z7R6UVTbHg1SxuPbLyzw+oOlX7S2nwtrixkiwYX/u/w1ktZ4PXWneG4mAATYAI+ToAFXh/fQA6fCTABJsAEmIAXE5gF4A4Ar3pxjNVCM88cPh8UFpklCbn3QYvs1tJff0Rjcfqp4IjgSZfXXnb349+eRFWDwLugFDh3EYi8oyJL9mg2EBALrLVrbZ3HdJYFS4IVpiJrV9KuZBuCDLEZazOM18dMfFyduGxmpUiel1+IDxO24MqV6yplym5bIrIjxfbsyJYE/d57Q3iE/jET6PYT2qv7L+lvNQs4dHCEutk/+lQJ/EVlwNbs0iXPz9YYbQAOHco2GAyxCQkJdrHy5Oa6MnbUALFMLA5ViPNu3fdBb13lec8rBd5MxZnNZ9HdlfFdvZZEU0lYmCJyeIX9woEjv+ToRaI4pXJzfXsD3yY4x0yJUid+vNjMp7kAH65cj9xr+TZvBIhHi2XicLGikaxRBHQQFaUXZZcGlcYWJxf79Nlyde/98HoWeP1wU3lJTIAJMAFvIMACrzfsAsfABJgAE2ACTMA/CSwRBLX5vrM884zRUwgbmYAQ6b0W4Zcc/am09MD/ZI55bXoLAZvexq5mR1q9fkCfe6b2ebBH8rBHeot0ej1yzl3CtPHDsOXz7zXy+Upbj/7bWWyvup2HpY2DGflvAPQVbjqYfAis+viejj+tOT7/+J+b/qvvOvGguyXai4VAABDUtjFufXlGU7QpIwbAsZofvfeW/XYsjn53YGqnJpj9aDtE6AwIO30Luu5toTl+HWcNAYhTHq6XYmvSaRPH7khes6iyaJ7Rx5kKqCVtq+UGQW0WCY7xqa33/fffP/X1V+KSpkaPs7gptHTVWmRd+KN05cqVlAl9pJZxXH0d1hYm/7x+CbDAW7/8eXYmwASYgN8SYIHXb7eWF8YEmAATYAJMoN4JJAM4AODjeo/EvgBuExSDOv8N4WMeqrxaX6KBZv//VNqMNLvsC+ybti571Yu3sTRl1YzUB6WdJIGBAbinS4RxwYvjPyWBt5ZH/+0ptmfbxkGgS5YMKwGQWn/ajLj1Qm3xpzQn5p+IaRIrTRYbikOb9ZIAOgMKzpSh6GZgaWHKaR8V+O07a0/eg7MLn0CX7i0r+udrgBm7oVqXVnfF1qTjpDKJWKJo1a1Vx+j2wxpPnfCMRfCLlys18lnv33aDIGpQW5k4PCRpZN82HUQBooBfczSGIrQ4owsWT1Em7fJoxu+YMWPO/mnCE12inrW0HV+yci1yLt0sXbFiRfVzw2KufUfSn3qxwOtPu8lrYQJMgAl4EQEWeL1oMzgUJsAEmAATYAJ+RuArAGsBbPeRdd2eMSo+hsA2cw3B3e66BQP0uivns8t1+lhkpPn6Y9N1KizFTBipTlwy3cKmQT5PqVKmfF2LUF6rIG2vjcN+AJS1O7j6WbRVqO3Oca1LpUu7h5iu0RZocead7NJrn14R+8iZdiZMafJEpE7sCYvCeEt+gmbG7rorttZvUj/15FWTpVcyr+DB060w+dmnrAm8t90giBndQZ04c2CVRUJhGT78/HfkapqrlJu+NJ23pwH82xk4Nq4JT0pK6nM649eA+bNfqeyWl5ePdxfH40LuH0Vbt26lqoYIahnUtFGfRt2a/z97ZwLeVJn9/2/SNE1T9l2kbCJgENlkUSrK0gEVF8TKpg4z7W9m1BnHmT91XFBBRWVERIFQpFBAFFRARREHF9xYCwiYsLdlX0ShaZveZrv3/7xtkiZplps0y0167vP0mSm9933P+znvje33nvs9I5qn8DyPsq1lpvJd5Uesv1rLwxwTDSc9Aqzx3iYAf5NeaBQRESACRIAIxDMBEnjjOXsUOxEgAkSACBABaRNgryL/B8AWaYfpGp3PitEJrOlaor2SH628ZI0dnKFKbaQdPWxA+skzFxX79cWnW7RtNCVv6SaxQrkvQVqkjUN1JTk7WNM/t8NPwyxTj7d67Gl7b1s3Mfd03mlTyaslYl61jxbecM/jT+CNVrM1zUNLHirsP75/tch8ZNYeLHrhBec6S0vLkMssGlZ+5PmAQPP+9CG7J2V2SnWFMm9tEYoq000Lln7syBvbD6xTntj9J4ZxtcA78MYB8vdWLkWf67vDZrNh5+79OF5ypmrP3n0Hz58/Xy3gNr+j+cBu2m5OAd1absXJp08aL39+uVoApiOhCTCB9zsAf0zoVdLiiAARIAJEIOoESOCNOnKakAgQASJABIhAgyFQDIC9V/1L/Kw4YMVo/CxFYpGyV+eNVn7VsL5tWl7VQmXbqv+thLdZc/I3nqrna/NibBx8C7wumDxFZE3Pt3sWtrmnjVsl66nFp7gTr5yIltAZShbFVmf7PG/iDTi9YiI6OCYv5YCno2vR4CbwGo5exrm1JRjS/XrIeVn5zsJ9x4Xk5Oy8vJWeAq1XgffNtcdRUtnRNH/pxw6LBJ+CfyjAHddMnTpVX1BQUF09fPDgQRiNRixatOhYQUGBa5M6TZe3uxS2uruV2746/8557swrZ/x5UtcnNLpWOgTIokE6uaBIiAARIAIJRYAE3oRKJy2GCBABIkAEiICkCJQB6AHgvKSiEheMWJFM3GgN/KysMQMy1Crl13eO6J/CGq0VFRVj3EAV3vzwF13+58X19DMWJcqHJOi1zWqr7zGnh/N1f4vBguJXinUX11ysZ8zh3xBMQFenKbWZg9qm22yCzJeAPq4rMlKToR2RjnSrANnO8yhJ4pGTf7i2gdrVTbC5X3uMuL83ym0CZLtOoViWhOy87WGtePULYeDkgfrJCyY72XOlHN7/x/vHdRt1Y/1V0k8d01lf8PTgWjsQu0XDBXeLhpD2Q6CsZWVlZahUKu3o0aPTbTabbMeOHcWCIGTn5eW5CtGaLm912d3qnlZuVcbnF5/nzrx6RkoPDsR+Boo9LxC+hvJzEngbSqZpnUSACBCBKBMggTfKwGk6IkAEiAARIAINiADzPKXfNRpQwn0sVTP5nqFfvjfv8ZruaqxpV7kR8/LWIE24yOUu2h+uqkV/QhPz4GUHq+AUfaT1SXtQ3VX9XIvbWrQRLEJS2e6yMzalbcqllZfC+Wq/6Hj8nejNe3Za3v46Avrk7tAvGoVaj1oT8Nw26FYccmugxuwLWOU96xZW5ENQjaiw10bT5sFWHVs91/++/m14Ky87sftEsaAUsrfnbXew9zp/nSZrJ0x8FVoc41Wpk/OWbnBcu83uyVzHsiMsyUA137qWLqqhGTJVY23TjGO9rl3QQu6Yy2qw4syrZ3SX1lyK/YODPu0zUtKU2pReV6WD52Wm45dKTHJrDra4VdprAE1foPdTwPB0wCoDCksA5AAr6lmRH6YMSHcYEnilmxuKjAgQASIQ1wToj664Th8FTwSIABEgAkRAsgTa2UWhppKNkAKLKIGsPshQp0Hbsz06p9/8aOMp4251m2/e0g0o0u8wLfi4yPHafKTimQxgOYCHAHwgbpLaquAmrc4qOmu+VvYb1d3Sol0L68GdB0sEmZCzOX+zlIQszernhhROHNXJ7bX/OWsOewromvxMFGZd695A7e2fwT23vU4DtSsADgEYB+CiC7fxAPoB2AcgCUA3u5cta6pY72NU1qiMFGWK9qbMm9KZsPvztp/PnS06++yu73d9zAbXjNVkJKUlaa8Zfk26YBVkZwrPlAgQcvau2OuZDyayMr/T414E6ohU8HpZvLvQ22yMXtnhGY1cqYfqqnfQbJgJAl9lq9SXH7DILdmlK0tj/uAgZWgnfdPsm5wPAPhKM8o/3Kcz/cAq7V2r5U2NgYtJQBZQ7eZhADBTB7wbe5G63rswogOQwBtRvDQ4ESACRKDhEiCBt+HmnlZOBIgAESACRCCSBNgf+Z8C6BrJSWhs6RKYOhT6gv+D5uBZQN/4UWTd5S7wzl2yAd9++03Rxh0XmEAYqcMh7k4CsE78JBP0wIJqkWvw2GmYvvp+56VGgxHLnl2m27xis5SELB8C7yEud9EB19f+/Qm8nvYAjwN4CUATexWvFsBcAC8DsDA1z16hz743278Xj9jHmXc/eLd+Rv4Mp8BYbijHvKfn6T5e9nE17z4T+ujvXnC38+dVhip8NfMr3b539wWTj2AF3uCqlTXdM5IVCq2yW5d0QeBlllPnSiyXfpuVxGevSGo2yinCC1UnYL2y0ST8/oFUmvZpmvxlSKFqSGe3BwXGLw9xxg9Zpf2EAsd9UZM+JurOBzDRrvNrOeCFcFXk13svSXQAEnglmhgKiwgQASIQ7wRI4I33DFL8RIAIEAEiQASkSWA4gNkABkkzPIoqwgQ0q/+GwolDaipFp39/I15+Ptc5ZanBiP+8WsDJuVND8zacjFTVokPcZerT+iDWqwEWFwL3qYEjeCJvI0ZOudnt8vVvrecKphdISsjy5j2bu2i/Ln+ju8fxlJ7Qa0fUWjSU2i0aVrpbNLiulynzLwJgdgbsb4fDAB4FwO5xZkPAROAnADDbg11BcPZ2qmbWilmFt0+43U1gXDlvJTfvqXmMd8W4xeMKr7/verefb9Nu47554Ztg8iHWoiGkauXkvr30je69o7YKtqoK3JffHrP9Nv5qV4GXAbBeWs3xFxdJxXvXq8BbsekQV/nR/qnA4gKgl7q2cJutgOn+HADmOCGYgFcjXZFfzy0W88tJ4I15CigAIkAEiEBiEiCBNzHzSqsiAkSACBABIhBrAqzk8U92D89Yx0LzR5/AXe//DR9MGoLqRlKHLjXCe/ru6NHrRlh5eeX2vcdOJqUop+St3BQpcZfZMSwFMAXAR0EuP6DAu+6tddzy6culIspVL6/Ge1ahHT3oquomazsO/l4sCNZsTwGdNVlTKaAd2bGmyVrhBRQnC8jOOyiqgdrrAB4EwCxYqgB8BuABAP8EwKpidwfJ2vN07wLvmyu5eU/PY7wrvQq8C7dx38z4xjUfEwAMAfAvL/Ew4XWVXZUM5MEbSrWyRj1+bGFK7+vcq2A3f2sy7zVdUnbTMj+D6oO3lsN6YZEOpZ8HU31cT8T+L08Z2lnfNHtIrThtNKP8o3060y75bHnqDSvkzTVyCDxshssQDNmA7UtW525/WWOmCXhXFdEA439wEnjjP4e0AiJABIiAJAmQwCvJtFBQRIAIEAEiQATinsBf7RV/D0t8JcG9ei3xxcQ6vKysrAy1Wq3NzMxM37ZmWpOF919wNpIqNQJ/ysfxT37GWB9Nu8IZPhMfF9uFxxDGnaQH3q4WuYaMnYZnXSwaKkorUDC9wNOiQUr7SGwsYs/z5DcLgAJAJlBdoc28cRlvZtlQ7+Puh+7Wz1hSa9FQVlqGt555q9aiYVIf/d1v11o0cKUcvp75tW7fKjeLBmYhwWJk3sEjAejZ3lQqlcvGjBnTluM49ddff21u0qTJsPz8fF9eyowP+1oLYEYQ1cpuAq/lwhWYC49DltYesPGV1vNn5Lz5Roscap436osFk5CNSmfzt3rzq/cAHk3WLEW/F3MKS7ZsX7dVKdf+v1rh12qEtegL8JdbAXjSPu1CEzBDKnYT9UYRoQFI4I0QWBqWCBABItDQCZDA29B3AK2fCBABIkAEiEBkCEwH0NJHBV1kZgxmVMVtGTKVWitLHZIO2GQ8d6AEJiEHlk+Y2BOq8BVMBAl57tSpU/UFBQXVItChn3/Eyjf+huvSjtogWCt2HEOxoEB23teiKkXrw+cpu09sfwCm0MRk9yZr1w3eqRh67/UWQRD4wzsPFyMZ2ZvyNv2MMchIS03Tqm5RpQs2QWbaayoxyow5eB9SasBWH5bermVN1wYAaAEg2y5+7gXwv3BMxJqsqZQq7ZDMIdVN1g7sOlCskCuy1+StYdXemraatn3b9G7zlLPJ2p4zxTK5LHv30t2OavDvAPQAMArANwDadurW6c1bM2599D+5/0lJSkpCjx49YDAYMG3aNF1+fr6v6lmHwMu8m9nnGXtYwUTsgNXKyr699Gl2i4aKDbuh6nOvEw1v4mDa9fEx6/Gdd4W2N8NBWdQYrp+DGkW3/xQqWt/qVpVsObMOttPMqWO0Q+Dl7AJvpV0QPyJqpoZ1Egm8DSvftFoiQASIQNQIkMAbNdQ0EREgAkSACBCBBkXgTQC/24U26S280Z365LYv1Faj2crB/z6vOKn9WWNy+rXpvCDIbOdPlFh5WQ4O70xksS6cudGsXr26cOLEiW4i0LRp00xvvPEGs0wI1iohxNhaXgFuSgLG2gCrDCgsAZADrAglj24il6dopR6v1rea3ap2H5XzuPLaFZ3xAyMTDRP9QQFbn97uyxtirvxe5uTnEH0zMjPSbVabbN/OfSUlh0tm7f5x9y8eIuktAH4AwP73J/vo24ZlDhvcu0dv+a3DboXNZkNRUREefvhhfPDBB1xubq4/715Wrcyqk5nPMDuYOBe4WtneZC2pdcvOsHZunNz1RreFmn75ljPv/jQYz+BI8A1mTB8C76ewnXbYFDN3joWngbRSYHh6GO69YOKLp3NJ4I2nbFGsRIAIEIE4IkACbxwli0IlAkSACBABIhBHBN61e3LmSTBmjbzNS4VJjUe7V6P9Nk9QDYJMeW2f6pCrK+22bdRZDhVKxh9TgixdQ/Iq8M6ZM4eJaNHyqx0P3L4WWOkSl4EVXuqAd8OdR03LeS0L08amue0jwxKDqfnO5md6P9C7Jc/zsrOFZ0tssOX8suKXUARmiae8urvWIwCWRzLQex68R/9S/ktOIb3cUI43nn5Dt37Zes+c/gpAB+DvLmL8k3/+vz/PXvoOs2SuOVj17rx586BWq01PPvmkv6ZgjmrlfajpLNYVQDDVynephj30QfI1N1Z7UTsO0y/fcObdG6J1T4QlNfJWo/TKa//tYtFQAcvxApNwZagZKEoDBgjAHjnwX5e/LyN274VlTTEahATeGIGnaYkAESACiU6ABN5EzzCtjwgQASJABIhAbAhssje5Yv6VUjvcBF5b5Snwv20BLNcBCh6ypnqkDm8PRRsVqn7+gTNv3xhPlXYxZe1q0cACKS0tRW5urr/X4MMd72lgQXtggtP7t2YCLQe8EO48ehV4y5aU8feMuEd+Vb+rqmeuMlTh25nf6g6sOhBugTnc7EIZ7zBQbUfBmtlF6tC8tuK1wjsm3OEmpC+ft5yb+9Rc15w+16hlo+cHjB5wqN/Ifuk2m012eOfhkj2b96ycP3v+3MmTJuPgwYNwWDS8+eab+Oqrr85u2rTJ2fTMzwJCrsZWdBukT71lSq0wyh4cFX6qsx7bHl/7ofHgDJkqTZvUdEA6BF7Glx8q5stPzgLX401gcTrAUtcLKwAAIABJREFU3BjYdrjHA2OD8+UNtFdI4I3UJwWNSwSIABFo4ARI4G3gG4CWTwSIABEgAkQgQgR2AfgPgC0RGr9ew8oa3alX2C0aLKdWABbWQ8lxGCBr8RoaT7wWpp+/50zbv4irSrt6gannxayRlUql0o4ePbpaYNuxY0exIAjZeXl5Dn/Ues7g93LmC7sbyKsCxqvcz1zo8AZl75GH7Ugbn6ZvObulU7yzGWwwLzAL2bOz3X7H3qHdwX0347twC8xsHYHEpLCt1cdA7wPoB4C9p2+rp6csM6pl9gdfuszFfLxHvFrw6rt3TrozxTWG5W8u5+Y+PfcTAAKAVay6dtDYQfOfWv2Uk73RYMT8R+YfzxqR1e3UxVPo0rsLeBuPiyUXoZar8dHqjx46ePAgu7a+h28rj459MhQKpTapQ890CDaZ7eKJYiuvyMbxH6JxT9R3Xd6u1wCavkDvp4BrOwMdGtek35fAO58HXhxcc28m8CHej5sE3gTeBrQ0IkAEiEAsCZDAG0v6NDcRIAJEgAgQgcQlUGwv5WIemdI7FLdlgDVZS+7cWbhyg12gcAkzaSFUd5yBWbftOF9ycGw9hatwrV+MmCfmnHDF42+cWMTBHiq0BCZVAW87RVeg1G7RsCr8FZNjkKFOVWtTb0mtabK223TuxoE3drnp4ZvcBOYdC3Zw3734XdgeFGRpkKFUQDuqG9JtAmQ7T6FEEJCTvzdizd285rN7x5av9OzS8qkHRl9vsPGCbOu+UyW8TMjJ/2hvsHYUEwEwsZhZPpwB0Mz+xfZYxeARg5sv+WKJ8++WstIyzHx0pvWr9V8x24QyAE3YiX9f/HeMmDxCdvrwacjlclzd/Wp88tYnnOGQQfXS0pec1zOLh7n/mcuvW76OXR/60VWToUhWaat9u3leYb1wUpHU5iqLPDmZtzIPbyufg8NOFrG4J0Jfm98rJ+iBBZq6ou4rAJ5xuZLde68KwLIhANj9mbBHAD9u13WTwJuwu4AWRgSIABGILQESeGPLn2YnAkSACBABIpCoBJjowjrZn5f4Au8C8j4Axrt5ZALzAfU3glz1B0GQyYxC1YEimGU5sHwUrHAVhuWPzQDStP4bF4k5JwyhSHeI9gDO1lSSjv3VndeeYkCeDSyNZMWkU7y7ftL1+rFvjXUKzJyBw5aZW8Jq0fBgX+iX3FtdvVt9GKqAZzZDt2wvwipiZ93WMUOpTF425qaObXleELb+crGEhzkn/5Oi6vtg6t199QUv3lsbR3kVpr25WZe/fq8jjgkAJtvf3d8PYAcA9vDH9WDiLvPsXm8XdZkqWHpVp6saXT/g+lHDbh/WROAFHNh5AD369JDJ5fKUHVt2YM9Pe36//Ovl4QAcD5EeG//ixHn7jxcrKlorwK5pXiFDG5vafPuwkbhz4p1K10mXzVnGz5s+76b6CI+K7v316lET3OwXzAd+ROpNI6o9vKu2fqmz6HaHNScSuAU1wOJC4D67ZYarqMuqeD8E0B0Aw30SwG9mYDHbA+skEHukQvBu15JfxpW+VupZuU8Cb6SyQOMSASJABBo4ARJ4G/gGoOUTASJABIgAEYgAAfb7BQ+A+aCy16clfjxwDFjYrTZIpi+9CEWnfzn/iefLwV+ep4Px4xiINY5qOUc43hoXiTlH4mmoX3ifAWBiXSuXYepTMRnytd3Hds9QqpXaLrd1YVWdrMlasaAQsvcv3R8ugVmzfDwKJ/SGmyftvK3gnv4KYbOBYHYbadzhrwueuclpjWAoN2Hagh26/M+OsPtAs/rV8YUTb+/tFsecFVu53De/YnEwte83AJX2zwFW1ewYi1kxsI180W4zwQTAj1y3gLfGaq8/+fqxT1Z8shgA882tvUHtFzYd2cWkyrnBKeTyRjNMS/XmZ/72qNXTw3fp60v5t557S4x1gK+9oFFlTixUXtvPbf1V+39E8tUdoGiXjqo9P3GmrZscOQl5T9Xv1hB1dTCxeQi8LM1Mu2UfoRYeuCQH+gMw2fX87sy6owIoLAGQA6yIwUMyUQzqc5IvP26udHapZ+U+Cbz1IU3XEgEiQASIgE8CJPDS5iACRIAIEAEiQATCTYB1l2J/9Ve/Ni3ZY3DzDFWqSpvUqkPnym/bpwmG4YAtSQ6cAJo0haI5c2aoPWxlKznhyrywCWgiuXiIKY6r3JqGiTlH5HRxeZrC7t36LIDZ9VtBWCuhgxHNggnbn8AbNhuIsWPHHn/4Zv6arNvce5DNef8Al7tgB7sPKvwIvCyO/9rF23Yei2NKIBNW+9qr/BcBYE0ZXQ+xjdXcrmny9wF7Uod2cLPHqPjsmGk4up59ZdkrXR0nM4uHFx970bR53WYPr+ba4bLG9MlQq1K1mRmadJtNkG3de6yET0JO/vs/OQRKrwKvad8PUKR3hKJthxqBt3TT42nd0x5X3aKqsfHYayoxyow5eD9idhrB7KWeAB4EsA8As6tguVkJ4LT/QSbp69qgPH4cOPlCjTfv8HRgVxNgtkuzQ28PpoIJVdrnevPjLp1dqjN+aPR8KEgCr7RTSdERASJABOKWAAm8cZs6CpwIEAEiQASIgGQJXA/gUwDXSDZCVko4vL2++T97O1+vNh8pRflqg2DZly+Tt9wGeaNRbuFbDSs5lM4Lm4Amko0P8dataZiYc0ROF5enLQDwZ8C9ojW0lUS1EjpkAfihvtC/42LRUMoBz34VVosGzezZs/d0sX2v8hR4X1+1z/SkdlcGa5rladFQWsbh8f9uOvPu5wdYRe73ANj98lMIufAu8NY0VvN1D2qa/n1AoWpoB7eK2vLPjnKdjuDxa3te+/jNmTen26w22Y+bf1Ts+XHPsUvnL7EGcV6PqeNu0he8NtXFfqIS0/67Vpf/4VanYJfcs78+dYSHRcP+H5F68wjwVRy4n77UKa87KG81u1WtjUM5jyuvXdEZP6gj/HnGEfL+CIL3ywCmu5zfFMATzLTa/xieD0Lq2KD4sL5ZwAOrpwJHmSVHYh2eftw/m4qNCmM2VsKzcp8E3sTKPK2GCBABIiAZAiTwSiYVFAgRIAJEgAgQgYQhwKr7WCUlq9KT6qFp+u8bClOHXeUuBq09IRhXvS1D6sdQtPmLM3beVgb+ylsxsmjwVi03Uwe4Ng0Tc07IqYiG0BRycACW1njvVjfmqs8Rrkpo/7w03TOSFQqtsluXdEHgZZZT50osAp+Dvb+IfnXds8nartMolgPZebvriEmh8tCsXr26UPf9u+qXH66t4C0tN+Ffb20vWv7F0WpLk6xRmgyVSqEdfXO3dKuNT/rf1uOyr3YWp/x2pZKVax4AMDLUAO556B79S0tecgqjrOp27jNzdeuXrfdpk6Ialq5v+kj/WjHVaEbZKr3O9N0pxzWO3CyzxzXUR3ya1XNzCifeOdDdfmLpZi73v+tqq/hZkzWFSpvcsabJmu3CySR5m6usrMma7cKpYsvZ07NaPm9emTY2zW2cMu/erI5QQqyqDZr0rQDYFxPiXY/7AXzhpara2wQ+7SvcfXodl+Yxvb8I+J+LJU7QcUv9gkCflyTwSj2DFB8RIAJEIE4JkMAbp4mjsIkAESACRIAISJgAEwiyAdwu4Rh9CLwlVuOqq09AltEZKUeT5OrreUEmVApVB47DrMiGZU24fFSDQBOwWg6AmHOCmJKdOgYZaalp2iBfLQ8kbgQZhKjTW9q9XpnIyxp1hXrUqxK69djWGUqVUtt6WOvqV/Gv7LlSYkmy5Jxfcd5NuE3u20vf6N47akXIqipwm7/Tmff+Eoq/c8R4T506Vf/kvx/RvLfoRfTpKIPVxuOHfRc5CIaheeuOe94HrnEw81X2an5yqIlg143KGpWhVqq1jqrbfbv2FSfJk7LX5Pm5Bwe0zkhRq7QpN7ROBy/ILMcuF3PJlmxsOucZ71Z7bMEJvPmbudzX13mrIHZdv9v/bzmvZWEdgXdJmTdvVgeuEKtqg6bNhGq2Fm8C70YAXwY9otsF3rzNWbF9Cw54IdpWN/VbSnivJoE3vDxpNCJABIgAEbATIIGXtgIRIAJEgAgQASIQbgJ/A8CEk4fCPXA4x1ONaK9v9nitRQNfYUFpnt5o/ukiqz5mFXfMS/gXAPr6ix1hiVyMmCfmHFHBqMer9SJfLdegL/qmdUl7KkgxWFQcIk9ieWIN/W4Qeb6P00KvhO6Q1UHfZ24fp3BrKbPg0EuHdKfXnHYVbjXq8WMLU3pf51bRyW3dxVV99b2kRC/WZE2lUmlHjx6dfvLkScX+/ftPt2jRYkpeXl6ghxys9N0CoKB+uXBeHcqeDnRNIIEXY4ffcHzOk+Ov6dG1xkK4tMyI3P+u1+V/9FNQQnwQ3qxsmnBU1QaD3VNMZlXw/wxs0SBmiv4PAn1WAjfJANZT76jdtUcvAPsfBgpXiRklAc/xJfAG2rMJiIKWRASIABEgAuEkQAJvOGnSWESACBABIkAEiAAj8AyA1t663EsKz+DmGSmpKm1K7xY9BAGwHjfouX2XduCCqTeQfhQYcDvwh0YAzyd4B3hvafHeFd7l1XLXitUTu040aTKjibOhEi/eZzRcW+I+AOsATAUwxL4HrwQ/eMiV0Jq+C/oWXn3P1W7CbVFeEXd41mFX4daHwLuTq/rqh2j7O4vFk4jCk0+BN2vs4Ax1amPtqFv6d7FYLam6Q8Wya65uVKk7cvqYkIzsvJU/BBK43bmK92Zl10W4qrZOyj3tIFgjOtZk7azYzeH/PPbAJFkDPGLv38bOTuxmayK4eQi8YW3sKGJ6OoUIEAEiQAQSlQAJvImaWVoXESACRIAIEIHYEZhrf2X+ldiFENTMj9uFQVZi9jGArsBdTwHLmtSO4iZKJKLg5QnMu8Dr8mq5o2K1/Gg5Dh08hNTbU93GCOAzGlSCRJ5cDiANgNVuD7ANwGMA9om83vW0YHPsT+B1E26VfXvp01wtGrgqVH71nc4SmkVDCEujSwAwgZdVfLNmcW7H1AdG6QvenFbbXM1gxL9nvnN02Qf/6+GDnNi9Iva8CFbV+sy92NiC2TwaoP2dwHOvAfc7H/7UDKBtyDYNHgJvVBs7BpM/OpcIEAEiQATijAAJvHGWMAqXCBABIkAEiEAcEGAd0n8E8E4cxOoIcVy162yNHUMysOgV4H6le/wLTcD3Z4AJLQGrLNGregO8Wu4UNH0KvP59RiOxNZjvc4W9ORSz2WBWIaUA7gCwPRITuo7padFgNphx+OXDnhYNgGeTtdPnii3Ms3r3/uAqQyO9oMQe31sFLxM5u6xe+NSHE++9zb252qK1XO7L+e4WGqNUGeqUFG3KzY2q/X5N+40llTJLDj6qFN0szwfiCFfVRjqxrhWppxRAurquwLuQA2ZItWI90oAcAi+zqOgCLP4QuM9tvzVwATzS/Gl8IkAEiEDCEiCBN2FTSwsjAkSACBABIhAzAqwD+1L7K/MxCyLEiatFHu9/dM/ngQw50M8+dIK/auz/1XK3itVdr+1C6r9qK3htBhtKZ5fqjB8ag/IrDTFnvi5juWQiCvPl/RMA9uAhYkedJmt7rxRbldbsc0vrNPhyxBCJqsmIrS/BBnYKvF3Hds1IVidr029NT+etfJJwsLLRgpwcmaZ9B+eSX1/0kenJl5eyat/djn9U391E32Jmh9pmeeVWGN78VWf8uDRcez5O94dnRapnQTJ75jJTB6wKF6f42pqtlO+qujcfnTK4TbLAC0mmXcpGJv2bMpQ5txKABi2Ax1c+KVoiQASIgIQIkMAroWRQKESACBABIkAEEoTATgD/AfBd/K7HW7Ot1wVglsfvTg3iVWOvQpNrxerlY5dx/MPj4K/hbQKECtPPpmKjwpiNlYh1VWpbAOcA/BvAW1Haj954xalYFyVi0Z/GKfD2nNBTP/KtkU51zWQw4dI7xfjk309WR1VqKMc/XlpsWrX6a5VLmJoWr1xdqL69qVvlZfmK3zjDvF8l1Swvymg1wOJC94rUIwAWC8AQIyDYgD3FgDwbWBrrz4Yoo6mZLmVou0vNc/u0ckzOGy0wLLDBtH2t/Z8auAAek6zQpESACBCBxCBAAm9i5JFWQQSIABEgAkRASgSKAdwD4BcpBRVcLJ6Nb3aeA/p1AR5yFXkaaqVVtVjZemzr1kqVUtt6WOt0wSbIruy9Unx5/+VZFQcqdACYqiOF45Dda9W1PC56cQ1tnKFqrNSqBjZLh02QmXTlJZzNnIONhvq+xh+NNSSyKM38mZkH7/9lLsos7D6uu5tQu0/7M0aZuqJzp3bYc+oEjssvV335yre3AthlB+9P4A239UA85cGLwMuIVVeksgaI+yX02RCNe8hzDk2TJ3rvU9/WPtn1B+VrTwjGVfcYgY4NXgCPRVJoTiJABIhAohAggTdRMknrIAJEgAgQASIgHQLMu4A1JLognZBCjsRFXPFW1dtwXjXWjNNkqFVqbc/hPdmr7LKSXSUlvILP2Zm/k2OCrwSFG1a1+18AVwO4GPIOqMeFqjGt9C2eucbtNf6yRad1lZ//KtnX07OysjLUarU2MzMz3WazybZu3VrC83xOfn5+PIjSYrPlqOD1KvDuf2c/WrZriTbXt0HLbi2xY8EO7rsXv3MTbutYNJRZUTrvV11l2CwaPB8yFZYAyAFWSDwPDftzMsAG9C7wri/mjCuPkQAu9u6l84gAESACRMArARJ4aWMQASJABIgAESAC4SbAKuMS8HcMT8Elbl81DqkicOCkgfrJCyc7xUrOwGHDCxt0O1bukKpY+T5qDJOvC/cGFzmepvnz1xSmjmrl/hr/6nNc+aLTzBN4nwRFcUydOlVfUFDgzLPBYMC0adN0+fn5Us2zyHS4nebXouHAkgMY8eSI6gvYPt8yc4vuwKoD7usfpcpQqVK0qTc5mqxVFlcqzNlYUxkm6wFPL9t48fxOmM/JUPZVwGtUGe0uNZvmYtFQYYFhxRGd6auziXR/BeRAJxABIkAEiED4CSTgH1/hh0QjEgEiQASIABEgAqIJXGUXrZqIviL+TgxJII39MutVEah5aMlDhf3H93cTK7cs3MJteG6DVD1H/wxgAQCPDvURz4RjfyR5CrzmE0YYP/hVSOndtAKCwJv0ZSWcYJKSZYNm9erVhRMnTnRjNmfOHC43N1eqeQ4loQ6LhqGuTdYEXpBdKLzwK8yQdR3WtRXP87KzhWeLBYWQvX/pfibchuqvHOxnhg+rg7jy/A52zaHkMf6uaaV8N6V789Eq1mRNgMxy+EoxJzNlY9OlMD0YiD8kFDERIAJEgAiEhwAJvOHhSKMQASJABIgAESACNQRYFdKnALrGKZAEFiXqVRHoVeD9dsG33GfPfxZuz9FwbZ1UAJV2gZfZSET4qCugp/7hyybNp3d23guGRafQNKf21uArrCh7p0RXuVEylg3+BF6p5jmUvDoFXpeLPe995/fMniRFmaLtNqJbtd/0yV0nS+QKObMnCWSX0BPAg/Zq7SQA3QCsBHA6QND+vGzjLQ8J/JkaytbDq3b/51UStbYJaVF0EREgAkSACMSeAAm8sc8BRUAEiAARIAJEIJEIDAcwG8Cg+FpUvapb42Gp9a4IHDh5oH7yAheLhlK7RcO7krVoYHlhwu4jAJZHPkleBPRmjxarBu0xqgY3S7ddqFIktVKr1aPayF1jKf/wDFe++KSY6lgmlHUBcFyEtUPIopqnRUNpaSlyc3MTzaLBm8Drc4v0m9RPn7Ugy82eZNMLm3S7390d6LX6lwFMdxm4KYAnAMz0sx/tuZu0HnjbpTlgKbtMB6wKNGfkt7qoGRL+M1UUBS8nOQTeZ0IdgK4jAkSACBABIuCNAAm8tC+IABEgAkSACBCBcBK4HwDzF70znINGfqx6VbdGPrz6z1DvikDPJmsndp8oFpRC9va87VJ+tfgwAFZlOaX+CP2OEEhAr2DibPNnr/0wdUQbN/uDsg/PcBWLT/quyhyDjJSyDsstRX0684ZRclh4HsLe4+AVUzwbbrEGaRzHLbvlllvatWvXjg+lQRobQ6VSaUePHl3dZG3Hjh3FgiBk5+XlSTnPwabX6cEr4kLNhHcmFPYZ38ctbz8u/JHb9Pwmf8L8rQDY1/cec7DPyC8AbHL/d09BdNevgFUGDGtV87/x5vmd8J+pIraO11NI4A2VHF1HBIgAESACfgmQwEsbhAgQASJABIgAEQgngb8CGArg4XAOGuGxfImfJmAGE952RXj+KA0ftu72IVeHRmmhjmkm2yt3HwLwQYTnFiWgq0e30Td78lpnVSZfbkHZOyd0lV94tWio5qwer15v3j9KYz2+1GUJdRtuacZqMtSN1F93z+yeItiEahOAf0/4NxbPWxxq9W285DmU1NZf4F3wI7fphU3+7BKY+Mt+7k3g3QjgS/fAfQqiE+LwVf5ADzwS5DM1lK3ntGigCt6Q8NFFRIAIEAEi4IsACby0N4gAESACRIAIEIFwEngWQEsA/w7noBEey4cYMd8MvMhUNVZxFcgzM8IhhmP4BtXdfjyA1QAmAVgXDno+Gmy5DC1CQB/aOEOlVmlVA2ssG8xFladNTW1TsKG0tjr2NlWGOlWtTRncJN163qyQNzGmGebPkqGK6Xyux0LHAwhWHWzrndV7473ae69xnFFlqMKJpScwqMWgRGuQFo50Mt4CgP6B8wrUsWgo5bBpRkgWDc0A/NOLRUOiCaKiHniEI5FxOAZV8MZh0ihkIkAEiEA8ECCBNx6yRDESASJABIgAEYgfAgUAfgSwLH5CZpH6FOcyRHhmxtdSgUSuzHTk4icAvL2Csp75EeslKlJAH9A6IyUlZVlK3zZtIQiC6ejlEhNvzsGW89UNu1R3tNC3nN6lusrXUsLBpDsHw5svw1PgVbV8zpR+2zenO43o1Iq38klXDl1pNPSvQ2XNOzR3rnf34t245sI1pgULFrB9vNtDzGwI+8Az946mZ/cnt0pWNx/SXNlqVKtUgRcEwx5DiVlhzvltxW91Gqd5Nlk7VXiqOCklyZc9iStXzyZrrMMea7J21iOwBBRERTzwqOedGaeXk8Abp4lrQGE3xP82NKD00lITmQAJvImcXVobESACRIAIEIHoEzgG4G4Ah6I/dX1mZOJcykrgtqsAwQrsPA/o/wvsY+vx4ZlZn/no2ggTCKqJlv9YgvYS9fvHccot6fpmj/avtWkwmlH+nl5XteUUa56laT6zS6E6s4XT77VseTG4b4fBejzfJcxSdL3zftPtSzNSHP9oMpigW6JD5n8yq//p0pFL0H+kR5PjTYp+U/42NS01TdtvZL90q8WqOLTjkKJbv26WlNQU/uDOgyWCTMjZnL+5jrAZ4RzFYnhH07Ntre9o3bd3Xu9URxCWMguOv3xcd37NeX9NzHzmdui4oRmM8aBRg9JtVptMv1NfYpPZcjbmb2RcXa/zMUaiCaIiH3jEYhfEdk4SeGPLn2b3TYC9+dIPwD4ASQC6AWBvOzDPcDqIABGIAwIk8MZBkihEIkAEiAARIAJxQoBZM5QAaCKheIOpRGGemewPHOYPecplDUzg9eKZKaFVUiieBMIl8Ib71XlN078PKFQN7eDWsKvi82Oc8b2DbP9VeAq85pNGlC0uFyyH+gq8YZSsuska/+2pUQvNV/W4r7vKdeH73tmHpup0FC5NhuHMYNiqLBBs+w/f8sBp5bQlT7Dq0erDaDDi04WfYvIzk6v//7Jnl+k2r9jsT9hMhB3m2vQs/7q513W96v6r5K4LO7n4JFc0q8hf4zSfHMZMGaN/6p2nnMJ9haECec/m6T4v+NzBNYB4wgRR8zJgSDugDR9/TdV8ognmMzgR9lmgNZDAG4gQ/TxWBNgDMIvdQobpROx7sxdLmVjFR/MSASIQgAAJvLRFiAARIAJEgAgQgXARGAfgzwDuCteAIY/Tvk+GQpmqlV+lSQcvyKyXjpXwVuTg1E+eVYqe4oOjws8xtS/PzJBDowujQiDCAu9Czt6Aj9keiDkc+yzJm8Bb/tlRrvL9Q9UNu9S3t9A3f67GooEdfLkVhgVndJWf/c5MeLsAOM6qqzIXZRZ2H9fdTSjes3APv29BI1nVldUuv+Pvxr8Wf82PmHybm5jJBN7rBl+H7jd2x/q31nMF0wtCEjbFLF4i57g2PfMu8Oad5IpeKfLXOM3XUjTPFTxXOPKBkW75+OCtD7hFzyxycPUjnrhWu5qTgF1ngKSHgBWBPq8kgpbCCIIACbxBwKJTo0aA/TeHfa0FMMPe2PElu0UV++9pQ26MGLUk0EREoL4ESOCtL0G6nggQASJABIgAEXAQmAPgNwCvxRqJvNNNevVNU2tFMnMlzPvW6qzFW2uq6TTdM5IVCq2yW5d0QeBllhNnzlkuX3kWJ88wa4kHXV5R9OWZGesl0vz+CYRL4PXnzxyw4jUrKytDrVZrMzMz0202m2zr1q0l7x/5X5O0v/V1VtPyRjPKVul1pu+qLRqA21QZqlS1NnVwk3TBBplZX1FcKavMxrpK9qqs84FEzwk99SPfGunc48yi4acXfjp2eM0THYDxTusB4AieyPsEI6ewAtba49MFn+K6m69D9/7dse6tddzy6ctDETbjbR+6WjT06Z3X2ynIWgwWHJt1THdhzYWAefWyaO8C77wPuEXPLmJcK/2LJxMKgAXOXAIGVjSnA961xyLWB1oy6aCqXd+pIIFXMtuUAnEh4BB4WVPS6QDYA8GZ9qaQW+0e7gSMCBABiRMggVfiCaLwiAARIAJEgAjEEYHtAJ60N1mLZdialCE5hcmdB7pV05kObeYs+9dVV9Ml9+2lb3TvHbUCcFUVjB9u463F7Y8CLR4EVnD2CpYjsVwIzR0ygTAKvKF7iU6dOlVfUFDg3GcGgwGT//Zw8Tdnfzam3NC6urrccuxyMZdsycamc0zAdT1qRbLGQzNkyanapGYDqh9I8OUHS1p1PregRdfKf6bfmp4u8ILswu6XngfOAAAgAElEQVQLxZePXZ51ftuMlcB9bnt/yNg/Cs+ufsT5e39FaQXWzv0YU198COz/F0wvSHSLBgdLxoA9wMlKbpWc2nxI8+RWo1qpWZO1sr1lxeYUc/alpZc88yBqE455cIz+qcW1Fg3lpeXIm56n21iwsdpb2f7lTTw5Dywu8MwZoOWAF+zVv0H7QIuKOfwnxZ0QHX4EgUckgTcwIzojNgRmAagCwCp32cH2KvueCb10EAEiEAcESOCNgyRRiESACBABIkAE4oAA8wK9AqAxAGuM4/Un8FZX06nHjy1M6X1dtQhmPlkJbqMB/OVBgFUBYEcVIMvw8np0jJdF0wdBIIwCr3PWYKsSNatXry6cOHGim9g6Z84cLjc3t9pvV+xDBFnLTL2ya27tAwmrEdYzS3TCpS8c4qENrFS3+qjbrKtxy1yh56BmssF3tAfP89i/5XecPMwJWf9uXabfqj93/uT5Z3757pdPguAbJ6f6FByXMvcLAP09GqCFvC7PJmsHdx0sFhRC9oa8DQ7B2Jd48hGwuLCuwOu0Aan0/nNXATjksMN8YbwI0WFednDDkcAbHC86O3oEmM3WAI83mPYC+F/0QqCZiAARqA8BEnjrQ4+uJQJEgAgQASJABBwEmHDKrBlulgISReeb9KohrhYNRlTtW6/ji3+qFsRcBd7ShRcgXJrrEjZ7PfrZU8AHnaSwFoohJAKREHiDDeSu119//cNp06a5NUKzC7zB2CHcpejy1AdJrUa42C4A1vNrOduZd7z45nqKmpt+B+7qWtM/kGnAjuboC1hh1hYA2sTtmO5TcCwHIAAYGi6B12Vz+HoQwMSTMQD0AC4CYDYddvGkrihfY9Gwyi7g+xWAxfpAB7t/gz0/3A0Jg50/Xs4ngTdeMtVw4wz2YWbDJUUrJwISI0ACr8QSQuEQASJABIgAEYhTAk8DaAEgVxLxt++TIVemahX2Jmv870XFVguycfKH6mo6Zd9e+rR779DYLv2GsncGAxYmfrkeCwFsPwq0m0yVvJLIaLBBxFDgrRVYFQpz4169LiUtXZqNAQM6obS0FLm5ubr8/HwxPq89AfwLwO+KLv/5d1KrkSmuECzn13L8mXf8CcWOP9K7A4s3APd5MKwWeFnVLhMeE7Fjuj/B8TiaJ0M1oAVSBrRIB8/LzPqyEk5mycHG3zwbmwW797ycH6iJWiAbEL8CcBjiC8sQPngH3ZAwLMFIeBASeCWcHAqNCBABIhDPBEjgjefsUexEgAgQASJABKRD4HMA+QCk9pq390oUe5O1pJYte1V9P0kOPsuDZB6A6wGsd2l0JB3YFElAAjEUeOtWjbZvP8f26qs3VezYsaNYEITsvLw8vz6vrce2zkhC0rp2f2inFGyC7ODc5inyds84K4F5azmsZ/J1wqVNYoRiABOrgPkuAnEpa5RuAd5TJnDHdH+C4/GUoa26tXi+l7MqmjdaYVhSpKvaFFKTtQAbUrR1gY/KuUACcMD7IUonMCH6MU1tlTjbZ85K5CjFIPlpSOCVfIooQCJABIhAfBIggTc+80ZREwEiQASIABGQGoEyAF1YtaHUAvMfT78XgWunAwtdfidiosQ79n5xUvS5jC/CMYo2VgKvL1HRBMxgzb3WiuHRflz7kn5v9+vsOPfij1XY/6TZIiQP4gXAwlccOSZY5Nkodfq7Bhj2zkeAtDeB4coa69ldJqBoMfATqxBO4I7pPitfbU1ze/RWj2rHOsU7j/K1p7iKJSVebC/EZM3nOeG0LpDuq9OqoRmylLQV8rQbOwFyua28RIBRfhS8cjKwNKTGdfWiLt2LSeCVbm4oMiJABIhAXBMggTeu00fBEwEiQASIABGQBAEmOrDK3e6SiCaoIFhl3T80QAGAG+1WpCcBsIreqwHQ68VB4ZTOyVITeDlghljfXU2f+X32dLi3g5t3b9GiItPhVw4zz9x19mr5UGjfBcAC4EsADaBjus/K1wI/Aq/YPHny9yW+3gXM+BB4zC2fCffZ0myMXtnhGZdGgOWwXVikE0o/F1llHsp2jstrSOCNy7RR0ESACBAB6RMggVf6OaIIiQARIAJEgAhInUC2vVnRn6UeqEd8HpV1/w/AIwC62U+j14vjLJ+u4W61f8OaaEX5qLdfqqbvgr6FV99ztdo18KK8oqrDsw6/C+AvYVpQQ+qY7im+bkvJaNWnxXO9nIz5cgsMS5lFw0V/gqQXEddTRC4sAZAD/J4KpGmB4emAqTFwManmwVEHAAn32aJJ6vB8YVKzUW571nppNcdfXBTuiugwbf+YDUMCb8zQ08REgAgQgcQmQAJvYueXVkcEiAARIAJEIBoEmKDBRKevojFZGOfwEHiP2IsjmcBrKwd+Pg7Is+n14jASj95QkRR4A7wmX3+/1A5ZHfR95vZxVkOaDWbop+svnvvk3AAAZ8OMUbqv/Yd5oS7DbUPz5EYp/VtAdaO9ydqh8mJObsnGhkt17QT6dMxQKpXalJ4d0pknsvnEhRKz3JqDn4r2AL78dc1yYIEzh4ABwH9twA0VwJ7iBPts8SfwhloRHbnsx3ZkEnhjy59mJwJEgAgkLAESeBM2tbQwIkAEiAARIAJRITADQH8Ad0dltrBP4q3a8vHjwKaxAJjiS0d8EvC0aAiHiDkeQD8A++xeHuxJABMDv/CBKOQ5WZM1pUqpbT2sdTpv5ZOuFF45Y1Pbppxbeo68TMOzH133R8A8KQd10zeZclut/QBngvHTXTrT9iMTgMWFwH1ulavAQhPACcA0T1uGoLyYw7PU6Iwia3a7PrnD024WDdYLi3QgiwbPBJDAG50tSbMQASJABBocARJ4G1zKacFEgAgQASJABMJGIB2ADsD1AE6HbdSoDlT/asuohkuTiSVgF/DG/qf2NXmrDHC8Pr9ij9iBXM572e5fOxMA+x2afW8GwL4XewQUEz0GCvZ8sXE09POC8WjWNHp4eKFqwDVuIq7x2wMc9+muqcDigroC73wzYGICb4o7aJ+e3vGfZ9XQDKjStEmNBqcDNhlv1BcLJiEblWIbATaYLUkCb4NJNS2UCBABIhBdAiTwRpc3zUYEiAARIAJEIJEIbASwK0iBK5br9yeihPqzWK6H5vZNwC7gTWhW9zX5mTrg3WAbP7H9wb7WAmBV6zYALwF4AgCbi90Hfg5fPq0hCc2U9/oTqLfAW/nNAa5yw65hwKQVwNsuVgzMX/d1HrACmC2vDdWb725C7ov4F6vrv7/8jUACb2T50uhEgAgQgQZLgATeBpt6WjgRIAJEgAgQgXoRuBPAfABd6zVKVC4WJaLUESW6ju2akaxO1qbfmp4u8ILsQuGFEpvMlnN4xeFQqj+jslKaxEmAefCqgcXd61ZXajnghWAbPzkE3nUApgNgwh2r3P0nADbXbv/sffm0Bi00U4prCdRHSAxG4EXKoGv1jafc6mbRUPHpLp15+5HegOvnC2um9qu9mVoFgA8BdGcPA3z47tK+aIAbmgTeBph0WjIRIAJEIBoESOCNBmWagwgQASJABIhA4hHoY69mvBeAXtrL8yei+BZ/e07oqR/51kinqGMymLDtxW26g+8dDLb6U9p4EjM6PwKvz9fkA5GYBaDKXrnLzmVCDfs+kEWDRzM/xzQhCc2BYmwAPxf1wCYQh6AEXrAma8mKpcruHToKAmyWovO/mkvOb8Klitdc7GkeA2a8ATzmYcvwggnQPgTgI4+gaF8EylJi/pwE3sTMK62KCBABIhBzAiTwxjwFFAARIAJEgAgQgbgl8Jm9wdQiCa8ggIgyocDHK/wTMhdlFnYf193Nd3Ovdi+3/cXtwVZ/ShhPwobGBF4Ak5rVfX2eWTSsCkWkHwdggEuTNVa9vhfA/wJQ9LEHQxaaEzZp4hYWlqrX4ATemsCY5/L7dnsO1oCxKbPouEpzVVHrjq2f6zak21WfzhrV2GbJ8liGP99drw3aOGDGsMBV4eJo0VmSI0ACr+RSQgERASJABBKDAAm8iZFHWgURIAJEgAgQgWgTaALgMoCOAM5Fe/Ig5vMnrvlokFRdWfmnzEWZy+oIvAv3cttf2k7iSxAJiNGpPpqs7SkG5NnA0p/rEVcI1gCT9GEUmusRetxfGq6q12AF3lsBsK/vHQRbalr2bnZNsxldMrs0VygV8qpTVTj2ZTuc3cucaxyHN99d1xzQvoj7HRn8AkjgDZ4ZXUEEiAARIAIiCJDAKwISnUIEiAARIAJEgAjUITAJQC6A/tJn41NEmQD4rqDrOaHnCk+Lhq0vbtUdeu9QKNWf0seUWBF6CnghiLLhBOJpKxAWoTmcAcbLWOGqhg5W4GVV++zBjlPg7T6++/LMhZmdHeCYhcsvbx/E6S098WtRX8gtZqFV6o98n1bbj1+d+uuU/MPw4t1N+yJeNl4Y4ySBN4wwaSgiQASIABGoJUACL+0GIkAEiAARIAJEIBQCawAcBjAjlIuje40/EcV3BV2dJmu7LxQLCiH74NKD9an+jO7SG+5swQp40SIVY6E5WsuM5DxhqXoNZX8wiwbWYI8dGm8WLvuX7Mewm4Zh/8c78cCxb3BvN8BgAp7bBt2KQ/D3YMjfvqA9E8ntFP2xSeCNPnOakQgQASLQIAiQwNsg0kyLJAJEgAgQASIQVgJJdnsGVtUWT2KnF6FEVAUdCSxh3T5RGSwUAS8qgdEk9SUg6p4NNEko+6MngAftHsydRi0Y9UqP+3soXSfa/85+DO4zGBc//g4L1bUFu2//DO657fiT/Vrm3yvmGA+gn4vnczf75+0XYi6mcyRLgAReyaaGAiMCRIAIxDcBEnjjO38UPREgAkSACBCBWBDIBLAcwNWxmDxCc5KIGyGwMRo2FAEvRqHStCESqM89K3Z/eJuj+t96Tui53tPCZe+cvXynKhmeb3RU3lVWXr2sbeda4I//GyT8yt1dAfA8UFgCIAdY4cWywY0Eqxi2AJgJgP3Nxr43278PERldJgECJPBKIAkUAhEgAkQgEQmQwJuIWaU1EQEiQASIABGILIEFAAQA/4jsNHE/en0EqLhffIwXsA8AHx8e0TEmlbjT+7v//Aq8mnGaDLVKre05vGc6b+VlJbtKSngFn7Mzf6dTlPW0cDm/8/y50pOlzwy/dG6WdgTY3NXHje/fjmOlK10oG5hGqwPeDWTZwMZYa7fBsQF4CcATTDMGsCtx05bwKyOBN+FTTAskAkSACMSGAAm8seFOsxIBIkAEiAARiGcCZwH8EcDX8byIyMXu+Qq56Iq9yIXUcEZ2vNaeZV8yU9aYjQi91t5g9oCo+8+vwDtw0kD95IWTnSItZ+Cw4YUNuh0rd3gTZR1CMrOusY3ritYqBbQjOyL9ZDkUr+xaoLYJE+Tu+LUc8AKzuPEl1LIx2dc6u+8vu55V8v4TwFYAuxtMOhNvoSTwJl5OaUVEgAgQAUkQIIFXEmmgIIgAESACRIAIxA2B/gC2AGjBxIy4idp/oGGutJ2gBxY4xSFAVMVegqCM+TIcr7WPtkfC9iq91h7ztEQzAFH3nz+BV/PQkocK+4/vr3aNesvCLdyG5zZ4E2VdvXmZyMu8ctmDhcYAugB5HwHjU90JLOSAGcMCCLWzAFTZK3fZ5wmr3mUP15jQS0f8EiCBN35zR5ETASJABCRNgAReSaeHgiMCRIAIEAEiIDkCMwD0ADBJcpEFHZCoSr9gR9UAiwuB+9zEISBgxV6w89D5dQk4qh7Za+2n7RYNnei19ga1VcTef0ELvN8u+Jb77PnPvImy7KHCdBfKTe177oOapmzj/wjkdaj9eandomGVP4sGdvo4IP0eYOBwYEQrwCoHdp4FlBNE+Pc2qKTH2WJJ4I2zhFG4RIAIEIF4IUACb7xkiuIkAkSACBABIiANAux199kA1kgjnPpEIarSL9gJfAhMoir2gp2Lzncn4Ppa+0n7jzrSa+0NapuIvf+8CbzOSv6BkwfqJy9wsWgotVs0vFvHouFWAOzrew/K9wNoVfMgzPEg6baOgCkF2H8IkGcDS9lnaYAjIp9RgSaln0eWAAm8keVLoxMBIkAEGiwBEngbbOpp4USACBABIkAEgibQHsApuz1DWdBXS+sCf5V+UwHsB3AktJAn6YG3XSwaRFfshTYdXeVKwPFa++32RoA/2F+Vnx96PglwDAjUwzZF1P3nIvDWreRv369kQfuelf/scWuPToJNkJ3Yc+K4oBSyt+dt9xRlmWUDq+r1FHiZV64RQL4Lu84AMgG8B2CTCKZiq5FFDEWnSIgACbwSSgaFQgSIABFIJAIk8CZSNmktRIAIEAEiQAQiS+BRAPcC+ENkp4nK6D7Ek7d55eCfKuVNWtqs50+UWK18Dg7v3RNcRJ6C0Z5i8RV7wc0kgbPrIcRFJPpxAAYAuB9opQaGJgN/aAQINoCa3UWEeGiD+to3jiZ5+wA4/GyDbJIn6v5zEXizjgPaa2qXYUCLtk8X3zyKM3a7rltnnudl50+fPw4BOR/lf+Tts8DToqEZgDcBlPio7N0I4EsR2MRWI4sYKu5PkdrnTH2AksBbH3p0LREgAkSACPgkQAIvbQ4iQASIABEgAkRALIGHAPwLAGu0Fu0jAn/g1630k7WYjSYPdqleG2/iULX1S51FtzuQV6YvFhGIOdrYfc3nKqKdUgC/nAFaPCghb9CfgTt7AstVrsIdMFMHvBtqPqUCP47jCOh77WiSxxqJsb9T2PehNsnzd/8xgZftjUJg0R+B+1NcoY646zFh3kfTnX8nlRvK8cbTb+jWL1vvbe94Nlnram+y9oiHNy8Tflll70f2BpWebwh4iVdUNXIc74dAoQfcL4EGkOLPSeCVYlYoJiJABOpLIIF/560vmuhdTwJv9FjTTESACBABIkAE4p0AE0HOAbgLABNIIn8MaJ2RolZpU25onQ5ekJmOXi4x8eYcbDkfZFWtt1BdxQNTMtSFqWl3dZUr2tZqPVV7fuJMWzex17B3BVhsqL/Yhnpd5Nn7nYF5g/5DA6wD0AuAlW2JKkCWIRGRdx+woDcwQe6+DGp2F9uN49dT1rVJHmvmaAPwUoSa5LHPL+bP/Ie6TRGP4KUlP+Geh+5wQ7V83nJu7lNz/X0WeN7LnsLvYHtV8o8u1ckrAaTVNGODa9Uy+/fTtf69w9MBqwxwexsgTj87gtmBCelBTAJvMFuAziUCREDqBMLw5o3Ulxg/8ZHAGz+5okiJABEgAkSACEiBAPM4Za8zT4xGMCm3pOubPdrf6WfLG80of0+vq9pyKkxVmEzkNS8DhlyFpJZpsuZ6mXpkWyja1hR+2gVe5rG52/t6Q6ow0/Tu3btv//79n8rMzEy32WyyrVu3lvA8n5Ofnx8G4TrimbG/On5YDTzjMpkBwHNFwOpuEY8g8AQ+BF5qdhcYXcTOCOQpWwGA3evsqcF0AEycZ5W8rOp1q+97MKR49XZv5oeArOWAtnON5TZzhSjFy/n7+LsfvNPt4cDyN5dzc5+e6+ezwGccDiGWvQHB1uU4mtrF62Qf/+5a6esi5ob0mRMSpBhfFGi/BHroFuPwfU5PAq9UM0NxEQEiEAqBcL55E8r8dI0LARJ4aTsQASJABIgAESACwRBoa2+0xqrfLgZzYQjnapr+fUChamgHteu1FZ8f44zvHRRTVStiyroVYvIWr6Hxg13AV3HgfvpSZz3oz6IhmAqzWmFGoTA37tXrUtLSpdkYMKATDAYDpk2bpsvPzw+TcC1i6aGfogGe3wN0VAH3eIyy0ATMYCJYrMWXbcBdfYBlLnuHmt2FnvKwXCnGU9bRJI9V7rKDiWFVdqE3LEHYB3EReIfcA3R8DBieDNhkwE7zzaMqL+V9/sLVjgnLSssw95m5viwaxMR1KwD2FbAZW4feHXq3v6b9jAG3D0gRBMF2bOexEj6Jz9mSv8X+8CeYzxwxoUn2HDH7RbLB+wmMBN54zBrFTASIgDcC0XzzhjIgggAJvCIg0SlEgAgQASJABIiAG4EPABzzqDqLBCKvAm/5Z0e5yvcPhVJJ5xmjdwFBNl9QDvzBKHCVxyw2PhsHd7MmTz5+sV1cCNznJkADvmwA6goz11+/FL/88kr12HPmzOFyc3PDJFxHIh2uY44+DmRd40Xg5ewCr4+K50jH5Rx/G9CmETAcgNfX210DaQCvukeNe4CJAnrKOprkOewKmJ/tXgD/C/MKmEVDes2Xl4c88heKx04qN96ceXO6zWqT7du1rzhJnpS9Jm+Nr8+CQOGx+5p9ZgUUeG9+4Obljy15rLNjQKPBiNXPrdZtWbFlAoAuwOIPaz5zWMXxqZp/wmYOeCFOPjsCoXL9ud/9Eq/3LQm8wWwBOpcIEAEpE3AIvNF480bKHCQTGwm8kkkFBUIEiAARIAJEIG4IZAD4FEB7AKZIRq0alq5v+oi7RUPZKr3O9F1YLBp8VIjNNwEvMk/MtQHWFkyFmddzVarF+P77TAwaNMgh8IZDuI5kSuxjs2rkRl8D812aU0mqQpYJeAKAofbX/pmfq0dTqwbzqnsU9oPYKTyZu3nKRkJ09yUC+m2y5vKQhtlGeNk7Ytfrdh57jdXVosHRdM3VokHzWP5jhTdn3ez20GjDWxuE/Vf2Gxt1bCSc/LKqUXmlXKYcaIFMLsB8nIPt91TB/Ovph3HEuCqkyCR7kbf9Ujm/ptmn48FNYQmAHIl4f4shSQKvGEp0DhEgAvFCIFpv3sQLj5jGSQJvTPHT5ESACBABIkAE4pYAq2SbA+C9iK7Ao8ma5djlYi7Zko1N50KtpPMIl1WIPaap8d5k1rHBipQBKxId8/kQePPw449j0K1bN+Tm5saLRYOLyKtaBoxoC/CCRwOoiG4LEYMzz1Z2MIHXx9FgXnUXgSvqpwRTfRnMuS57M03rRwR0PAD4PyBvDzC+xnTbeVR7NU8FsL/ug4GQWXk2XWPVyayZWmOXJmudHnnnkVcyJmQoXWf5fOHnuNj3Ilr0aYHvnt6N5CmdnD/mjVZUfHQGtt+suqqvzsaDxUsoAF32QNzftyTwhrID6BoiQASkSiBab95Idf2SiosEXkmlg4IhAkSACBABIhA3BBYD+AXAgihFHILIEyCyPh0zlArVCuW1V3cSbEly81FOsJS0PYqy5pOBpSIFZNEViQDqisHt27/Bv/rqTeU7duwoFgQhOy8vT+S8UaIubprw50bcvP7OCiTwJmoDp/qTk8gIjcc0zlClqbRNb2maLtgEWfme8hITTDmG9w0iGhEGFAG3tWvZqNHom7pi847rep3/bYFLQ7VSQPGMKXUEOEEQZNbzJ0qs5868gssXDoRJ7PV1v1T/+y1Tbln/N+3fnI0ljaVGfLjwQzT7ZzOUHS3D7m/PICWjtVuWKtafgfm02WT64rQU/K8juYMS4b4lgTeSO4TGJgJEIFYEpPi7YKxYxGxeEnhjhp4mJgJEgAgQASIQ1wSYgPYCgK/jdRXKQd30Tabc5hRSeM4E46e7dKbtR0KpghPxi603MfjILGCbLkzCUbymIhJxu1o0eBs/GHuNSMRHYwYg0Cqrlf7a16913p/WcitOzjqp+3XNr4HuTzEi4LbxI6/ru/aNCak/7inHo69ewqkLg1HJmW1W+S5L2n3XqhRtU9C08jf0LzuMsTd2tiXLZRVb9x4t4WHLyX/f0fAs/GkcMG5ARqoqVdtnZJ90q8WadEx/LK3Zn5rJ5e3kPgXe8vWnYT1lNlVtOsPsc2Ltfx1+KLUjJsJ9SwJvJHcIjU0EiAARaMAESOBtwMmnpRMBIkAEiAARqAeBcgDdAZyvxxixvFTT6OHhhaoB17h5XRq/PcBxn+7y16xIhJAbcFnhGCPgJA38hEACr9eKamCmDlgVSEBs4GijsnxNt7e7Fba+u7Xb/Xn2nbPcqVdOBWom5kMEfN4ELJoCgDWD2bfipXG9H76rj7Ny92DRJRR8utc8/7CaVw0ZUW3ZMPLXrVj36h+dCzaUGzHtlXd1+Wu2RGOPVH9OdHqg0/qBbw50Ct11LBrKLahYexbW3606U+JaNLhsurhvvEYCb1Q+QmgSCRGg33kklAwKJbEJkMCb2Pml1REBIkAEiAARiAQB1lyNNaxi3pHxeGiA9neq7+wwW9mno0zRlvU6qjkqvznAVW7Y5aXRGTXkirNEixB4g7HXiLPVx3+43gXexWe5U6+eEtGIsFYEbNX0Z9x8wxu4+xbYkhW2iq0Hzpds+LFYPfuJMd1cBV6G7PXlW03Tt/FIHTIixfb7r1hwI/DHe292oznnnc+43FdXBRKZw5aB9mPbZySlJmnbDWtXbVVx9scLF6+UmtOUfZu1k8lkcnOxkecr+WMmmWUyNl2KR4uXIFl5u2/L5wNJ8dJ4jQTeIDNOp8ctgfEA+rEHaqhtdMA+o76I2xVR4ERA4gRI4JV4gig8IkAEiAARIAISJDAKwAwA7HXgODocwkDvzkBRI8j7yKCUQd7yZzSelISkVmZUfLpLZ/Zq0RDQ0zOOODSIUEUIvE4OVF0kwS1Rx6LBYMWJV0/oLq255K161iOHtSLguFuXN1k/+0Znpa6h3IS/zN5SaYMSa+c84KwQLi3jkDvvK92KQ4JcnXm/xqfAu/gzLve1VSJE5rBD9dyn7PsuAI43UIuXeG28RgJv2G8NGlCiBF4GYAEwEwDTndj3Zvv3Eg2ZwiIC8U2ABN74zh9FTwSIABEgAkQgFgT+CYD9cf3XWEwe+pwOkfYVAM+4DGOArMlzUHQp4S1lx/6Ikt9XecwhxtMz1LBIXAyVnP/rghF4IxNBfI4qmf1Yp8naz+XFZrk5u3RlaW2V6tDmGapUpTZlQIt08LzMrC8r4WSWHGz8zdGI7a73X8z8YNIfeqS6puO1lbv5/67aVzJ2WPfK0Td3S7fxgmzH/tPFQhKy83ZVpimUKdrkjt3Sb290ucm6N/7iFIdLDUbkvvquLv+DqFg0xOcOin7Ukfx8jsRqSOCNBJp3ZxwAACAASURBVFUaU2oE2H9L2Ndae0GADcBLAJ4AwP77vEtqAVM8RCARCJDAmwhZpDUQASJABIgAEYgugUcB9AeQE91p6zWbXQTopQYOA7jHY7A8ACdNQL63JkURaOxDlg/1ymbgi0ngDczI5QxJ70eforNqVFt989yetY0SjVYYlhTpqjZdcFT5ala/+IfCiX/o7ublywTep7U79ABusIsQTHxgtjOOo7o69qa+XZt2u+bqp0Zn9E232WyyHXuPFQsKRXbeyk0NwAohqA0Uy5PFfj5L5eEFCbyx3C00d7QIOARe5nk+HQB7UMYqeVmBAGvSm8jNIKPFmOYhAnUIkMBLm4IIEAEiQASIABEIlsBgAEwRZd5q8XKIEHh/LAI2d/O+IL+NfUJgQJYPIUAL5hISeIOhBcntRzFinKbZ09cVpt7Wxk28LV97iqtYUuL0yJ16R099wfOjnCJwabkJf539beWHXxcxX8ihrpia9G/yYKNOjZ5rM7xNG+Z3e2XPlRJLkiXn/IrzHGt41kCtEILaSbE52d/ns+QeXpDAG5tNQrNGn8AsAFX2yl02O9v77Hsm9NJBBIhABAiQwBsBqDQkESACRIAIEIEEJ5DM+pEBYMIK81eLk8MhAnhaNJQCeJEDlEOBpT4q88LakCveXimOk/y6hUkCr/isSWY/Dh43OCMtNU3bb2S/dN7Gyw7uPFgiyISczfmbHZYLrqvyJ/A6PXKzbuuaoUpN1o4e0jHdZhNkO3Tniz/+oSTpwm+VFQ6Bt/mY5hnJjZK1yjRlrz4v93FaMljKLDj00iHd6TWnvfn+iidMZ0aYgL/PZ8k9vCCBN8K7gYaXDIFxAAa4NFnrCmAvgP9JJkIKhAgkGAESeBMsobQcIkAEiAARIAJRIsCq3/4SRz5q44H0u4CBw4E+bYESJTBAAAQOKDwFKKf4FnfdiIqpLPRMgZfmSIsLgfvcKg+BhRwwIxbNm6K0ZaI6TUMVeEPcn9LYjyOmjND/K+9fzmpbo8GIZc8u021esdmrwKrKbKtvPs3FoqHcAsNSZtFwMVAjNrf90Tarrb7DXztobMdsuHrs1W4btSiviDs867CzIjiqu5gmC5aAyM9aLQe8EKucksAbbFbp/HgnEMp/l+J9zRQ/EYgJARJ4Y4KdJiUCRIAIEAEiEPcElto91BbFyUpcuzn3AvAPAFYA8yP22nWfjhlKpVKb0rNDOnvd23ziQolZbs3BT0V7gHBbPsRJFqIXZgMTeD0rGL88D5x7Fti7XhxySexHTe6y3MJhWcPcHnysf2s9VzC9wLsYN7R5RopKqVXdaG+ydqi8mJNbsrHhUiCPXNf9oen5ds/CNE2a2o/ASw9exG0kqZ0l1p83mnGTwBtN2jQXESACRKABESCBtwElm5ZKBIgAESACRCCMBOKp0VpMujkrB3XTN5lyW20DKM4E46e7dKbtR3oDTJBTLQNGtAV4AdhTDMizRVYRhzGNCTtUAxN4Ha+hsz5hrKcN23acDdjzS00zxBXeLA5ckh9WC5JQN5VXgXfdW+u45dOXBxJYg60QqyPwtrmnjfr0nNPQPKlB+dFyyJJkULZS4vDLh6Nl0RDsGkLl3MCuk8TDC1fmJPA2sB1IyyUCRIAIRIsACbzRIk3zEAEiQASIABFILALx1GgtFt2cNY0eHl6oGnCNWzWi8dsDHPfp5ceBAY8Dw9OBUwrglzNAiwcDi3CJtYEivJqGJPC6VCl6+ksbWD8bHfCuWA/ZmIqMI6eM1D+R94TzoUhFaQUKphf4tGioxx6qY9HQY04Pje27SrTbqMAdN/eFzSbgu90HuV+Ty3O+Xrnv/XrMFejSngAedPGpZI0eVwI4HehC+rkYApJ4eEECr5hU0TlEgAgQASJQLwIk8NYLH11MBIgAESACRKDBEoh0o7VghCYx50a7m7NXgbfymwNc5Ya0C8CHXWp3TtAiXIPddEEsvAEKvL3UwGEA93hgiqnfaBApA1iTtVRVqnbAqAHVTdYO7zxcjGRkb8rb5M9yQcz97xmH2/5wNFkbru7Wa83MfzqbrBnKjZj2yru6/DVbxArkQa3XfjKzj5nucmFTAE9Qp/lQUPq9JpR9Es4gHPNPBSAAeCacg9NYRIAIEAEiQARI4KU9QASIABEgAkSACIRKIAKN1jyrrQpLfL5i3npAhlyp1ipa35AuCLzMduVoCW/hc3B+i7fX0aPezTll0LX6xlNudbNoqPh4xzHzzmlX122wFj8iXKibJcrXNSSBFzWezo9pvAu8cdm8L7AY11WTkaxM0So6dksXBEFmPX+ixGrlc3B4bwA7iuqd6G1/aN6f9/juSfcMTXXdq3Pe+YzLfXVVpBpy3QqAfX3vcX/cD+ALAJuifN/QdOEnMB5AP5cKbWZvdAHAhPBPRSMSASIQRgKB/zsUxsloKCIQDgIk8IaDIo1BBIgAESACRKBhEohAozWHl6gDqO/qVnmHW/SqPo/UCqgWI8yH3tfxp/1W20XvF/bqJmvJ2pSe6fYmaxeLzZcuz8Kxl1bWFXjnm4AX2Wvaa0VupeitQ2RAEjstXgXeEPPqeDDSqBfwmrMCFSi1WzSsimQFakxSr7iu3/9n7zzAmjrbN34nrAAuquLEPWmdqB2i1qq1Q1sXdbf20+/7t/26P+nS1lVb29rhANHiXlW7tLV22+HGUTWAA8G9B4gQAsk5/+sJJyGJAU5CNs97XVwIeefvfU8k93nO/aSG9xtWcv1rNSjY/qO6SL1XzlptCrxr57yYMuKx7ha2KrMXfqeJn7WqPA9gRxmQcEx92xJ4NwP40dGOuZ3XEDBP8EmfvbcB0Ev77jWT5IkwASZgImB9U4Zsc+gpErrpxoUJeDUBFni9ent4ckyACTABJsAEvJpAbwDfA1gN4D9OmGkpGc9tRrdGB3d8PiWwwX0WYkzhie81uiNrXBVt5+gSrUQ7W0l/Jp0G1r8GoOwPEvZFLTs6X1e2c1DAtHtK26UW3e1u6ZEGdkSulzm/zmOA5m8DfSIBncKPk/dFh/Z/IiW4dQeL679g3zaNdvsWOde/zRsA44b1TF36EUVCF5fsnDzEv79SnbxOtkWDI+fb2qKhBoCX2KLBIxeiswe1leCTzmwXAJMA7HH2gNwfE2ACFSZgfVOGfi7k9+QKc+UO3ECABV43QOYhmAATYAJMgAn4MYGWADYC0AGgqIfjFVhrKQKvzUfMyxJ4XRVtV4GlmTc1F/MKVMCOG0DVR4HFZHlR5gcJB6OWnTTvinTjLAFT9hx8LIJXfuS6TAKOCI0yu3ZatYrM0bbAm/K3oN156E3g/IflzNLm+Yh7KCZWFR6W2D+2Y5Rer1fs2n88UwwMHJ+0okwPYBqqIonSrNs2k5KsnXMaae7IUwRsJfhUSQLvmwD2empiPC4TYAI2Cdi6KTND8kWn/zf4pgwfHK8mwAKvV28PT44JMAEmwASYgE8QIM/KeQBGASD/S3r81MEysAuwJLykMT1iPjEP2HjbB2Fl3a5dVDGvmOoKhXkoVCfnCRd2+8qH5loA6MP+DQD1pQiRUwAaAiBvilwriOHB7Z/tHBjVw+wRfKAwY5OgO/oFZdfKA5BvB3hiR8l+7GljR/fmVQd0BZaaRVvS8mhfv3XVXpHnJZWyknM5uJbbmlWUYzgwvzMw3GJfgbkCMINEf+tz4Mi8jezt3euKrs3WXGsDqALglvQivX/Q2b1mz8ICW9zZJfyRUSXXf4EGmr+3AUXtRX32gXwxR30URTdKY0fn4wSAzqWMaa/47IxEafaOaQ8urus5AtYJPncCKGKLBs9tCI/MBMogYOumzDTpqQp6MshVf7PwpjABpxBggdcpGLkTJsAEmAATYAJMAMBPAJoCOO84jcjqQNeWQL+QYp14ewGw4xhw8XahJrh6dWVEi5aBdWJCRFGE/qq6QLh25BgKSxV1HJ+WC1qG1g6tU7dL3aZN+jUJEPSC8tzf5/Tn95w/nH8xv5ok6t20GrYsgbdAiqIuV9CsV69e9XvvvbflI488EiIIAn777TftX3/9dfTChQvOEBJtkXKHgGk9LjGkYs3QmTtZEaHSXDgthc8cAXj3oJPWYKfgbX0d/q0Fdh21eR3aT5TeIwQAdDODPos0MftZfm/VqzcJuCOmcVDTKIM+rL9WCEX4ACgD60LQ5UF3LCFPuLqttA/jxIPGby9/wFJrcqI0J0D04y6sE3w+C+ASJ1nz4x3npfk6AeubMu8DoL+xSOjlwgS8mgALvF69PTw5JsAEmAATYAI+ReBXAHMBbHLCrO2JZrOnrhOm5pwu2gxvk9pnTh+T36c2R4u/3vzryrGvjyWU9kHiNosGilo+slotnPmDxFmKxi3Xc3bcuHGpS5cuNY2bk5ODiRMnqpOTk+Ukp3Jk8fZYbzjSv7vaWJ8ze3z6jG3pb29KpkeRuQEAHgdwFRg6GEiiyG2pOD05mp2WFU63jDAuzGmPvwa0bpKhz3yjOYrCEdDkLwQ1GmhxDorOfKPVZy0luxZbj9TayaPMI8aJ0tx1Bfr2OMb3gHHSe/Vbvr0cnj0T8FsC1jdlyDZnvxTE4LeL5oX5BwEWeP1jH3kVTIAJMAEmwAS8gQBFxD0EIN0bJuPlc4jut6BfSqvBrSySRO2bv0+3691dr0qWF7cvwZBkLTQxsHaHKFEUFPobxzIFXfB4nN9CorAcgTd67dq1KSNGjLAYd/bs2Zr4+Hg5yakcxGorsdw0NbDKVaKyg/O01cyWf/DxmQBphPgSwFTJlsSGT5912z8LgLBHgeVkZULlIwAxwIB3gPBEILZlceT6wXRAOR5YXG5EtsyF2iNo2pPsUObwpmqOPP5q6wZOdFjcwykFf9QME648g8BW3yOw7n0Wcyk69bWgP7Xs7lIeqbWHh5w1cqI0OZS4DhGgaEB6r2aBl88DE/BuAj4ZPODdSHl2ribAAq+rCXP/TIAJMAEmwAQqB4EQ6RG2wIp58FYOWABsCrz7E/Zrds7YKSdJnPUHD7mCVVkCr5xxHdwga6FzX6aTBUwH5yWnma1o1smngC8mAvgKwGQA5J9Lj2+SeEO2APR7ego7FZhvipYutlaenAV88bRkTdAYAFk9RAA4KrWjCN9vnZzMxdb5KO3DaykC7zwtMJ3mRqJ2RYrcx18paSNZKRijnVtInso/0PUTFvfwXmX1qFDNt7kQoUFw9L9McxKKbqHo2DpRvLbxHjdE8NK4nCitIieicrVlgbdy7TevlgkwASbgNgIs8LoNNQ/EBJgAE2ACTMCvCZBYRMIL+WlykUHAlkXD9unb1emr0x2JapUr8MLaoiE7Oxvx8fGutGgwp+FoRIyj7WTsRJlVSrOXAPDnNSBrA3DyWYAEbOXXQL+qgEILpGQB+98Dnl8GDLGIlgYStMDUl6QbIiTwRgIgz2BK+uWqZC7m56Ms4VSCYSvietJpYP1rAMyFVkf4yn38tUwLjOCObY9XGda/RZvMY+gW2xVfJh1ErtAKoiBAzDmC3FNtC6D7qIebIniNHDx1Th3ZB27jGQIs8HqGO4/KBJgAE/B7Aizw+v0W8wKZABNgAkyACbiFAHmJPg+gn1tG84NBmg1oFhsUFpQY1SsqShRExcW9FzPFQHF82uI0Rx7Lly3wxsXFxapUqsT+/ftH6fV6xa5duzJFURyflJTkyLgu3glb9giYYGZx4OLxUYrAmwTgLgCrLwNf/hcY8hmwsEHJZChS98WzwMD6wDCK7jUrCRpgqjFa+mMpSvUBqYKrkrmYnw8Z3sHm3AtUwI4bQNVHgcUUTUvtC52QcKYsMbR8r97oZrHhSuVv/37pseA+I3ob8J0+chpKpRI7N+3HimlZJ4BfSYy2VWRfL64+YNx/pSPAAm+l23JeMBNgAkzAPQRY4HUPZx6FCTABJsAEmIC/E/ifFNlHGcK52EfAGVF/jghWzhjXvpXaXdtlyb7smImtaNZFACiYNVEDTJkMJL0LDA217HSeCFxRANPNfk3J016/DnxNkbqXAAwAcB3A31LSNVclczGej3+TvUH53sGmKVPmsqZS8sQyvIbtwCmvqiyv3obRDcc88coTy3uP6G0hoi96fbH4XeKu14GL5HFsqzhyvcibOddiAmUTYIGXTwgTYAJMgAm4hAALvC7Byp0yASbABJgAE6h0BCjD0XJp1SNLeSy60kFx44K3S4l7Yt04pquHoujZfcAQleVABosDioDd4+oJFPdP0ayB64EH6wFkMU25BOMAUMCuIRp3HLBwqQ0rBgDkwHAIwJ0AigDson9rAJUO2HMWCBgrRSO7Wmy3FnitvYPJMoLOEPkHmxdZQquL9kGWV2+f0X1SX0562eBzrN5+AYkvpeD8ifZ6vU5xq9gqw2bENwu8Lto07rZcAizwlouIKzABJsAEmIAjBFjgdYQat2ECTIAJMAEmwARKI0AfXusAKMl4xKzcQYDEOSrd3TGYm8aIBhYcvt3iYJ4ATL/bzTcR3gV6Pwe8F1FsQUuFonGnqYFV7QBbUb4ficBM6W9typ/2OYDZZujIxoHar3TEc9neLTAXNGUJp2YD2Fvf3rmVVl+WV+/dg++ODVWFJsb0jYlaMulStRsXPzWL5i2VMQu8ztol7sdeAizw2kuM6zMBJsAEmIAsAizwysLElZgAE2ACTIAJMAGZBNoDWC9llZfZhKvJJFBWlKc/ClbRwL/UwAdmf6+SqPq+CCy5x30RvAZLg2hgwEUg4Cugb7XiRGp/FQCHPwbSPyqO8g1PBHpHAToFsC8TKKwOfEaWCwBI4D0CgKyqzYvB4uF+aS2ujOI1Px+yhFOzWdpbX+Zxll1NLpeBQNK6260yLBgbB/XH60U2UK7oUQIs8HoUPw/OBJgAE/BfAizw+u/e8sqYABNgAkyACXiCAEXP3QJQF8BNT0zA78a8OyJWFapKDOlUK0oUoShKu5GlQcEE/Hx1n9la/VGwigbe2w9cCSm2OBAkewSxAHivhxsjeK1tCh4EcBaABkAGAPp7mhLU/SD52+qLFV1z0fd0IBAVVkrCNfLjrQqAEpgFSF7Wxv6cdZxtnQ+5wqlxDvbWd9bc5fZTSkI8i6R23irwejtbuXvA9conwAJv+Yy4BhNgAkyACThAgAVeB6BxEybABJgAE2ACTKBMAr8C+EQSvBhVBQmE9K6fGvFSO4PHKBUhrwg3lx1VF/xyzvzRfn8UeAE8cRxIaFEcAUvaZy0zW4QKgrWv+Uwgqg5wXzfgvtaALgDYdQUIGwAsHwKgkCZWSpeSeDfya2CuaR/NLB42Sga91J7+Nn+3nP7sm3lxbT89H9YobFllGG00LOp6C482AMZYifsrAJxxZJO5jU8QYIHXJ7aJJ8kEmAAT8D0CLPD63p7xjJkAE2ACTIAJeDsBEqgo3PIdb5+oD8wvuvqr7VNCe9YLM59r7jeZmrzlx42P9rtawPNAdKEx+rVdE+BEOBAjAsgH9mUAyvHAYopwdWcZDDy2GFgcUTIo+bu+cRX4sjaAlyURtYzEb7ZsHI7OBHbQ3+NfApgKgKJ/Z8jrz67le4ugadek7a/ceQzQ/G2gT2SJVYbN8+ItPOi9crLZOqtLe1/azQL7kfhPCw+8D7kEHgu8LsHKnTIBJsAEmAALvHwGmAATYAJMgAkwAWcTeFQSKfo5u+NK2J9tgffrTE3eiuM9zWwKXCFYDQXQycXWAaVs6fBUYL5ZtOteAAnHge9beegMRAOJ/wBxQZbjzxWAGfcCoC9KdEcTLa+YC1XW9g9kcULi3kt29FfeePS6K86HnHHdVMdaPP/xAnB+ErD/61Im4A08egGgrz+t5jhMevphi5vgefcw3cmiJjgxJOaOKAiCojD1ZpZGUTQBmy0sarx7DZazY4HXl3aL58oEmAAT8CECLPD60GbxVJkAE2ACTIAJ+AiBagAuAqgiRfL6yLS9c5qqB+qn1njRzKLhVhFylh9Va11v0UDRhUWS4Ogq6wBb0EvxUrWZLMtdm/YUsGARMCzYcsC5OmDGHwC2lWHRQE3Kij6cCaBAityluiQA0c/OjOL0BkHTGXtVCke6IfBCdImFMUVXkzXDSnMbE/PxvYEHReDTTRpbAu9mAD86A5ib+3B6lK2qb53UiPg2ZhY1OuR8fkJdsOViaXvr5iXbPRwLvHYj4wZMgAkwASYghwALvHIocR0mwASYABNgAkzAXgJkmkqRaIftbcj1rQjcHREbEqpKVBmTrB25kalRaMdjyxVzmwJnC1bGyFJXWwfYIfDaTJblruNyPzB4HbAosmTAbADxucC3XwH4AsBPNiYjx2N1MIAYs0jpZgD2l9Kfo+t19vlwdB6OtQuv+rqy2h3PhLTrVkMURYXufOZ53fVrk3Dh1DcA2TJ0XA7cpyx2hjkJIA7AJg0wxdzGxNsEXpqPtUVDDSl625nivmPM7Wn1EGLDQ8MTVT1UUaJeVGj3a7PyFHkTsAbmiSDt6dFYN7rGG232hvauE0q/KDqVB4VSAc3uq5pbn2eVtreOjOPONizwupM2j8UEmAATqEQEWOCtRJvNS2UCTIAJMAEm4EYCy6THwhe5cUx/H6qs6DhnC3jusg4oZc9kJ8sqa8+dHE0YtQy4rzPQO6rY33XXJeDPA8CZEWVMwh6PVSfP12JWzj4fbrrWHn0WqPIJ0EtlEG+VexHyQF0ENw9EwV+bzxSlH1gIDP4vsKheyYQoenchgHANMHUcgIMoztJnztdbeFjfACBxn5KsnXMTYKcMEzY0LLXWB7VKomxzBdyYdUOdty7PkShb4z7dBWB4lQnNHo/oXje45h4d2nRuAUEv4NiuDPF6+uUnT+8+vcopC3BvJyzwupc3j8YEmAATqDQEWOCtNFvNC2UCTIAJMAEm4FYCiyU/0gVuHbXyDuYKwcod1gGl7JithGSyk6s5wzvYlthqFOOuAqC/oVXliHHe5LHqivPhhqtthBaYZ2aLkQMop6P6861RsG+bRrt9y0/Agkdut86YD+CvW8DWpwHcB6CzdMOJxN4WAMYAuA6guxsWIWcIV4r7csavSJ3omp/VTAkfEG6RCPL6+9e1txbfGgtgg6zOzaKAQ66HBNY/Xl/VuVdnQS8KAYd2HwoY9dlIUzeaHA02Tdmk3rVilyMCsqzpuLASC7wuhMtdMwEmwAQqMwEWeCvz7vPamQATYAJMgAm4jsA/AP4DYI/rhuCezQi4QsBzh3VAeZvoiPBVmncwCU16KZpTprCckgVgArDc/FFzuXPyJo9VV5yP8vauoq8PBBZuAoZY9ZOAkD6HAE1ekXbHT2OABStvF3gTAOwSgTpdgeV0jsnr9jcA0yVbBBIez3iRwFtRVp5sbyHwFqSE4caUlig62RsoDMwF9p2wcQ3dNl/zKOD68+vjhWkvGOqcPXIWaalp6Dioo0WbrQlbNZve3uSLNg0s8HrytPLYTIAJMAE/JsACrx9vLi+NCTABJsAEmICHCAQByAdAEV2UpItL6QTkioXlMXSlgOesOZa3Bme8bss7OA3A/wH4HQAJthTBSf7FP9w+ICXrmm961BywmazLHh7e4rHqyvPhjH2z1UepAm9wz33QXzx9WX/sYB1g0BXg81olHZA3MjnD0JbH3wS+2QKAbDQoaRkZ9D4jnYObADq4avKVqd/woeGpNT+oabhuzj/UEboMeoDDWMpNeEcVTSJx0fEiPH7xcfQY0sPQAQm86Wnp6PC45Vb9Pv93zXfvfEfC/V4fY80Cr49tGE+XCTABJuArBFjg9ZWd4nkyASbABJgAE/AdAncDSALQyXem7O6ZWlsQ2IwUtWdSvijg2bM+uXVteQfTDQd6RP8dwJD0iUTXQgDWiayigYUpwBCLR82BxOJkXQ8h2IFEUt7iseqj52NEATAvxFK8nYagdscOFOmF8Ujb+wTQoBXwwGDgPgUQAOCUlGStAYB5AObvAa7fA+B70gsl5TcTwC0A7eUeLK5XBoGHEBsWGpYY3CK4SfZn71ZF0XCrytI1VPoTHaUKvNTRssnL8Mi0R0x9arI1+G7qdyd2rthJN2scLfbcqHF0DFvtWOB1Jk3uiwkwASbABEwEWODlw8AEmAATYAJMgAk4m8BzkqA2wdkd+09/siJF7Vmujwp49ixRdl1z72AScehnsgyhv3vJomEGgJclT1ZzC5FSBN4EStbVM2xo2PIKJJLylJhkhOaj54OSrIV/CvQONiRZw24d8M+fwCHKokZqLiUl2w/0TwC6Nwf6SQHaxmXTfaZtAnDwIHBxoyTqk8A2mi0aZF9P9lQcCCStA4aGWjYqvobKirY1jwI2t2igfjZP2gwhVEC16GqGJGvaU1oIF4SM1cmrW9ozueK6Tr+5Zu8UWOC1lxjXZwJMgAkwAVkEWOCVhYkrMQEmwASYABNgAnYQ4ARrZcMqO1LUMd9iHxXw7DhV8quaewc3lm42rATQFYBSEvleArD9dsFpZCow18yigR73n6YGVg23lUjqZvJNTfasbF/wAfX18zFQsnshmwUqVoI5iXZhvwEJZgnZjFYN1QD8ogH++gTAYUkUftLLkqzJP91eX7P0awhAUwAZNn2wpSjg0B6hUZRkrcGJBoFdencpunr6qvKxNo+Fjhk9RpmWloaAgAC0bt0as2fP1sTHxztw7Tn95pq9O8ICr73EuD4TYAJMgAnIIsACryxMXIkJMAEmwASYABOwgwAnWHNI4C0/yq2Mbn1dwLPjeMmuahQBScwrkCJ3qTEJLPSztUWDjei+fZmAcjywWGtT4P38pib7g2xf8AGtBOej8xigwwqgu6I42tdo1fAd/VsLJNM5OCiJi5WAh+zrxMkVSWxXLQEeqAMIojJwz+W7778R1n94x7oKKJSZB4+Kypt5xwMUhaOTl/9snrzQOA9z8Z7+3XTt2rXrR4wYYWGdIgm89l57rri5Zi8/FnjtJcb1mQATYAJMQBYBFnhlYeJKTIAJMAEmwASYgEwCnGBNFqhS5/htRAAAIABJREFUo9zayWp+eyUWrEoHZx7Ra/ZYP34qg/Vtlgrmj5BTO32OHtkfZKvz1uc5umcObrVDzSrJ+XjiOPBii2L3BrJnNUbxhltbBFQSHg6dFYcbxQyOMXjxtn+gfdTlU5cDTx48eTayWmTwO5+/0ywrPQvKACXuqHMHvvlkJbRnLquT126Rde2MGzcudenSpabI+uzsbMTHx6uTk5NltTdbUJk2LG5K2MYCr8MnjBsyASbABJhAWQRY4OXzwQSYABNgAkyACTiTACdYk0XT2geSIkWPzgR2qG0+vlx+nyxYlc+oYj64Zo+Qi3pRoT2gzcwLzBuPFThQ/tAer1FJzofBquFX4MGQkijehynnI9lsmIuBlYSHU89duddPp4c6ZYx6d1Tz+i3rGwY+nnIc+QdyhaIrecqu7e6CoNcjLSsL+QFF0GWd1s5f+h1F4FKyO/LGPlrabOPi4mJVKlVi//79o/R6vWLXrl2ZoiiOT0pKcuDac/rNNXshs8BrLzGuzwSYABNgArIIsMArCxNXYgJMgAkwASbABGQSeFbyPP23zPqVvRqJJn0BREqJwIyhhyRc/GAHHPKTpdLdjjZc1TEC5QpdjnXr0lb+Kmja2AsSeQuXAPfUBSIFwGSzYS4G+isPVxyiNgDGWL0/rZCS1BWP16hDbGBg4JLQZtEtAgOVijuCsvGvyb0RCC0ylhzGoo8pz2Fxycm5idenf4CrN85pvz994kxIuwa1IAgKbcaVLK1SNwFbT9uybTA2d8K1Z+vmmsGGxQGx2CHcLPA6hI0bMQEmwASYQHkEWOAtjxC/zgSYABNgAkyACdhD4GUAvQE8bk+jSl73XSmBFHnC0t9m9HOhbY/YUkmxwOubh8gJgpWshfuToEkJ1+hJASrk913aTZGy2Nri4a69kLVhXlSJ3o8mm82nOgB6nzd5WAc275Ya2nO0yUJB0GpQ+8bfeHZqT9Q7HIyxI4ZYLOfDz5Iwa8t6XdD4roHGF4T8QuSu/0et/SvTXtsFR1F5ar9Z4HV0x7gdE2ACTIAJlEmABV4+IEyACTABJsAEmIAzCcQA+AMAiQCU6YhL2QRIZKCvLwFMlR5VniEJKCRC7ZEJ0J8EPJlL9ulqQwF0MhMo7wOQCmCRi1blB+fj0WeBKp8A94cAegWwSwconwZWrHbgpogZD+uIzpQsABOA5cZIUqMQSEJymVYCLto7T3bbCwB9/Wk1iWHSEwZb6P1L1fPJlKDmMRZJ0IRjf2DkyJropbpTGDNiiNK8/cQ338XiArUYfG9ji8+ieT+ma/LWH7zfjvc9T7JxdGwWeB0lx+2YABNgAkyABV4+A0yACTABJsAEmIDbCNAH+RxJFNjvtlF9dyCjwPuVFCVH/Cgy7iUAFJW7V+bS/EDAk7lS/6hWHLXdLPq3oOCQxICGzVpCFKG7dPqITidMwJH9ZT2m7ggBP4jwHlEIzKMkjlKht5kpemA1XS/23hTZBqBVsUj52OPA4hqW/b6WDXxN0cF3hEeG6+t3qd+mRd8WIaIoCqd3nL55ZteZHbnncq+ZbQS1F6X3PuOvbf2utL2jtsYvqmP+s/m/qU+6cXZVEpt1Zt/p9/Sz8YvEaPoy/7lI+tn89wVSPWpvbEPf6ecO0o0IutFE8zDWeRDA7wC2Amiu6vnkd9YCrz7td7SOOJ1x1x1NQ1Ys+jTKuPDs7BxMmv4pvlAeR2C3hhY8bm1J1+RvOEi+vHLf9xy5Flzdhs5VHcl2p6Z0s5PE71AA9L0HgFyJn6vn4uz+1wFId3an3B8TYAJMgAk4hwBH8DqHI/fCBJgAE2ACTIAJlBDYKH14ncNQZBEgg0oSWUikokIRXvSz6RFoGb2QgEfiwQgHk7TJGMJjVTz1KLWrFmwU9bXKRi1WVh30NEW7Gwo92l6w/Ud1kXqvsx9T9/UbAAOBhZsAy0f9gfl0mXwLYLCdN0UoWv4RAEpgfidguEWEKTBXAGZcR0gVseWDTWoNXTzA9JmpIKcAW/63peDopqNHgNrhQNco4MGgYm30ryIg9TrQqibQT/rd3zpg50XgslayYKG+yvqio1Da6xGSJQX1ZaxnPD7GOcr9Tu2s1m3zyJOwS8X43di/8WcENGqnCOszwcSo+Byvhf7UQdSqGYG4oYPQu0c36PV6ZJ2+gLHj/o17/zMYhU+0Ng0o5BXi5rI9YuG+syRCG/smQdlc+Db/mX5PY9J3ErHNXzP+m75T5DXVIWbmv6d/l/VlFLmpDt1YqCK9xxqF2mCpb7KZII7mXIxiO62FxqUvDYB8KakciaRnXPUG46J+H6ADbmXX4aKhuFsmwASYABNwhAALvI5Q4zZMgAkwASbABJhAWQQoWc1sAPToNJfyCZA4RdYWRj/RZgAo+vmn8psaatDj/p8ByKOQRgAtANibpE3mUG6tZm1j4CfrajIHuGsc0D8IAfpQRUQawvrUQWAdlQFuwb5tGu32Lc5+TN3XBd7/Agvn3y7wJgDYfAm4tAU4fbLcmyKq7rGK0LBEZUjjJiJEhZB/9Cxujm4GDCOxrqQo5ojKmu+tEQPa9n94Ssta7YdRnrGSsmv+Lu0f0//oCQxfCsw3ec8WP7wwWQvMCympTb+bpgZWOkO0p8jWmwBIbHNHoUNJix8F4DAAEjObAtgA4KJJ2Ixsfk9geMT7AQ3b1IcoKPSXsk7rbl5/C5eOkpCpHDt27PdxcXEtgoKC8NBDDyE7Oxsj//3kua1nDhaGtKtfG4KIwmOXLxecvjYXp2+S8EnjkDBL341f9LPhd7Wb1m7RolOLYTEPxtQQBAHqv9TZ6bvTv7+SdeWKVCeg0R3KqG6tQvs8EhNeRRCg+F2dl/t3Wv72M9fEbGne1BcJs8Z+6Tt9Njb+TK8ZXydPdIq6JYE9HECmJNSS6EvvtXRT85g7NsSDYxgz5U3y4Bx4aM8Q8LebrJ6hyKMyATcQYIHXDZB5CCbABJgAE2AClYgACVNfAKBnbymqiot8Ao5+iKLH/Z+UIsJiHfAjlT9D99Z0RvI5985Y1miDLgOf1zYXAJV3zELVMaSbmQReZz+m7usCbzQwKhUwfyiAdLr3AJDe9OY1YMPocm+K1L0vK7hhUJPgVqEQBQGFWToU7b1DD/0CEvWkkg1V87cQdudv2bkne1Xt94wYYC3w7py7s+jPd//8Gkh6HBharMwbylEAaumei/lhSNQAU5wh2tNNoEsA+ss6as6tJOf96bY6cYP7xqpCqizve/89jRUKhfKfw8fFAp3imICAUUlJSRTZSgc/w54nD3qP7p36QtILJmE9LycPyyctV/+6/FejiB49tmeVjSteqks3hQwlJ0+PiSuuqpN/za2I0G58TyKBm6J0xzqQENO5u+K+3tg72H2svWUkP73J6i14eR5MwPkEWOB1PlPukQkwASbABJhAZSZAj0tTRJM99gKu5CVHlHDl+K7u2/i4/6sAyOeSknTZ60fq6jk60r+zks85MrYr2wwEFmwAhplFeFLMYALCh16EskYtaLb9qNalsUXD7Zsw5DwQUg8g7Zuenj8IIE6yiJ0nAtPvKSc5V3Rwp87qauM6l1gJaLTIWXJMFC/VBHQPKqAUENJoD5p+eA45f2UKl7/vJDRrdzNw8FzKgVdcNDka/PrWr2dTN6T+ACwYZxn9axR475ICQY36YoIGmOoM0Z4S8VESuAGuPKRO7Dt67PDHNq5YOKtEaM3Jxf8mf5ip0yvy+vXtEaXX6RTbd+/PSj+WMfPvv3dTlDBBLKtEv7zk5ZSecT0tkrp9O+dbzU/rfnqpdtvaL9RsWbPJ+PyjVcfGUoBtSZn97Q1N/Mprjgrt9J70L8k+h3x2yfbhEIDGAJL9PDEcQWSB14kXho905ac3WX2EPk+TCThAgAVeB6BxEybABJgAE2ACTMAmAbIWoPA1it697mFGlSXyxCiE/g9AfQBLHEzS5uHtum14ZyWf87Z12RZ4FfMQ3OUvjZCbc113/cobuHx2lZMn7usRvKRpxgLZvwPtg4pF3j5miAxevOMALC+NW9X6VV8XH+g2S9W1OFLaWPJ+PQzNlmaiIjhKEVz3EJrNzUOVuwpwPvG8cG5RgFDjvgGBkVVS0Ty2JgS9gJPbT+vP7zr+Te7Z3DhgyAVgYd2S3ig33jIAfaUAT3KNeBhAwgngC6PIWZGbTiR+pkmew04+Ik7tzvj+e3X1og9njXpigMUNjY/mJIu9evVSdOvS0TBoTs5NvDN1uj6m3o1b2w9dyBKgn5D87ZHSEg2WKvDu/WfvxccSH2t69ehV3L/pB4y+x0IDhiTwOiq0077RzTMSdY3evuTN2xnA2z6eGE7O5rPAK4eS/9Tx15us/rNDvBImYIMAC7x8LJgAE2ACTIAJMAFnESAfWEoY9bSzOqxAP5Up8oS8EelRYfKu7O5gkrYKoHZZU2ckn3PZ5BzveNAV4PNaJe3JamCiBtjYCcBDAChhHnmtOrP4gcCLaOCdfVCeUUH40IxNNqCYCYgXjgN1RwLLbQqD0f2jM07Xrttc1ZXuQ5WU/J8PI38z6XaEPwehrd5C1PuHcTbxhi6wTS2FKEJZdEyHojPV9cL167fE3MvHUZCzufhGCvkpxzwK9KsJFAYAu6sAn5l9viL/3ekikD4WjQpPBQYFJwY0aBMFUa/QXzqZpbt09j3knCbBsLyoVeOET0hnY7gzD4cL+jJZGaxN/ihlxLBHLZTWj+ctQa9ePdGlcwfT0J/NS8J9kcfRulEEJs7frk7emFaqlYK5RcOZI2egzdPiy4+/zKjzaJ36dw650zDW1f+tweeDSqyVs/P0iK+YRYNR4DV6pVMYOY1FKjV5n+9xAUdv6pIFXm/aDdfPxV9vsrqeHI/ABDxIgAVeD8LnoZkAE2ACTIAJ+BGBqgDOAbgbACXW8WTx5cgTR6L7KEnbPCnpDwkN9iZp8+RelTV2RZPPeem6Wr0FtH0JeCAC0IvA7qtA+kzgEFlsFLjI3sRPBN6FKQjeFQYhDNCTOCgAAccAZTZQ+BYlODsJfGEZolt8CgaOWTRm3a+b0kN1/UjILS6CRovctRdQdHBtyVkJnIOQjolCxOSulGALVS8p0e5QDTzcpa8oFun1O3bsOBUYGDg8OTl5mNl+0XXbFFiwCRhmaFdSiu0jApt3Wxrac7TBN1Z/4xKKTuyBskYdPSDeMoi9euUEnNhWWtSqsTsKCd4GYIyXHm6alsX774ghDz+7dsnHkcb5ZmffxJRZCeKc2e9afA79dG4SetTLQJe2dTB79X5N/LwdpVopxAyOiVUFqZaFVgtt0vzu5kp9kV7456d/Ttd9uG69u4bcZfBE1qSeRe7SvxF7hxZKvZC7+1hBhqjUjE/aUkQWQo4UWhdFiRcBaC4lYKO+GgFY7IKbMo7M0ZVtWOB1JV3v7NtPb7J6J2yeFRNwBgEWeJ1BkftgAkyACTABJsAEXgbwOIDeXoDCFyNPKmopQQJeKIARdkQDesFWyZqCI6K3rI7dXMl6HQslO5OlkmGrK4V5fxB4AYxMheLZaISsgSKkCkQSeAsvAAUjAfFeus+hA6ZTFLsxmtJkFTBm4ZhZEa3rhGxM/Bt5VatB0Olx66AORRnvA7damx2FuUVhI9Yoq41oYUi8FvtbbWyYu9L0ek5ODl588cUzK1asWABgv1lit2hg4T5giFnSNWqWoAWmPqnq+eTSoOYxhujSgn2boaLAX6kIWg20KRvVuuM7y0sARlH6v3rJUxKlXT4W779NGtdv0uO+rl379Li7BRTQ7U45lFGg11dfkjDbFEqdnZ2Dzz75AFOfiDD0KQm8ZVopdB/VPfU/C/5jkWht4WsLtQ/PfdhkB0F+yZtf3JyRsSWDPIvlRkmX9bZgFLy+koygSfB11U0ZN789lTscC7zlIvK7Cn56k9Xv9okXxARMBFjg5cPABJgAE2ACTIAJVJQARawdB0CJvjZWtDMntfe1yBMS+yij/IsA6O8zesS50I5oTj8R8Jy0+17VDXnHhicCvRoDOgWw4yqw83fg1I+SsEsZvCh5FiXIc1Xxk/NhZNmjGXA+vFiz6wGAbC4uAKihBz4Yb+bFa7Jq6Tqqa+qo+aOiLx65iGunrqFq7apIHHwe2lzy7zUW6ued49VfTW0Q2rNemO7MLcyu9X94agQ5oJSUjz76SPvaa6+RAGn1WP7IVGCuSXQsntc7x4G1g1Q9n0whgVeffRHCjQsIaloSSUw9aw//rincu7G8BGC0SHqPfcZVB8VJ/dp6/6WnPOhJg6Nxgx+KVYVWSezft0dUYUFB1Yun0gLG9gpFwzsCkZ2rRfz8berkjellid3RzyQ/k3Jv3L0W1g/rZqzTnsw8ebZ53+Y1BUFQnEs5lykGiuMPLj7oaNSuNY7KLHixwOuki8MHu/GXm6w+iJ6nzATsI8ACr328uDYTYAJMgAkwASZwO4FBAD4GQEmEKLO4NxRf+SBOEYYPAsgFkALgPwDOS566FBVNwpwcb0c/EfC84eg4ew5DzgALKfGgVMiX9bUc4OsaDor5jkzQG8+HLdFArpAwEHj4G1R/PkDVfjpUPXIBQUDBngIIou5UIZRDsfW0RrIL+BLA1LCaLWL02vZ9BV1vFUX+BqpSIEa0hfb8GaCoEyAWAGLKUSBkpOqBLatqvNgumgTeVwoGYOjAwWjduiTKd/bs2Zr4+HgbEaZGAbpnU0VAYWhI5C40HHFaU3jlXMZldY3qQZ3GNy1d4P1NU7h3U3kJwC4DWAfgBUcOgRvbyH3/jW7XLKJjx9aRb/S/p1GUXi8qdqkvZIoKcXzSV2llibI2Bd4f5v6gWff2OmKYL0XY0h0AuWfKHjyu6NOe8T1RlwVeT1DnMZkAE2ACdhBggdcOWFyVCTABJsAEmAATsEngDwDfAJjjhXy8/YM4RRiS0EcMvwawVRImHgDwkh0Jt7xRwPPC4+D2KUUDif8AcUGWIxusBMiagR65pwxf9oj5jizCm86HDTuSNlqgw5NA76jiKOeULAATSkuYhoBGY6B/faWq11LU+ogC3YuLkKtDzsJs6C6q1Nq/MikRGV3/9Dj9ZGDQC8DntUvg5QAhcxDSdjCEgpPQXduiFa9siDV4qbYIHxMQWv898dyd9ZW3+gSEh4agSZMzWLx4PJo3r45X41/VHjx+cOT+P/fT+95tJbJvZEbbyW2bV2lexfBa0c0ipE09knlxX528gIZtovSXMquF3veEyavXDouGawDo3Ex05BB4oE1Z77/mr0kexsiQa6UQOzo29d+J/zZFS2ekZGDznM3H93+3vxWtMy4ascGBSOzbAlF6EYrdp5ElipiQvB/l+Rx7AJNPDMkCr09sE0+SCTCBykyABd7KvPu8dibABJgAE2ACFSdAGcT/AlBXipqqeI+VpwfzZER/SxYNfSWxj7iSyDVNJg5vEvBkTrlSVBsILNgADDP5ghavem4RMON7AAelPbZHzHcEnDedD5NtQkkE86B/3ya+YpoaWGn7Mf2q92bgVv/mEW+vQfgAS8vbm6uuQpsaptX+lkGRnOQLTh6pXwELU4AhFo/0Q7EAQS1qAiENoTu/UC02TXk2JEyVGNK+dlTu6ibVxOyFZgnTctCw4cd46pk70GlAJyxbuEyflZd1WK/QTziy/Ii5aBjdcX7HlAaPN7AY60TSCc2RmUfIguEWajXuGFgt8g0SeyHqFfpLJzN1QuB4ZPxVnpXADQBJAN505BB4RZvuVWNVVYMTVV1rREGPwOB0feC/eo0uali9npCyMyULAiYsT15ergjbYXCH2KqqqomNOzZucvn45fCWXVvS0yP5x/YcO3Hm2JmZMTePvr94sOGpEkPJKQDe+hnqJftRns+xV2DywkmwwOuFm8JTYgJMgAmYE2CBl88DE2ACTIAJMAEmUBECywCQ6PBKRTqppG3NkxGtAVBf8qikhEC3AHxnlsCpPETeJOCVN9fK9Ho0MPQnIMnMooF8WeNzgW8pSnsvABJOXJ2oydPnwxitSYnL6N8G2wQpWv0rYMEBYFiw5cFI1ABTbHnSRgc2fmuv7nxmaMSb+28XeFdfhfZwmFb7ewZF40YBiAFwFVgw63ahPUFURGbkQ3/zmKjB+JCYA6tqPNc5Wnc2F9cmDQMK4yymFBSciIW/RuHOrndi1dxVONXsFDK+zVCnrU4zFw3LEnitLRjsfcLgJoBPJHY+eR2pHqqVesdbzU2RtxR1XfeHEPw05xtQArtpr01Tr168WrYIGzs8NuPFz19sboSRl5OHNS9+KowOOKQcfpclos+2Q/PmLyjP59gnubph0izwugEyD8EEmAATqAgBFngrQo/bMgEmwASYABOo3ATqSFGm9Ejs2cqNwuHVWycj+lwS++z12PS0gOcwAP9vGLUc6NwfeDik2H5gqwhszwQukmBCgmczAPvtEPMdQeaR81F/QP3YwNDAxDo960SJelFxdffV89f+ubYsNz33o2LbBFCE7AbbAm+CBphqy5PWIPAisG1oYNRk1PqwuomHwaJhyU3ozgSTRYOF6Ao8sRFIMEV0FidAe/0a8PVbUoK76OrPx6SoujcMK03gDVYtMAi80THRBoH3QocLOLfjnGbn9J0WomHDuIapHT7pYBIxC3MKceTdI+ozX5yRLVyWssl5UgJGOju+WKIj3mmeEtq3lkV0c9GX17BixDx07tYZCR8naKa/Pl2uCBv94uIXU2LjYi36Wzt5OQZf2Iy4O20KvOX5HPsiV3fMmQVed1DmMZgAE2ACFSDAAm8F4HFTJsAEmAATYAKVnABF4HUAQAl1uDhGQG4yovJ694iAV96k+HUDAeMeX5UsCchTgARd8t/Vy/UcrSBLj5yPRk80Su32aTcLofPApANXznxzZp7kPUzuLn8AvXoA883sEEh8JYuGVTYFUUVE/9Tgxq9HiwGpUEYkQnVPESAUojCjUNDfCDmmFTEKv56ysjugBGgBXwF9qwEKLbAvE/h9P3CK9oGsUEwCL7G+OlEF/bn5Ztiz0Sx6PtbuG4Xc7FwkzU1CnZfqYH/Cfs3OGTstRMPaA2rHBquCE2v3rG0Qtm/sv5GpC9aNP7/4fHkWDOVtMyWOmyRF8ZZX1xtftynwFn55DatHJaBjl45GgVeuCGtT4P1hzjeo/vMXmNWnJOdntgaY9AtbNFTgULDAWwF43JQJMAEm4A4CLPC6gzKPwQSYABNgAkzA/wiQp+gpAJTI6E//W57bV2Tvo9rWE/SIgOd2Sr43oHUiKXcJut5wPqK7JXRLaTSokUV05dGEo0WH3zu8CsAPxRHMA5YAb4QV50KjkEsd5RbUAcHdgMW2BVFV91hFaNCGgKpdI0WlqBC1eyAozuUi/9JcZN96u5RjYrRESQPwHIBL1gnuVD2jUqs/29kgSGvTRdxMDoZwsYceglITXn13wIgXGoQ0aBGiPJp1FNUHV4cQKmD79O3q9NXppUXmOnJdl9VGC+BVAAm+dykUzzjs4VqpNd60tGiotzkEc56Zhfz8fKz8fKVsi4a4Ad1jb1QN+vU/C58zeVznZedhzXsrUfXmMTS+cB7tIgRoBYVw4Kx4UAmMT9qLiorsvoq+ovMuS+B15JxXdD7cngkwASbABKwIsMDLR4IJMAEmwASYABNwhMBYSWjo5EhjbuN0AtulHrs7vWf/6NC9AkSHRrHBwcGJIW0aGiI4C09ezCpU6iZg24lyk0e5CLcnbgDYFngXHNUcfvcwRWjmA+gFLPi0xBv3qORasUUHTP83APL4tlmCOrVNDevRJRoKBQJq3wFBo0X+T3+rC/eqyxJb6RykA/gPgOu3JbiLqR1rTLIGQVQUHb+eqcm8NhOZt9QA7gqNDB1bu13tbi0fb1ld0AnKCykXzivDlMPSFqc5QzQcCoDeT/+RIJCdBPVLQrixFEniNFm5+GahJGthIctDulRrDCiUVY4IuDugkWJQr7tFnU4v7Dpw5LigKBqTvPxnulbKum6jx8b12/jqC8NbzP32J4S1rg0EKXA66zQih0RCEabAxY//QKPzGoTV66Cd/fkPdOb2+CY0r5i1LYFXzpn1isnzJJgAE2AClYEAC7yVYZd5jUyACTABJsAEnE/gGenR8/7O75p7dIAAC7w2oN09+O7Y8NDwxE59OkUJekGRtjstS1SIE35ONohHLivB3VqkVht9f0kiKY0WeRv3qLU7j1bUg9XROXtC4EXjJxqndv20q4VFw+EZh9VZa7OMHAYCCzbcnvxsXqEk8K4oZcHRYXEPp6g6tLaIDs7ftk9T8OPftv1bOzSKDVIEfBUSHWWwaDCI7kfP/oNreSclodd8KFvC4rsASGAlOwcKNSaf7As22jq6R+b902c0+rnQqn+KAH8aQGlcHB3bre1CejVMrTKoWTSUCtx/OARfTqOg5OKSk5OHl6YsyASQ169n5yi9XlBs35uWJQToJpDoGzM4JjYsNCyxfuv6TQbWbl519OA+SDt2Es9tXYYGfaMQ0SLC1Nc/CfswCo2QdfEWCbyUdI+SGnJxjIAtgVfOmXVsNG7FBJiAPxNw7013fyZptTYWeCvRZvNSmQATYAJMgAk4kUBdAOcA1JYi4ZzYNXflAAGPCHgOzNOtTR4Y/UDqK0mvmATGvJw8LJm0RP3z8p9dKbRGV3myd4oqpnmY7uINUIRpYJ0ayPv9kEazcY/c5FHO5uSR80FJ1gJCAxLr9qxriGS+tv9aphAkjD+12Nwfd9AV4PNaJQsm/903LgNfURLH0opJ4NVfvmZgTFG8+dv2agp+3Gbt32r4IBncrcXXt4nuX+64pN174ikZCe6M9g5fAiDvcRJaZwB4GQCxrWhkqNz+yVSWbHHWO/uAuLG/6OovdUxR9WgQpjuTi49D7sFTjz9gMfz/vT5HXPjBS6bPqST6TpyRrE5eu6Vdj1E9Up9Z8Ez02SNnEXUwFyMH9jYIvK8f/QqNH2tq6ic/Ix9XllxB7549oC0s0v9fnuRYAAAgAElEQVSTcuiwKIoTNiRvcOnNHTdydPdQ1gKv3DPr7nnyeEyACXgvAY76d/HesMDrYsDcPRNgAkyACTABPybwB4B1ABb48Rp9ZWkeEfC8HE50/JL4lJ5xPS2iPL+e87Vm6eSlrhRao+uOun9/m/BqIffd2wmCXsC+Q+lQn7uovfD1Nk9FEXr6fJQRrdPqLaDtS0C/cECvAHZkA+kzgUOJZZ0vZbPOWchr20TIuRcQBShqHACqq0+Ix1LI2gCIbhUbFBiYGNyiaZQuOycwqEFQmKpLc7NEbrBHdDeKWWQUPBkA9UORvC+RYbATIkPl9B8gGRQPArDRy6+9sqZXpsCbduwU/knNxKjBvS36mL3gS038u8nj/pv836X3xd1nuKZ3TtmEea+T2wYwcNa7aPym6V4OLn14CTPeJw2+uOTm5OKjNz5Sb1iywZU3d3x4W8qdemkCr6uuiXInxBWYgIsJcJSp8wFz1L/zmVr0yAKviwFz90yACTABJsAE/JgAJSoaBsAy/MqPF+zFS/O0gOeNaGwKvF/N+UqzbPIy6yhPp87/geEPat9fNiPYXFx6f+LH2t9WbVE5dSD5nfnC+RgoWSD8KG9ZcVlAYpOSujmAYkoGxNUt6XdBHe9MrTLoEYPip79yFcKtU1B1bmbRdf5vhzT5m/bIPQszARRIkbvUDwle9DMJvc4o5fVPomYeALLF+dkZA3qqD1WvhqnVX+hg2JsePxZhw7RXQcJuQIASN7JzceLURWH0kAcsxHhbAu/VIxdw9Is96Nq0KU5evSJ8f3y/IrJHXdw4nS0ObjMYj418zKKPxZ8s1s5+czZ78Tq28bYsGso7s46NxK2YgGcJcJSpa/hz1L9ruFr0ygKvGyDzEEyACTABJsAE/JQA2zR4z8b6goDndlp9RvdJfTnpZVNY363sW1g6eanLLRqmL52+r/+I/hZi7qpPV2nnvTXPU+KSK8+HJ6KcooGFKcAQi+hsIFEDTKHo7FthQwfsDWnXNtR46DR//4Yqj3U2nUFKynZr4x51oXxf5MEAYsySoN0DgJKvLXbSwbbun9To/Wb2ETUA3ADQB8DvThrTHd3cfj4omV14cGJIp9pRtW8oQhpqw1Xt+7aHoBeRuetYQaRGcX3ZJxMbGCeXnZOLeINFw0/teozukfpM4jOma/rAT6cwb9zWQm3+vVpApwC2XQFOzvloxQvvDRg+wOJ8LP14IY6s/+x0ZASGJG8FWzXYt/u2BN7yzqx9I3BtJuAdBDjK1DX7IOdJFdeMXIl6ZYG3Em02L5UJMAEmwASYgAsIbJWiyejDHxfPEeAkazbYU5K1UFVoYkzfGEOStSO7j2QiCOO3JG054MKtip6xbEbKg8MftBCXVn22SjPvTYPA64lET64QeD0Z5VSKwJugAaZSRG2zsCGPPhXSPjrEuM9F166gcM8uMaRFnXxRhK7w5KXMwkDdePyVYe9ZIFuGNgB+A0C2CWQJQX384KQzVZpgHgngIgDyLvjTSWO5sJsBsUB4ItA7qlh4TckCMAFYbi6sRncf3n3jc4ueK7bVoBDlnDxseGNVZt2ioLz+PWMMSdZ27T+SKQbpxyct3nKAkqzRNd2hT4covU6vWDbxWkjBrUSzmyk5FFStHjz2lvK95PdMQvDN7JtYN2My3on+BRPXQZ38J9iqwb7dtyXwGnvwxE0e+2bPtZmAPAIcZSqPk6O1OOrfUXIy27HAKxMUV2MCTIAJMAEmwARsEnhYEjbmSAmHGJNnCLDAWzZ3twoQj4x9JHXKoikmcSk3OxfzJs1Tb1yy0VOikisEXg9HOY1MBeaWmK6CkrNNUwOryJ+2KLjjnU+ESxYNdDQETQHyf96aVnRATTel5gE46uCl6ql1RwEgkZQilLc5OHdXNrO6xoanAvPN9qdYeAVWml8D0f9N/m+K0VPXOLnv536vWfv2WkMktpTQztZeUd9NgYXrbUVyN2277P27OzaZ1qVPb0WAUo9Lh3fhmZZ70DjsBj7aDO1rG+CpaHpX7oEr+y5L4HXluNw3E3AnAY4ydS1tjvp3LV+wwOtiwNw9E2ACTIAJMIFKQKADgO8l8YH+eLtWCdbsbUt0hYDn6BrdKqY6OklXtrs/7v7Y0ODQxHv63hOl1+sV6j3qTIVSMf6rpK/sjRZ11jSdfT68IMrJOkJ0XyZwdCawgz7ffIlqVTcH1q/bK7htC1HUC0G602cvFV26OgMXLtH7FUXbbnEArifX3RzAEcAgTO50YO6uadK9aqwqTJWo6lojCnpRoU29maU5kv0eMuYtKxFeSZ+lYOefjRYae6TJlCXwyol2LyuSe9x7A7FaFY7ARzoAreuVLF8SeD2V8NA1++D6XlngdT1jHsE7CHCUqev3odL/negqxCzwuoos98sEmAATYAJMoHIRqAngm+KIKgwAcLByLd/jq3W2gOfIgjz5yL4j83VHG2/5EOPs8+FNUU7mjM3nRd64lIRtOYB+AP6WBFJKDLkZgMxkbhbHxJPrprHpfbU7AKNA6o4zXOYYqv6RqXe81tIUqSvc0uHGh8cytNtn1a9VpX7Yfa0mY0DMFQgC8MvhAPHs9TNP7s7AquJOB8R2eSzv11dWTjBZaeRl52HN22vUf6z4Q2a0u61I7neOA2tfGdkFSU3roOHMuJIlZOcBr6zBiWXbDdYaXOQTYIFXPiuu6dsEOMrUt/evUs+eBd5Kvf28eCbABJgAE2ACTidAVg0vSj6Rfzi9d+6wNALeYNHgqUfX+VSUT8DZAi+N6K1RTubzojNJoaMF5A8AgBKVkYcu/dvR4ql1d5SE3XsBr0kQFh0xqWVK6AORFn7TuevOanMXdTs3qMuRZt9MvGDinJMnYOKqPHXyVq0k3g5PrVLzmeiW3RYj5uFICHo90rYd1UTUVnSX75NtHsmtDQK25wKHPwHShQbV8dA9rVRdq6j01fvdKUIQROw4EShe16oWrN+W819HD0AlbccCbyXd+Eq8bG+5QVuJt4CXbi8BFnjtJcb1mQATYAJMgAkwgfIIjAIwC0AntmsoD5XTXve0wOvJR9edBtGPOyKBNxTAiAp4z1rj8dYoJ/N5NZKeKKD1H6bkawBWADgHwNEP755adzfJe5e+/+MlZ9WmwKtZfwG1t9e+OKlneuSTPYOV5nOd/V2eJn61RvLXXZgiw8ZB7lJpP1+QEtGRgE+fc/8e+3Cr+1ZMeVCRlnUdAUoF6t4RhonztmmTN6WbJWaTO0SlrscCb6Xefl48E2ACvkCABV5f2CWeIxNgAkyACTAB3yMwGcADAPoAEH1v+j43Y1dEaNoDwZOPrtszz8pYl6wzKLKeElZNAQyPppMXMPnQOqM4KpQ62s56zqX1Y23doC8Wt629e1MocdkEYPk+O2E4a/5yh+0B4FcAXSSxWm47l9YL6x+ZWsPcoiG3CJE/KvHOmInQrPuXMKa7tcCbr4lfnU/+uvmAucBrnGaCBpgqx3/X1jmgPfkSwFQpOVvomukPvtmhZS2DuNu6cYShzexV+xE/f8fTAJa5FI5/dc4Cr3/tJ6+GCTABPyTAAq8fbioviQkwASbABJiAFxCgvzF+k77okWYuriXgaYGXVuepR9ddS9b3eyebgicBnAFAiaXo58IK2hQ4TCUuLi42LCwssV+/foYEdNu3b88SBGFCcnKyfQJrZMMxQRE13w5s3CpSFEWF7sLJLJ1OmIAj+8vpZ3gqMN/kGQvkEAo1sFKm56vDS69oQ7pZRqI8WTWkV7Qzp7WnJGuqkCXV763TIiggUBGZXQ1Tn3sDbZu2wqxBPcTkJ3Wmz5vZeQLiV91SJ28tlFjb8s+lvVjlyF7cdpPpzkZVNffH1PugV4fa0AsiTlzIx5OPtsO6X0+QwPuUFM3tNBR+3hELvH6+wbw8JsAEfJ8AC7y+v4e8AibABJgAE2AC3kqAEq/RY9GU4sZoIeCtc/X1eXmDwOupR9d9fe9cOX+j6PUqgCgAiwDMAPAyADozbk/WNW7cuNSlS5eaBNacnBxMnDhRnZycLFfUMyTzC2jV/qkqDw1vaIQnaDUo2P6juki917qfgQCKpKRq0bajRhM1wBSyDSAe7o7Mlbv/j0iJLGl9x+Q2ckE9W3yiX3vvtX19BvZRNWtNLhjFZd6bU7RXdn559tHOITX1elGx63hhphhUOD5piyGC3JBkDQhPBHpHASQE78sElOOBxfS6I/uwUPJbJp9lDO/d8MoXU7vXMs4nJ7cQH2/IwIUbOrZosP9gsMBrPzNuwQSYABNwKwEWeN2KmwdjAkyACTABJlDpCFDG9w0ASJS4VulW774Fe4PAa1ytI8KM+0hVrpGMAu//ANQHsESK3CUBjG667HUzjui1a9emjBgxwiIp1+zZszXx8fFGgbW8KVEEco3Q/k88Hdy6g0U/Bfu2abTbtxT30yvsWVVgtU+CO9QMgSCi8OgNbcGt7Cn4+7MpJb6vxqESNKgz80VV21ovhnSqFSWKUBSl3cjSoGACfr5qX2RxebN3/PVBANZJwucJx7txtGXZ1hZDnxqaOuvzWSbh/mb2Tcx6c5Z6w+IN9N5f3nuC+esGAV/yGaYEeXIsRYxtgqX6WgB5qybdPXb0g03od6by4Zp0fLfzwuRth67wkyX2HQUWeO3jxbWZABNgAm4nwAKv25HzgEyACTABJsAEKh0B9uN1/ZZ7k8Dr+tXyCPYQICFrrGTRQDdcSKgp8JBFQ1kCrxzfVaNgnRbaL+6f4LYdg8xBSAKvoZ+QvnW1Ec93MIl7Ql4RclemazU/3n8CmGtm0ZBtsGgI6f27MuKldqbfU/2by46qC345Jzey2J49caTuEwBWAWgF4KQjHVSsTdnWFg/FPRQbGhKaGNsvNkqv0ysO7DmQGaQIGr8iaYUUrSt7dBLwKeLamCitLEsRozBM59u8DQnhoWvfvueBEX0bW95M+CJdE7/gkJyzJnvClaQiC7yVZKN5mUyACfguARZ4fXfveOZMgAkwASbABHyFAPvxun6nWOB1PWNfHYGsM+aZJVmjZ+j3A/jJEwuytmjIzs5GfHy8XIsGk89qYMt2F8MfHhFpXINQoIFm249qXZrBomFg9f/dtSm0RwOLJeZ+ewJ5y27MBPo+ZmkLcHRm9VdvrQjtWc9CDMz9JlOTt/y43MhiV+MkEXMxgOaSWO/q8cz7L8/aghL4SUnsyo3WLWvexv01T5R2m6WIuY+zTqcL2Lp169WDBw++fu7quRHRXaO7dx/YPaSwoDDk+M4DgZ8MjghqVpMCgYHs3ELELzioTt6c6S2ivTv3sKJjVVaBt7zo84py5fZMgAkwAacRYIHXaSi5IybABJgAE2ACTKAMArUBHAQwTPL+ZFjOJWD0OKYITS5MwJoA3QCIAPCK5EXrMUIkzqlUqsT+/fsbkqzt2rUrUxTF8UlJSXIjPYuT+TWL3hoYHJIY2LBZS4gi9JfPphfphfFI20v9lCHwZhiTa5kLN9HVX22fcpvA+3WmJm/FcW+J9hwPIAlAYwDn3byBpQi872uB02eAvrWKPXRTsgBMAJY7amtxW6I0W5Yi5jcJ0tPTsWLFCrRt21b/3bbvlM989ozp821eTh4+f32udkTjWxqDB3DatUxR1I1P2nRK7llzM2avHq6yCbyOWIV49Qby5JgAE/B/Aizw+v8e8wqZABNgAkyACXgLgWcAdAPwL2+ZkB/NgwVeP9pMJy+FhIo5ZhG8cjxNnTwFm905GhlnnczvHgBqKbrVNJCqb92CGs93CDH+QrhVhJsr07UFP11Q2ZqN6oH6qTVeNLNouFWEnOVH1VrvsWh4TtpHSix3yR0bZDnGyNTbrS3e1gLzTIyBHIPdBbCyIhGyxQJ+cTJAKtaWIgPXrFmzbuTIkaH04uTJk/Huu+8iLS0N6/evR48hPSymvX7Oes2itxaNk24wHnU/N78ZsbIJvPZYhfjNJjuwEEffxx0YipswASZQHgEWeMsjxK8zASbABJgAE2ACziLQHsB6AG2c1SH3YyLAFg18GEojQELFk9Jj/bEAyvI09SWKZQsLvcKeDQms+llIh1pBlGSt6PgNjSY4dzy+ufWFzUXeHREbEqpKVBmTrB25kalRaMdjyxXzaE8asymADADuFgtfBjAbQF0AV92/UdZJ1n46DwxoCgyxEswTNcCUithaWAv4BkuRuLi4vLCwsMQ2bdo0ady4cdWRI0caRN3U1FTExcWVLvB+tl6zaNIib4nCdv+2OW/EyiTwyrIKcR5an+yJI5x9ctt40v5OgAVef99hXh8TYAJMgAkwAe8hoJSiCEmguOk90/KLmbDA6xfb6PRFGIWKVwFEAVgkRUaSWEhnZo/TR3Rdh3ZEipmLkXuDgeMXgSZPyLQOsDEO9Re8GugdCQh6YOcVYPcPQNZmAD+4bskWPb8GYBaAO8hO1k1j2hrGyCcAWJgCDLHwLQYSNMBUZwiqFvtgbstgHrV7+PBhDB8+3DDPca+Mw9iZZFVcXHKzc/H55M/VPyz9gSoYPYI9iM6nh66MAu9XFCQOgP52oaR/LwGgp2X2+vROOmfyHOHsHI7cCxNwKgEWeJ2KkztjAkyACTABJsAEyiHwK4BP3CiKVJYNYYG3suy0fes0Crz/A1AfwBIfFCociBQbngrMp7VLpaLWAbb6e+MK8GWCxNO+XXGs9tsApgOoRtqlY104u5Ut2wayaFhVEYuGgQCKJK9ok5i8du3alBEjRhjEZPLdXb16NVq3bo1ftv6C5//3PN5e8jYKaxci8EQgOnbtCKVCmZu2/fDF0P27FH2Cb9TSiVCkXEMWCjFh+QU46hHsbIC+1F9lEnhpX8qzCvGlvXP2XDnC2dlEuT8m4CQCLPA6CSR3wwSYABNgAkyACcgiQFEfAoB3ZNXmSnIJsMArl5Tz69kRWeqUwe0dj4QKCms8A4CS8Fl7mjplUi7sxN5IsWhgwX5gmJk3LM1ufiEwjQxa7Y1ajgaS9gJDDZ6vJcVgRUBJz8jywd4+HcFFnrQUTRgOIN+RDpzfxtq2YV8moBwPLLY7iVmDRxs8GxgW+EmdXnVCRL2Iq3uuQtVCpUF1FF35+cqFOWPnNBk1apSFHcS4ceMKg6ODxR2Hd4S0/aCtaXnX9l3DkflHzvRMv5A7PwYmoT+HTkAq1CtPoSICtPMx+kaPlU3gtWkVAuAn39gul85SVjJEl86AO2cCTMAmARZ4+WAwASbABJgAE2AC7iTwKAB6PLyfOwetBGOxwOvmTY6Li4slT9B+/fpF6fV6xfbt27MEQZiQnJzsquhAByJZDVBIqJhnlmTN4GnqI0KFI5Fi0UDiP0BckOWRmFsEzLivnMerbYnnpQi8BiuCBQDWuumRbRLY3gBAIqfWzce9vOHsvelwW3+Nn2is7fpp12DjC4U5hVDPUqPJu01QdLMI9T6qp123bJ1JtM/OzsbTTz+dEdoptOHpuqdV9QbUs+jz8NR/xJf3ZxQOi4KF0J94DJopaaiIR3B5LPz19com8Br3scJn208PBEc4++nG8rJ8mwALvL69fzx7JsAEmAATYAK+RoAeL74IoIoUyetr8/f0fEv7sMkCr5t3xtwTlIbOycnBxIkT1cnJya6KDrQ3ktWcCJ0PikAd4YHkYBXZmbIixS4AOGhjPdHA0J+ApIYlA5Nl7ZsXgC8HlRJtW454bsuKgCwavnKnRQMJKm8BIOFaVxGoXth2YLeEbpsaDWpkMbWjSUdRVL0I9Z+ojyufXtHedfGus+3bt48URVFx5syZ46Iojt99aveGsEFhza0F3vQZ/+D5lAxhWJTBP9VUEo5BMzUNzvAI9kKMLp1SZRV4XQrVhzvnCGff2jy+UeFb++XwbFngdRgdN2QCTIAJMAEmwAQcJEDZ54cBOOxg+0rXTEa0qFHg/befJRPy1g8l0eaeoMYDOXv2bE18fLwrogONQmcagOcAXLIzWZov3wCwjhT7GkBNKSo5AEALAGQJYEx2Fg20HAp0jgNiWxbn1jqYDvz1K3BifSnRtuWI59ZJ1nZfBnZuBrK+d2MktNGiwR8/v9kWeBcchS5Ch3px9XD649PaauernWnbp22kqBcVWSlZJ4RAYYLumi70esD132LmxFhE/xbMS0X9rafEj9roTLyyyaJBDfWq02zR4MB/oizwOgCtEjTx1v+jKwF6WUt09MkfWZ1zJe8j4I9/IHgfZZ4RE2ACTIAJMAEmYE5gGQASnBYxFnkEjNGiaWlpCAgIQN26da2iRSMPA12bAQMLARI0UrIATACWu8ouQN7EHa5l7e3pdesZuGbNmnUjR4608GWVBF5XRAdS9nbyj10n3RypBeBjAC1lZnX3ZYHXOlLs/wCcBfAkAPosQ+JsoVWyM6Mo/BWApgAeB3CulIRo9thAUF3qL8MDkdCUYI0Srfnl57cmTzQp6PJpF5OdgoVFQ04Rct/L1T6V8JTpdU2OBpumbFLvWrGrXUTniDHNW1ddUS22jkIQRFQ5noNZ3cKwdv057ZH9V8/2q4OalGRt3zVkKoswfvF5ww0BLvYRYIHXPl5cmwl4A4GKPPnjDfPnOdhJwC//QLCTAVdnAkyACTABJsAE3EuAhF01gLnuHdY3R7urReSYCf/57/IrJ3YoO0TpodcLOHEjHKjaRjt5xkckJu4BBuQDS83ExhzSstTASlfZBbgY5vBUYL4pORLgNesxRcOMGjXq09WrV5tsAMgTND4+3lUWDfQhjfb6F0nQNP78aymipfX++LLAa1yLUVylc/4lgKlStDpFtpKvN63RmOxscN0mdR9v17Vd73v63VNbr9crD+46eDYoKGj4t8nfWt/08JWEQdOkJGsUtex3hZKsBagCPq3bu26wIcna3quiqrmqANVQdPWXq+f7D+nfNGZojEWSta0JWzVH5m9+8d67ar5YRSXe+dwjtZUBSgVaN1Qh+5YO8UvPqpN/vkbvgRxlWPETwwJvxRlyD0zAnQTsuXnpznnxWC4kwAKvC+Fy10yACTABJsAEmIBNAtskcYbEKS7lEBjQq1VGk3o1ms97lgIHi0tObiEmrTwtJKzbdzeAfGD+YWC4hdckkKgBprjCLsDVexYNLEwBhoRZDuQV6zFFw5BthiiKXz366KPVlEqldteuXZnkCZqUlOTs6EDjhzTyGngFwHkA3wAYA+BnyaqgvD3xB4GX1liaGEviEwm3JPwaSv8n+p+Zvny6SYDPzcnFJ/GfnPxh5Q8lF1IJNV9IGDRFiuANLG+zffz1gQCKAPxoJswGjP18bErnoZ0t3hN+m/eb9sYXf17d9knHBumnb2H1bxfRvkko8gp0+pTj+YdE5I9P2pLv7OvRx/E6PH0WeB1Gxw2ZgEcI+MrNS4/A8ddBWeD1153ldTEBJsAEmAAT8F4CuQBaAaAkSVzKJhD9wUt990F7VfV493po3Yhy1BWXj9YeEV9LOngPgFu2Bd4EDTDVFXYBrt6zUgRej6+ntGiYWZK4uMFFYKw/pLUFsAJAa5n2DDQtbxZ47Y2uNBdjKaL6Vcmygbx57wOQCmDbtMXT/nlo1EOUkMxUVn68Ujd/8vzuNhKt+ULCoHckgddiTS46c17Vbdzg+2PPqwp+HZYwvMSiIVuDv2d+K4yKFBWnLuUqnry/OqJqByPtVB6W/nJJO/urc9LTDV61FF+eDAu8vrx7PPfKSsAXbl5W1r1xybpZ4HUJVu6UCTABJsAEmAATKIVAfcm7sioTkkGgUc0xDZtErihsWkcRqAQa3szGgqFR6NwgDB+uSS96feEhErT2AgPzgCVm0W3ZkkXDKh+1aBiZCsw1s2iQvR57xUIZm2Cq4slomJlNo+rU6Xlvp279enWN0moLVVt3HMhWhQcNSF6+WY7PstcJvHHRiA1RIbFva0TpBSh2ZSFLVGBC8m5DJG5ZxVyMHQWA7nrslLxpSfyuQ5680xZPi7UWeFd8sqIoYVICJSJcXsoArjw/pa1J7pjkv0tfpmRi9hxeH6hLkbv1APxp7W88bvjA1OdfGhE9+8v1qHZXLVw9fQ1X1OeQPLohWt0RbHii4bP1qZgykrYemP3VGU188klfvLnlzdvEAq837w7PjQnYJuALNy9575xIgAVeJ8LkrpgAE2ACTIAJMIFyCfSV7Bliy63JFRDcrUVqtdH3m4ROQaNFk92H8Nv4Zpiy+qxQULXTIUEQJiQnb1oGZZeWUD4YiAC9UhmxXQi6c1+Gts6p0VhTrmDmhaStk6ztywSU44HFpTxu7bakbJ6Khhk8fFDvhV8kTatt3KycnFxMnL5Anbz6ezkivtcJvGNjkJo83GC5YCg5GuCNzVAv2QM566EmJAiS3QJ5ef+FWmgQ1jWsiqqXqoaoF5UdUjsEfLD4A9NnndzsXMz+3+wLP6758bHimyIeLrVjYpXBYYmBtdtHiaKg0N84liUUCRNwYWtpAvdkSeA1RbF6eAXOGb5u12cDInM+Dap9LSSkkwhlhBLaA0Wn8oNzhkrvXdFrF81MGTGkf1h6WioWf74AXZuHoKCwCMf+n73zAG+y3OL4P51pyyx7VDZCEAGZQgHZQ0AQKxt7La7rvlIVQVHESVFklKKFsgsCCqigoCBgpVAoK2W3Ze/RUNp0ZNznhC8hKWmbNOtLct7nuY8X+L73Pe/vvB35f+f7n7O38fJTjRBWIwSz1hxH50ZA0zpBiF6YKY//46ql58g++/D8WVjg9fwc8w49l4ClDxI9l4CX7IwFXi9JNG+TCTABJsAEmIBICLwOoAWAl0USj5jDkJUb3yNF2raRie9k4fbDiPAFps5YhPKhdTFx4kRq7HVH2k/arvJblQPgC/g39IcmW4Nbn946k/tTrjnPUTHv2zg2Cz+UOK0pm6uqYWSJ8z9KGTmst8lZiIlNVEZPm1/UZ9kcs7IIvBayL9NRki0djZQRrWGyn293QPn+b7DUN1pfUX2MhE9pP+lT1edVNzThCkgLQO3E2pRdAL0AACAASURBVNpe/Xop1Gq1JGVbSt7h5MM/X8y4+EqZIrbzTT51u6ZJW71y/+FNYQ4Kjq2Ua85vL06Y/AAA2TSYNBqzc1hOn07aRpZfqXFWQPUeVaHVaKE4o4C6jxpZi7LkOatzdA3S9ALvlPfewvTxdQwx6ip3157E1P88gpmJx7QKxa3cGwrVSa02LypucxZ779o3myzw2pcnz8YEykLAkT+XyxIP3yMyAizwiiwhHA4TYAJMgAkwAQ8nQMLuswB6evg+7bE98wLv30fx5wffoV27dro1YmJilNHR0edDZ4Q2KTesnMnvdorvFSrF1wpznqP2iE8sc7iiKZuzP2SZF3jnJSqjP52vfxWd/GjbADgIkMyPxgBI5NpkpQdvSfPYK+eypaOwb0QbBBlP+O3fUL6/Cda8Wk8V1Y8BqBg6M7RduafKmfjTKhYoNIoZitUAUgRhNBXAH/bahA3zyAJav5biV6ezicBdkP6rUnV8ZXEC9yRB4DVhZkMMYrh1cM1hDTa2NXJjKbxTiGM/HMOdgDuFiq8V9KbH3shRT6ZFv/acLO2vuYjoTi4O9wdV7rZsWAkrtp47lbA5k6q6T4hhYx4YAwu8HphU3pLbEHDGz2W3gcGBFk+ABV4+HUyACTABJsAEmIAzCZBJ4iUA9Kr5LWcu7I5rBXZoklZ+THcTi4a8Pw7gkXpN8O6I5/FIgyb45ZdfSOC9HjojtG65YeV8Ck8V6uQ9quJVLFAUKmYoSvIcdUcsRWMWa1M2u7KNHDEgLeG7SYazkKXIRrSpRcN0AIVkviz40dKfC4Q/W1PBW9I89tiT7oPqyNZ4bslo1NVPmKUEJv0K+aIUiy0a6FaqqH4HQL3QGaG16fwbB6j4XlGg+FpBPNaJTPgrSeAtTuD2RIH31UdntZkbNpys2e+P0z+cxoWMC4U5y3N0HuPUZC03R7VobCdN45G9wkw+v8asOoZ/Dl8/WatKwMi4jWe5atceX6Hm52CB13FseWYmUBoBR/9cLm19Zz/ULi0e/vdiCLDAy0eDCTABJsAEmAATcDaBvwFQVd18Zy/sduu1eig8IMA/NqBpXRl8fXzVt+4gsF1j+EgDoFydAf/05yCRJOUpFJvP1RngX79Ti04BA9oNgFqtxvaj25F0MunG+TXnB4jCc9Sh8MvclM2hUZVxcrMfpJo3CZvSonnD1wf37hKi1mgkfycdUBw6fvrzQ0fS59Jr7ML/1goe12oAnwJ4S6jenQVAC4CquUsapc2zt4x7Mr5N90E1Qoa/AqSIfaIxmmi0QOp5HJNIEBW3W1d1bOnQx9smsEvgezWW1PDVP+DwqeKD21Nv38r9NbeKpZM587oHLBoKclBwfIVcc/7v4iwa3gMwFTC1tXBmzBasZa0IIHv029ZpYc/ct12gNU5/fxpndp1Jz/87n6rQDWNc33qnlk7uZPi7rOwC/G/eQarcbWpBbHyJbQRY4LWNH9/NBMpKwBk/l4uLjSuHy5o1F93HAq+LwPOyTIAJMAEmwAS8mMB/ATzDNg0WnwBZ8OD2+wNa1pP61ahkuCln63Eof/0QQCMAE3OHDZcE/rT2J3o1XzcUCgVeef2VW4nLEkUpcFm8e4sutLYpm0WTOvki4z0U+AJ7LwC+44Al+qZb+gqeNQA0AMYZVejqPwBSpSo146JKVqpcfRNAktCIzBqBt7h5bG1OZu6DKq01FsB6eh3fKugNKowNrFn+s8DW1ato1ZqgoLMFPi/1H4U6lavjrx1/aZMPJf9yPvU8zam3qrBqeoderGuyFhTrV62VvslahkYVEIVLm4sTuEngJQ/eEIfGVfLkZgXcyoMqhwdKA2OrdK0SplFrJIr9iswCv4IJN5bcKK5hnGGV2sPCLrWZ/ajBd+FW6i2cjktXXa92rQOWmor9EV1qh0tD/GL7dagVplZrJclHb2Zotaoortx1yolggdcpmHkRJvAAgdJ+vtv6c7kk5K6uHObjYCUBFnitBMaXMwEmwASYABNgAjYTYJsG6xCa9eLN3XIcub+R3kO2q1O0S5Z01o4fP97kFfWvv/664L333utqtXBmXXxiutraCkIRxW6uUdykq8Ca5wGcKaVCl0RM8qPNEyp3aV8kyNCfSei1xqKhpHls5WXXD6qBXcPSKv33sfsWJjkFeOhfFfYt3KJ7wCE0INxoJITbGr8j7rf0zDpS4C05ho6Vw6VB0tjANlXDtFpICo/ezlQibwK23BNwa0bUTJPNlBnyQD66pz85ferymsuleuJWG1QtPEAaEFtTVrNp1YtVAzp16qT1kfjkHNlzJF2ilUxYE7/GnEhsKTNH5Mtb52SB11sz75p989e4KXdH/lwuLsOurBx2zanzgFVZ4PWAJPIWmAATYAJMgAm4IQG2abAiaYHtGp8qP+4Jw6vJGmU+shOvo/DQMmGWydolS7o8IPAKDdisaVplRVR8qR0JFOMjPEcFTFsE4DtB4C2pspb8aNsaNVlrCEDfVMwagbekeeyxZXt9UJVVfK1tirRLXZNGZao/zmHTK3Ho0KEDvvrqK9X7779PthTk5UoMrKsQtny3zhAj3hUqeMtZHlZpVxatfE/JBDABWKIEQDYfuoZlgT1qp1V+s6WRkF6IO4tPyPO2XiQ7CVmLOS1SajxVwyQPFxec1z57q0HOpRvZ509fuDl5x+6TP5uNpj/CQ4JCYjtV7PTIjLgZhs+m2YpszJo0S/7zop+Ls6xwBvPSAHrTv7PA603Zdt1e2RLAPHtH/1w2t6pdH8i67kh518os8HpXvnm3TIAJMAEmwATEQoBtGqzJxENVxvpXaLw0sEVViVajRMHJcihMHwncbQCgqs6iYfhwP6xdu9YgsmRlZSE6OloeHx9fnEBiTQR8rW0EShOjZEDcPmB4kOky85TAx3EAVgF4qoQKXf1ttA4ditNFmopZI/Aaz2UQ+Wzbvsnd9vqgKqvwatv9QeF1pcazq/84h82vfo927drpBd7HBe9hsqqw96uszhQjogUPXjsKvOaqxj/OB8KVgEoCkOCb+nnF/0kWB3WrZSLgZv+cocxZcuoJAHfNCbxXfriIJY8OQZP61TFh2u/qdXv9jmjV2gm4scW4IlcWNDRoQ6WXKjV++ebLGPwMFfzeH0tnLVXOen8WrWEQ5p+IeCI8OCA4tmPvjmFqtVpyeM/hTGgxYX38+lLtIOx4hr1xKhZ4vTHrzt8zWwKUzLy03yXsnTF7PZC1d1w8XzEEWODlo8EEmAATYAJMgAm4ggDbNFhNnRqJvSpDha0Iar8QQT210Gq0yEvWKpV7Cy7U9PXP69OnD/r166cTPpKTkzO0Wm1UXFycNU2rrI6KbyiRgLEAWA8AdZP6E8CmB+969hQwz6ipVBa5K8iB5fGCj25YcRW6ER3LhweXC4rt81ilMLUGkqRjikyNKm9C/BaFXvQqi8Dr6NQW90HV4g+wgV0fyqv03zaB+kA1RhYN9IDj7bffTl+8eDF5FuutKuy9J2eKEfYWeIupGqfnCR0APEZO3mTjfLri/87XfkDg/SlDmbP0lO7tgAcsGhSF8ItXYNsrL+p4f/HDdny0pTU013bKNVe30gOnZoLv8o0q31T5MqB5QKBZgffbpcpZk2aZvIHw5Ngn0z764SNDNTFV+s75YI58w6IN/CDL3qfbdD4WeB3Ll2cvvVmoo97AYPbFE7DXA1lm7CQCLPA6CTQvwwSYABNgAkyACTxAgGwaVgL4ntlYQuDe69TSvntaVI/VGLx28w/lI2t2Vl7+jnx6Hf+FYio4LVmAr7E/ARIASbSlitpDAEYBqAhg5oMiL+XXdx3QuwIgyQf2ZwDbDgJnzwo+uvroHhBAI3vXSEt4p6lB9FLkqDBxYYY8fvNVveglRoG3KG1rq2FlwcPbp2pyFIEBjcpBAgkCz+bh5T5j7jVZ2/W3dt9f/8ZmZGRcNLKqsGeGne1P6ESBt6Pg7U24YpXS7nGXK739KFl+6IbmbiEUS07I8+9ZNEDfZC00PLReoNanfLWLAZKYwQPRskZN3fUk8H78V2eoFUeU6szFVJE7RGgGKKsyq0pKyKCQ4GaxzfDl518a8nMn6w6+++C7ohYNsk8Xf5rSd0Rfk2riFbNWKGdPmm1S6WvPRPNc99IIgBo1fsA8mICDCLAlgIPA2mFaix+82mEtnsIGAizw2gCPb2UCTIAJMAEmwARsIvAHgJ8ALLBpFu+6WVbl2yr7QgaHBJU7lofmy29jQA0VVEot/joF7cFuFe7eLO+nyU/Nz8yR5EzASvBry647H/oPq60Fi4BtAEjwpXNPXqcvmQmNqmX6A0gDcBWAsY9ucTuRJb7XLGXkE9VMRK+YdeeV0fFn9KKXOwi89H2gAMDrAOgzCrGiP1OTOHPD0Hzw7k9/IWRIA/jVLg/VhWxo8guRu+XMqfyd50tt8mXD8XC2GGFvgZeeN6QBsw0PBgCqGqfnbWT3qx/zlGjw9RuB9Sq+IdU3WTt+O0MpyY/C5utF3w6QDen5yMYNsS830t+ddScHL3yRhI3n+kJ15c98zcX1bwKgNzh20DXBTwUvrjqzav2gzCCEbQ5D59adoVaq1Sf2nzjs5+MXtSpulfEaZgXe5bOWK+dMmmNPr3EWMx78wmCB14ZvFnyrxQTYEsBiVHwhE3iQAAu8fCqYABNgAkyACTABVxCgD/hXAFQHcN0VAbjpmoaKt46TL+HHASocvQj4+gA1KwIv/eWLnS9Vh281X9z+8rY8Z3UOv7bsukSTSNQXAFWQ0ivpPQGQyHsHANk1kK9uca+cWiMwlSTw6kUv8p+lQQ3HxDWkXcIlUuki3/LtamslUGmy9yu1d9LWQ335FQBvldQcLbBDk7TyY7rLVNduIv/QcfjXD4G2QK1WZdw6rPQvjMLmS462J3GmGDERwMcA7OjB+0CTtUDgbek9JxEaBpsQ/feRUs9lRP9W4VKpNLZ7+6Yylcbf98e9Z7Hn7k34tvSDVlWgLjx+MzMv7cZfuJqfqFuiGVoGNQn6X3B4cG0ttIW5f+eez7uUNxmHYLYp28BxA9Omfj/1vkVDVjbmTLaPRUNERER4cHBwbJ8+fXQ2N0lJSZkajWZCfHw8PyjjCl5xfd/03GicbQlQ6vc0z0XNO/NEAizwemJWeU9MgAkwASbABMRP4GUAEQB6iT9UcUUYMjwkrcKECrLonwpx078zWnUeBLVGg/SDW6G6+A8+3jgSfvUvILDjvvycxWdJ4GPfOtelkKpSyZKBrBmmCIIvefCScma3pl9FLRqysgsRvTBTHv+H+C0aJJX7pQXUe88g2GlUd6G6MPuaNutPeghE1Z7Fc2r1UHhAgH9sYLOwMK1aK8mXn7lUqFBMxtkss+KgA46BM8UIBwi8BiKCyDGoGtnAAD3C7jVZI5sQnyhgofVCubTuWATX/DBQlt248sT6BksZTU4h7iw4ei1v5xXKr35UIi8IAEsB/F5SnqjJWlBAUGyn3p10Iqx8rzxD4iOJWhe3zvoYiywUGRmZlpCQcN/qRKHAxIkTuVHlPU5cweuAbyA8ZbEEHC28WmsJxKliAm5BgAVet0gTB8kEmAATYAJMwOMItAV0FVo9AKR73O4cuaH+CA8sCFwUVX9Ak3kL7+tYCoUCH7w9AbEJ1NioIXyqvKNtnLPhuZN5WObIcHjuEgmQAEjC3HnhvJPlQhvBgqE46wGrkVKTNWm5oNh+QpO15GN3MrTavKi4zVl60UusFg0yv3qTU3wr9zKxl1BdXa1UX17wo2BlUaxFA4DuwjXnAKgBnLAann1ucLQYQVE6wKLB4eKKrOL/Ht0X1K1WkPFK2T9n5OcsOUX+65uaN6javOXDdf47+IlHgjVarTbpQGamRquZEL9mT2lVs/ZmLktMTEwZOXKkqdVJTIwyOjqa/X1Z4LXPdwqeRSwEnNkgUyx75ji8gAALvF6QZN4iE2ACTIAJMAGREhgIYA4A6uhzQ6QxijUs2fJlS46MGTveUBlHgX791Vd4733SDx8DfL5Dr6rTL/91DbXFugkviassvrplRVOc6OVWAm/h1cQCzeUf4gFsFDyLjXkMb92iaVTL1q179+8/0E+lUkn+2bWj0EeleH7B0o3LywrODe5zZAWvo7ZPAm9KULdaJqJp9k8Zypylp+jtgtxxQ9puWPrlWGpEqBuKbCUmxmyUx69Jdra9TEkCrz39fR3F2tHzcgWvownz/M4i4OwGmc7aF6/DBHQNDHgwASbABJgAE2ACTMBVBJ4D8AaAcABKVwXhhuvKVqxYsX/06NFS49i/+GImPviAHAEegb/Prxj70GdIOINZAN52wz16Wsj2rji0ho9YBV48aNGQDdWl2FPaW380LWaD08ePHfH+kmWrfA2iIL1K/7/X8+MXLTP5erAGkBtc68wKXrvhkPasnVbpjZb3LTjuFkKx5IQ8f+tFEnBliTPGpYx88jHTqtmE7croGRudXjVb1KIhKysL0dHRbNFw7zSwwGu3rwqeyMUEnN0g08Xb5eW9iQALvN6Ubd4rE2ACTIAJMAFxEqBXsNsBGCK8Zi3OKEUWlbEYcfToUZxIO4Cfls9Ht9YNoNGosWtvBsJuHNF+mZpLv++RTcN4kW2Bw3EeAdEKvAh4eKwkuO6HvhU6VtdCLdHkHMvQKhGF3I3mPFXpg/n4lSuWvTdq9FgDPTr/ixMSMCMm5j8AFjsPq1NXIoGXmqyFOHVVWxfrWDk8MEgaK21TNUyrhaTw+O0MpSQ/CpuvU37NC7yLtimjY37RV8067cEINVmjBnH9+vXT+fsmJydnaLXaqLi4OJv9fW3FKIL7WeAVQRI4BLsRcGaDTLsFzRMxgdIIsMBbGiH+dybABJgAE2ACTMAZBPSiTKQzFvOENUiMkNy8uTjw+PEGj96+7XPq8XpY8M1Iw9YU2Xl454uN+Qs3Hf0KwEcAjgOgxiJHPWH/vAerCIhR4C3a5Kaz4E38fQk7MxF4jx3eixWxH6FVmBq5uUpsS714NsBXMzz+t3Ol+bdaBU8kF7unwHsfnlmhNnJo+7SEz0cbKnyz7igRPWOjPP70pVcCAgJiA5vV1TXQKzhzJbPARzUB/6Q7I7dOE5VFcrYsCYMFXkso8TXuQsCZDTLdhQnH6QEEWOD1gCTyFpgAE2ACTIAJeAABet2auqcnCVVqHrAlx29hGJD2OSA7DSBn2lC0bFEHvr4SPFy/qm7xGQlJ2q+W3/js5s36zwFdwwCNFjgkB3z+AyxxhlDieAi8giUExCjwlrXJzWfjx454jywaprzUD9PHVDZ6qFGAiXGH5PG/Zjjbv9WSHNh6DQm89LaDiZ2BrZO6+v6I3rJwaUhwbL8uzcLUao0k+dCZDC20UYsyri+vMOaJ+9YOynzkbNgrz999whNz6+o0WLI+C7yWUOJr3I0AP8xxt4xxvCUSYIGXDwgTYAJMgAkwASYgFgL06vFOALMBLBFLUCKOQzYD2DcICFqPUMRW7407uWRbqUb9OoexcGo17DxwCJPnFhYqlSv87+9DQQW9p4GVTUS8Nw7NvgRKEnhd8QHXliY3w1q3aPpCWP0GfUa1y/Eb1bOOCamYVceV0fMPOd2/1b7pMjvbu8LDL48SeI12anwOZeXG90iRtm1kstecbYeVyg17PTG3Tjg+Ni/BAq/NCHkCJsAEmIBjCbDA61i+PDsTYAJMgAkwASZgHQEqPd0D4HUAm6y71euuNgi8gzAA6VhqBECB5g0+w4CelzFn6VAUFtLb8MbjOwDTybbhU6+j5p0bNifwFrVIaAyAvEad8XVnjyY3g5dP7rh2TN/6AcYpjVl1TBk9/7Dev9WTsk0CL1XwBnnSporZi1mBN/evw8rcjXs9MbfukFIWeN0hSxwjE2ACXk2ABV6vTj9vngkwASbABJiAKAmQ0LQNwFAAqaKMUCRBkUXD84AsAnOQh/v+uxSej88c1B2wCZcvBKEw/Qvg7sNGUX+nAab7AJgGYKpItsNhOI6AOYG3rBYJ9orSkiY3gwEUCvYtxuvqqj0j+9f/KWFSx/v+rdkFiJ5/SB7/m0daNLwnCLxSeyVAzPMEdmiSVn5MdxOLhrsb9soL2KLBVWljgddV5Hldbyegf7uBrMzUAE54OxDef/EEWODl08EEmAATYAJMgAmIkcBjANYD6AmALGZ5mCHQGwgvBBL/xZy6hUUEXvjNRcU3D8K3WgXcTbyBgkP6Ct8sSPBhuharSPQbJ1RsPsmAPZpAUYHXFosEe4F6A0BzAH8BoA+uDYUHOn8MHzrglZDyod/069c/UK1W459/duVLfPJeuCXffiY4JCC2T4caYWq1VrL94LVrGrVG0rdDrar05+SjNzO0WlVU3MazVInszoOE7doA/jb6MP++IPAGuvPGLI691UPhAQH+sf41QutroJWob909VeCnisLO0+6eW4sRiOxCFnhFlhAOx+MJ6N+yoYd69PMxH8BZANlOfNtGD9kVVk4en2BHbJAFXkdQ5TmZABNgAkyACTABexAYCGAOgI4AbthjQs+d49lTwDyqfBZGFnxqTkPopHtakHLrYWh+7Qw/1EEt7EIdJJ/ejmvkwfsBAKqkPA+ASnyVnsvIq3dWnMC7DsAUKvgWxMM3hUaH+xxF64mIJ8KDA4JjO/buGKZWqyUH/j1w6WL6xcmpO1J/1q/53Phx+YuXLDVYLygUCkx85+181cVt6QmTOhmqOhXZhqZqIzyhsql5k7ApsqYNogf2fjxIq9Vq/tq1X7lr7+F/Lly8Ph9AKyFHJpYUjsqT6+cdFA6ExALd6wEqCbA/HcAEbg7pssywwOsy9LywlxLQv2VDPRRUAOi/9EYL/bdA+HngaDSutHJy9N48cn4WeD0yrbwpJsAEmAATYAIeQ+A5AFTpF87iY0k5NRJD/AvK+1Y/JCk3ygf+Yfd+1VNvOYgpv+3TlUs2ALAQyI9pgddDmoa8Lu0sbajJ04Tk/ZunUeYqB2EHNnvM6eGN6AmYs2iwxCLB7gSfHPtk2kc/fGQQabMV2ZjzwRz5hkUbWgqLDV65csXGUaNGm6wdM+NrnNgZV/BDdIcinrue01RtxNAe11bFfVJNv3GFIhsvRc/MWb1x2wzhgz158Bo1TLQqPW5WgTUiDZhrOCcANYf8RA4s058TqzbPF9tMgAVemxHyBEzAYgL6t2yOCs01jwhvunQQ/twZAP1c32vxjGW70NVWTmWL2ovvYoHXi5PPW2cCTIAJMAEm4CYESNRoB2CIUKXnJmG7JExZwCMPbazwQt9G+tU1ynzUStyFtYfOGAJKkAALn5QWhMyqbhDLNNka3Jx0U6v8XdkDwA6XRM+LOoqAOYF3GIC2AA4WtUhwQBAGD8FPF3+a0ndE32DjNVbMWqGcPWn2E8KH1WIF3pM7FxR+H93eROD0oKZqg5fPnbJ2zDN9TQTsr+auUL0/fcEaAFkAXgTgZ01+Gg5qGO4f7B8b1j0sTKvRSq6kXMlUS9QTji85vt+aeZx8rQxYkAI8bXJOgFglMFV/TpwcktcvxwKv1x8BBuBEAnqB9xiADwHQfzUASNilP3dx9Ns2AMRg5eRE5J6xFAu8npFH3gUTYAJMgAkwAU8nsFjYYKSnb9Tm/QnelYHNwsK0aq0k8Ni5wO9PXZLK7pJ9G3AHwLzKwLYPQ+EzpJzJcoo4hVYRQ5VyeBUAvRbOwzMImBN49TuztbKzpPuLvt7ZeVrCtBf7jexn0ihs+azlyjmT5nQDoLOGiHxuXF7C4qUGr9msrCxET/xfvuri9nQPbqpmVuD9eu6KgvfuCbz0pfuSIMZbfCqbjWiW1uu7XoZK2HxFPv6d9q/86IqjYq6ELUbgnacEPjacE4sh8IX2IMACrz0o8hxMwHIC+rds6OdlHgB64EX/1f+Zih8cOfQCr9OtnBy5KU+fmwVeT88w748JMAEmwASYgOcQIOuAZCf5jnkCNZ3w1huoJgUWdfNDEx8f4GgFoEM7YHq/UPgMNhV47/xwR5n1VdZJwe9zLoDXPQEE70H3KqdWqPqxFw5LvPkeeL2zd0TvFz5b+pnOhiDzWCaUOUqsT1hvbNGAe03WKn/br9+AAGqytvvfJKWPX2HUtYNbLkhD/GL7daila7LmQU3VdDkZ8VTP66sWfFxVn6AsRTZevm/RQNVb9IGe/JItHbI+8/ukNB3W1KQSNjU2Vbl72m6RV8KOSgNmG1k0UAEzWTQsL0mYtvVhhaVcvfE6Fni9Meu8Z1cS0L9lQ291UI8F6pFwTnjYlwrgDycE5xIrJyfsy2OXYIHXY1PLG2MCTIAJMAEm4HEEQoSu8lRZusjjduegDfUGwkngrVDev3F+k8qSIb0fgp+PFpuPX8fBt4A7de8trFaokfVVljznxxwSUKhi8BkAqwGMdFBoPK3zCCQJS9FrnfYapXnzPfh6Z39sr+lXc/3DlR4OrRxcWdKiYwuoClSaoylHT2p8NGN/i/+tqG3AYMF79vciQXukkCdrGvZB08b1Jj/Zq7MU0Kq37Uot2L77wLkrV2+tBECf26YJ/7U0h+YF3nmpyt2f7hZ5JSz5iksXAT1rABotsD8D8IkCFh4ouvmIiIjw4ODg2D59+uga9yUlJWVqNJoJ8fHxYrahsDSHYrmOBV6xZILj8DYCBosjFzQTdaaVk7fl1SH7ZYHXIVh5UibABJgAE2ACTMBBBKi6bY9QWbrJQWt41LTDQpBZvw7qt5BJEBDoh0xlMP7zbHtUqFQeL83fp/2zW26+1kdbkH8gPz0nNWcljqOS4Ms6BsBQACSoPOZRULxvM/au4LXEm++B1zuDhwc/W/WrqrJG8xph6vSphizcVdxF3OQ4+a8Jv4rZNsBZp4aE84aCDzZ5YY8TOqbT5zaCpu+oblE85iwakqYlyY+tOCZa1saC7dmzZ/1SU1MvVK5ceWxxgm1kZGRaQkKCodpXoVBg4sSJ8vj4eNHu0aLkiesiFnjFlQ+Ohgk4k4BHSYufewAAIABJREFUPlR1JkBnrcUCr7NI8zpMgAkwASbABJiAvQjQq2p/AnjWCR2E7RWzq+aRRTWDfO5IXfWfbijygHlHKmDauwMQk3gsPzru8CuCgEt2DEWrMolzT8Ebtb2rNsHr2kzAUQJvad58xq93ykJnhh4MlAX6P3f9OfQf3t9kU6u/W62c/8F8W20D3P1DaEnCeQsAEwT/xXuG2haMB5qs7buSofXTRh1dePSBSlgLpnPKJVYKtrLExMSUkSNHmthQxMTEKKOjo209T07Zr5sswgKvmySKw2QCTMB7CbDA6725550zASbABJgAE3BnAm8KwuNT7rwJJ8Q+ePFQbBzR2nSlOXt80H1ID+w4dC3/3bgjxPIRAEcA3AKwFsDHwquAnwJYRfagAE4AaC54uTohdF7CjgTsLfBSaJZ48xm/3lkvdGbo54GywACzAu+s1cr5k+eXyTYgon/b8OCQkNg+4a3uvaKfejJTA/WE+JXb3e0V/ZKa2jwK4HkAZFWTW4azIXbx2/AaspWCbUkCb5nOUxnYesMtLPB6Q5Z5j0yACbg1ARZ43Tp9HDwTYAJMgAkwAa8l0Fbw460IgJoP8TBPQLZoGI6MamXamIkE3rZ9umLZlrMZi38/Q6IR+e3KAdwEYK4qk7o20wf8i0KzD4srCDkxoiDgCIHXGm8+nXgXMjzkpypfVXnAoiE7Kxuxk2JPbV66mTx36UGCVSPymW5pCTNevf+KfnYOJn6+TB6/ars7vqJfnHBO1gyTAdD3vDtWARLxxbJhsvBgaXBssx7NwjQqjSR9d/qlUV1GNXzzpTcDjcMWKnLNCrZFK36zsrIQHR3NFg32zTudSxp0BnkwASbABJiACAmwwCvCpHBITIAJMAEmwASYgEUEqK16D8Ej1qIbhIvaACAxaIU1N7nrtWMfRcYPT6OBPv4sJTD9X6lGE1rnkFariorbeDYTAFXxflJKVWY/AOR7fAPAQwBY5HWfQ+EIgVe/e8srQ/sjPDgoOLZqy6r1612sF9KpYyetRC0pOLTzkOLkkZPfZMozqUM4WbCQfYClHtuyxO/eSBk5pIvpK/rf/6KM/mK5O76iX5xwTsIuNT0MBXDbfY5eyZG2H9U+bfS80QZxXqlQ4vepv+fvWLLDIPCWJtiSZ69UKo3t16+froI7OTk5Q6vVRsXFxYnWhsIN88cCrxsmjUNmAkzAuwiwwOtd+ebdMgEmwASYABPwJALrAWwDMNuKTZEVwWsAXgJwGsB4ALutuL8DABWAVCvucemlETKEB/ghtlcj1FNrIfnnDK5vz0TqOYVOLPIVGjotFapz3xBsGKiKkn5PpMpd2usfwiYeB7ATQA6ApgCuuXRzvLilBBwp8Foag/F1xl3Byfv5ivCAgc5cnNBUjP7ekmFe4F3wizL6y+XWvqJvuVhtSWS2XWMuFnpbgXx4F9k2tWjulo37YVzKY8MfMxHnt83dlp//T/6F8ePHV7FSsBVT/kQD2U6BsMBrJ5A8DRNgAkzAUQRY4HUUWZ6XCTABJsAEmAATcDSBeAApABZYuNBjANYAqCz8j24jgbiX0f1BQvO2fQDSisxbXvi7u0IF8BhB/Dxm4fquvqyo+GH050HhQEgs0LUhoPIF/r0J7FsNZJAnb9FqShLJiY9a4HDW1Rvj9UslIDaBVx+woalY/bAaizq0kQ0c0i88sKCgIPCflCPnfPwlY+KX/Faqj25Ri4YsRQ7+N33JqYS1Oyy1fBgOgCr7DwoPPaytIi41ATZeoP9aJZ/sWABv2TifWG4vTuBV/vLRLyTOk9cwfZ+x2rZDLBv0oDhY4PWgZPJWmAAT8EwCLPB6Zl55V0yACTABJsAEvIEACY8vCGJjafttByBR8Jq9CuB7ACT+0KgOoAaAV4SKXqrsrQDgaQCHjCYmIZkE4I6CRQFVt9KH3imlLS7+fx+RBsw1vCYNKKigUg4s2yhUU5J9g/GoL4jdVAFMwvlR8e/RqyMUu8C7buTQnlcS4z6mr0XdUCiyMXHafHn8il9L9dGlJmvSkODYfuGtwwoLVf7bd6dlpx49+438xFlLLR+mAyg0qiKmPxcIf3blwSkqPJOtDFlXDHFlUBasbXElbfvR7dNGzzWyaMhSYuPUjfLkZcml5t2COPgS+xHgJmv2Y8kziYeAxd+rxBMyR8IEiifAAi+fDibABJgAE2ACTMBdCSgFwdWS+EmAnCpU8OqvfxbAxwDqCIIuVfOSFQFVjJFoORRADAAtAKrepUZkJDr8LQjC9PeLPUDglQELUoCnTV6TBuaogGldAHQGQALh3iKgSRQnMZxEb7pujyWJ4GtcQkCsAi/BoIckFRLnf/T8yGG9TX10YxOV0dPmG/volvZhnP69qOVDaWKtoYoYwDzBgoU8qalK1ty5d2YCiwrP5HtND7boIZPoRvn+5cP9Q/xjK3WtFKZVayXZ+7MzC1E4QbFSUWwVtkmTtUKNb8aejAuSYMmY3XG77e2fW9rZER1PkQXEAq/IEsLh2ERA7G9t2LQ5vtl7CbDA6725550zASbABJgAE3BnAuSF+wOArwVBhvxkixsRAOYAqGl0Ab2O/ZQgTPYW/v4MAKr4I+GWBv2eRM3EqFqVxmYAlwTBk8QCsmgggdPdhc1iBN7ZhcCnJO6SeJtUpFJa/+HopMCWBPCPAJAgxUN8BMQs8FJTsf4r5k15bvTwvobGWoQwZl6iMvrT+d0iBj0hDQ4Oiu3zRMcwtUYtSUo5kqkBJsQvWV9UODQWa+nhDT2s+bQUsZbueV5oGtgIgI9QuU9f+/Q9huxIXDHM7WUSANrzO2YeuDg6xlIF0ioRVdIazmhoeBNAla3Chc8uyK+vul5KNS5ZxBQsAjrVBKprgBRq/DgBWFKqPUepm271UHhAQEBsYLO6OtG54MyVzAIf1QT8k2773KUu7lEXsMDrUen0+s2I9a0Nr08MA7CNAAu8tvHju5kAE2ACTIAJMAHXECA7BfKiJFGWqv6OA/ivGd9cii4cQIIQ5jjhGvLXXSh4+GYI95e0k2ZCM7LmQlM2Esw8aIxKA2YbWTRkCRYNy38FkGfmVXXjD0f+AG4IVc4kpq/zIDCeshUxC7w6xuMi+p1aOmcyed/qRpYiG9GCRUPkiIFpCXM+NJxPnX3DJ3Pk8ct/KSoc6kVROoNknUJiLdmLUEVu0YcUxrmlf6Pq2J7Cgx39n3u48ACY20u04BNM1cW2Cs+lCra094hh/cMDAoIW9e/bvYZGrdYm7UnN1Ei0E+LjVxoLpDRXgwazG/xYdUhVkyrsy99fVl74/IJxFbYZpMVaxNhs0xDQoXFahTFPGM6ORpmPnA175fm7T9g8twvPhiuWZoHXFdR5TUcQKMuDQEfEwXMyAbsTYIHX7kh5QibABJgAE2ACTMAJBB4XBFfypCS/3GmCiPOdIOxQI7SiYz2A34VmSlSl+7IT4nSTJYo2Wdt7GTiwADhGAlmqYF2h34u5D0ck+F4R/IwnCOK5m+zdK8IUm8D7gLgYMahLuDQ4JLZf93tVusn70jK0ftqouIUb8xPjPkkZ+XTfIvYNK5TRH881JxyS5QM9lKDKXRokTJl7SGF8niMFz92mQgU/NVujyn16CFTUmsQRB6Y4sbXoXkiEPgygfZmD6Fg5XBokjQ1sUzVMq4Wk8OjtTCXyJmDLjQcqWiknIRVq/Jnw/beGymqF4g4mTvlMHp+wigRS49ec6zX4tsHnVYdVDTCO7fKCy8oLX1yghmnFCdLFvEEQqwSmliIMl0pBVm58jxRp20YmZyd7fXJ+/nY5Peyjpps8LCPAAq9lnPgq8RMo64NA8e+MI/R6Aizwev0RYABMgAkwASbABDyGAP3SHgeARBp6hZnEX+NBog393WsAWgAwJwJ7DIwybkQvNFHztOK615f04YiqqIn/RAAzyxgD32Z/AmIReC3xPSwqdsrMCrxzVyijp801JxyS5UNbodKVznFDMw8pjAkbn+fZwj+Qj29pVb/2yJKeB1XA0+cyEiLJe5YaqdEouhfy/CYP8AFlXTywR+20ym+2vF/RmlOIO4tPyPO2XnygonVA744Xx4wcVXvMSArj/oj5boEyevLnJL5SszdDc7rKgytfazyncVX9lSqFChe+KNWioRiBd54S+LgkYdgSBCYCb4Wbd9Aq/TIGtKiLAEiy/z2Yma7RaibEr9nDdg2l02SBt3RGfIX7ELD2QaD77Iwj9WoCLPB6dfp580yACTABJsAEPJLAWKE52okitg3UlG2QIALTxslD1xnVeZ4IuaQPR9Ssjl5tJ7GdrDR4uJ6AWAReq30PI9r6hYc06PpnQuznhipSnX3DJ/Pk8cs3lPSavUUWBEJqXPJhv34Vn8Udmkr7D+kQFKhWQ7LlsDLv3+N5GzKvaV4yOjI6+wPB7zsZwFoAL5TxSMkq/u/RlKButUwrWn/OUOYsOfUfI1GcHu74jhz6hPzpp5+RRDw92GS5GbPi8t+d8sV4ABohHp3fcfn+5bf7+fr9WLlX5fJarVZ998DdjEKfwqispVmlNEwr1iLGZhuFwA5N0sqP6a4TtLvvPY61k0lTvzcU2UpMjNkoj1+TbPM6ZcyHO93GAq87ZYtjLY2AtQ8CS5uP/50JiIIAC7yiSAMHwQSYABNgAkyACdiZQFHbhl8AzADwmLDOIgCXAUy287reMl1xH47KCRYYJPBSgzZqQEf2GfqKRG/hI7Z9ukLgfaASFwD9HQmUljZAQ2T3cmnvPvuQbMXBWmjVtiNUKg127t6vhLRCl7iF60oRDi1Ogys+7MtGhwf/seKtanUNgmOOBq/F37y8fFfuUABhwtcSvXlAlcjkT0xN1qihZJTFOzO9UFbh7Zapwd1rG8Ty8hdy0GLTBe2w1tWVapUmUH7yiqRh4LXcfRkF1zo/9VzDs7cDMP0TsjO+N7KyFHjj3Y8vLFv5Uz8hn+b8jul76yEA9JDNgqG3iOkRBqgkwP4MwCcKWGh7fnVN1vxj/WuE1p/XtWn55wa3M4knJmG7MnrGRlutICzYo9tfwgKv26eQN2CGgDUPAhkgExA9ARZ4RZ8iDpAJMAEmwASYABOwgYDetqErgGWCl6wcwLPCnCzw2gBXEHiMrRyMKzS/FyoNjwB41LZl+G4bCThT4DVnw3ATwHkAQUITPksboMkS36qRMrJreV3F6dHzBfD1AX5JyVFGL7vpCFHOmR/2B694o+qa0d1CDGIr7fHr9YrC95ZnkY81WZ0Y7A8A0NcWNVf7EQBV25ZpSMNrXqs0sVU1/c1dVmVg7Sv6515U1VqAb5en4PVWF/DJjiraVyZ9JVmxMRmtWrWCWq1B8p592l+37no/Pf3MBgBUxWvsd/yD8GeyuCjLcCT/wStnjF096sm2dAYNI2bRNmV0zC+2WkGUZa/udg8LvO6WMY6XCTABryPAAq/XpZw3zASYABNgAkzAKwnECL68tHmyDiDBicb90jSvxGLXTZtrvkYVve8C2C1U9Np1QZ7MYgLOFHgXCA3LSOR7RhAlLwL4SbDsIKGXGlzRKLUBmrHAq99tzPrbJPC6uygnW/Z6lYNju5fzN87iVz9nqd5foSD7GBP7A6FpHPmGkwcvWc2UZchQRzo8sEnliMCWoU1UN/J95jcM9RvftwE1UzSMWauPokPgEexMl6Dni9+iQ5tmOHryLI5lXMKP249ou/btoVCpVJLdO3bf2rNzz7azPmfPBjcPnhDUNai6FlpV/sH80zmSnAlYCVF520YObZ+W8Plog/9w1h0lomdslMevY4sGCw4TC7wWQOJLmAATYAKuJMACryvp89pMgAkwASbABJiAswjMA6ASrAKoavdzQehtDoC8eXlYTqC4Krvimq9tBEAmniT2mL4fbfmafKVtBCwReG2tnqTK3T5C88IUAC8CeAjA7wDSBZGfmu9VBzBHsB0orQEaInuUT0t4rcZ9US5HjeilN+Txf2a7vW/q6PDgcyveqkZWDLqRlaPGqz/cur7yn9yVAHIFCxnjauc7AP4BMLCMx6FoQ7nQxA87DR3Zu56JJ++3q9PwuFSONQd9cEbaFSOf6qqr3t28LwOfL6BnZfeGQqHA9Pemy9ffXB9ULaZaI/3fa7I1uP3lbXnO6hxR5SiityxcGhIc269LszC1WiNJPnQmQwttVNyq3bZbQZQxIW50Gwu8bpQsDpUJMAHvJMACr3fmnXfNBJgAE2ACTMDbCJAHbIIgjpwEUF541TkTwHveBqOM+zX36j0JI8b+usU1q7oBYC4AYt8MgLaMMfBtZSNQksBrSV4tWZUqd0MArH+mg/Sq2kf6x5PtKwT4+/nc3bRP4bP7+J0t566r9RW9lyz1aKUma9Jy0th+rYPD1BpIkk/mZWh9lFFxmwvdXpTT7S0kILZHS+nDGo1Euz8j76jWp4D2RpzIVmarULlL/Elgew0AWSNQI8myDpOv0ZE9w7ISp3auqJ8sK7sA0xfsgq/yBprXlCAgqByOKaqhadeRyK0ahkHPmDZci50Zmz/38lxtpdcrSY0DuhN/R5n1ZRbZaFDVsbGNS1njtud9xo3rLPQJtufybjkXC7xumTYOmgkwAW8iwAKvN2Wb98oEmAATYAJMwHsJHAXwHACqLMwG0ERAcRxAOADy5eVRMgFjf136HZL+XADgE6PbSmpWRa+dkw8yva5PDaPyGbjTCJQk8FqS15ICJYG4r/B1Rc213nu6U8WK6yY3DtDfpMhR4dX556+t2HGrBoA3ASQB2Gfl7m2tMLZyOaddTvsifpsBjBLE0E8BLARAX2f0AIWarFG1c7RwHX0tlXWYfI0+2yV0fpN6lSq3bFQVynw10k5fRfa1C5g34v70CiUwZcdDaDXmfQyKGGKy7vyY+fmzr85G5dcqm3gJ35yen5+3rd553zqPVIVGK1FdP5WpUWECzv3jUtuG/n4IDwlEbHgQwtSAJFWJTBRgwspCcdlJlDW5DryPBV4HwuWpmQATYAL2IMACrz0o8hxMgAkwASbABJiA2AnQ6871AFwXxKWPAPwF4L8AngfQnqtKS0yhOX9dEqGo6ROJh3uL3F2cGEflf+sFD2R6pZvEdh6OJ1CcwGttXs1FOh2o0xxo1xmoUg2o47v4rdV4rhcVyd8fMT9dUUYnXKQGYVQ1b/xQwPG7F/cKxVmb6IVw+t6lr4ClhyM7AIy2w5Z0VayJ0Q1+HNktNPjoOSV8fSQ4eTEPWefTMbqImco32/2QEvRU4beLvzN4BiuyFJj+/nT5xqyNPlW+qmKw0VAr1Lg6uka+tM1LBtFXU5CLgoNr5aqMJJfaNjwTgrQZ1WCINVsDfH4L8lV34dK47JBPR0/BAq+jCfP8TIAJMAEbCbDAayNAvp0JMAEmwASYABMQPQHy/CRRiV4fp0GvklPFLvmA0iBxcpHgySv6zbgowNJEKGuqMak51jbh1W0SefUN71y0Na9YVi/wvlDkdXlL8lpS5SwJ9g2AES8BtWXABwBOYPFbL+C5Xia2rvh67ZWC95ZcjAdAnsx/FKHuyOpcR85tr8NTnLVJUSGcGtRR9fNIOy0sWzmxwb5R3UOD9POR0Ju69yhGFRF4Z/wJTeKFR196uPnDb3Tr2y2Mmqwd2HMgw1/iH7XwzMKQoICgRcHdg2toNVpt7rbcS9qsMQ3863UwsW3IP7ZFWXhoHdk2FH0gZKftlDqN7LtqSBkSApPD+b0Cyi9uw5VxlRq4CC5ggVcESeAQmIAdCbjDz0Y7btc7pmKB1zvyzLtkAkyACTABJuDNBKg6l/x3HxEg9ALwJ4CvBf9d+vtdAKjh2hVvBlXK3i0VoSxB2BrAHgCFAB4WbBssuY+vKQOB6gE40r4KGg6ujQKVFpLkG7h05g4m/5OFnwGYzWtEK/wVHILYPo8gTK2FJOkUMjUSTIjfjv0RrRBO/9b7EdQrVMH/t8PVpTtOvCi5kU1Fp8DQTk/i58lUdHpvZN1V4c0fzp9duu1WP8FuQFeRqp/H3Bpl2GbRW+zlLWyHUEqdoiRrE+ObzwpfN8+WOmMpF0S0RXhwsH9sufIhLea+0sjHOFdvfXekYOEYjcFiIysXeG8D0hf+C/JnoNyRZUQDAKcjBnWsFiwNie3TrU3Y2QtX/VLTMi6kn7v80bGQXov967c3EVIFgZce8FBVsu5+3RMB0+FI0cGswLtAAeWXt0FxWfOgytYUuNv9LPC6W8Y4XiZgnoA7/WzkHFpJgAVeK4Hx5UyACTABJsAEmIDbESAxhPx3nzSKnERf8rwkkTECwMeChYOR86Tb7dPRAVsqQlkaB/nwHhEuptejSezh4QACg2ohN6EjDFWaigLgy4NQ37mEIweB5SeBygAOGnm9pkZ2wTcJL9x/lV2RC0xcDXn8DrSM7IK0ov8WtagO1u2jKYCq5ffi8WafYnDHW/Dzyc/dczpf0qpVC01gYIjvztSzl1OOXvr+6OnrvuMfx3NLXjL4YcN4DTtgsNVb2A4hWD1Fac2/zgg+4vQ9y6YR2dUvLXqwVHbmhhb/pgcgtIIUeSpoLtwoPJR168YcXw3e7tMM9UjcT87AlUJA0usRVFVp4JeUIfVrGz64MKhCNU3SvhPSKW+NCQyrU00Xj+JODiZ+uki+ODnbR9op0mCFoCnIgerQuvQRzbMlvTs1qicBfA6euKLNKcApta/vGMW1W0HBUr/YPp0bh6k1WknSwXOZGol2QvyaVLt69j5TDmkzqhqdazXwxW3IV7NFQ2nniQXe0gjxvzMB9yDgjj8b3YOsCKJkgVcESeAQmAATYAJMgAkwAYcSoMZEjwN4usgqYQB+Ff6OutbrO9ZTcyMexROwZ4VdHQDHANCr3JQju4o5nEQdAdncx3BkxEMwVGnSX8adAOoc0z3lkK+Bzn/UOK+yr57F/qfaQPpwrfsUYzZBGf0j/pP4MhaN7GT6mvsXv/jig3XUD+wx4YYsAG+cHvJEumTDrNFkxaEbiuw8TPx2izz+p9QJy1/EzjGdYagUpX8X1rD1dXl7eAs7+/hYUlWVAeAAALq2zKNj44Cx7ZoGL+n+SEWfy5eV2L/nBrpU0iCvENh7Eyf8CjFmyWXd16LuTER2wU9FBf1ZSXUxdfpMKLJzMGvR75j6zjhDPDFxPymj525906dy3df9asnCqMma5mZ6Rt96dyv+NnMINYsznIWZy/fg8q18uSo/1ydh2lCDIGx0TuzqjftAk7U8ZPjlI2ppoY4rj+IJsMDLp4MJuD8Bd/zZ6P7UnbgDFnidCJuXYgJMgAkwASbABFxCoDOAJcLK4wHsNoqiHIAVADoB+ArAK8K/jRWqe10SsBctSh82KAekDFYC0AfAdi/avzO2WqzA+/AxIAVQzsB9/1GyTQgIwqKBj6Kxjy8k6deA8V2AsFCD+BqZ+DISigq8X/4i0U5aNwjAQHLe0ACpp4DUKYlfNFk6ckBLk1f1ZyxOyn931tYvl72IyWM7w88YgiDw2vq6vCXews5gb80allRVpQM4ZOZhlTXrYNwTlU8vfaehTnSPnibHuzXzDfdTdfcnRyFfft7QdEyW+DJSiuZ71lZ/dH7mY3Ro3RizFm1C5w6PokPrprp5YuLWKaM/W6zPof7Bge/KL4bvGzWgpaGSnK6dtTwZe49fLxjUub5m9MCWJp69MUuSlNHfbrVV7C+OjckDjSLe1Fbx9JKLWeD1kkTzNj2agDv+bPTohNh7cyzw2psoz8cEmAATYAJMgAmIlQB5jZKQSx68RcfnACYJrz+XBzBBaGYk1r24e1xFqxVJGSID11AAZAWxwd03KKb4B9dCzqKO9ytuswqA+QeAFy4DCwFlDO77j5qzX5i1BXizDxBNFg078fGIDpi/6r+4904+eezmGP6NLE6MvVVliV8MTylG4H3z2Q74fPV/dTkvOo89qjbt6Rnt6HRaWlV1CkAa2RzbEJAsMbpByshuocHUUG330uMYUl1jMl3saSg/PmYQ/c0KvN9u9UfXiI/RrlVjfLvwN3Tt1ArtWjVFluIuoqcnyONXbSmaQ5k5gffb5buxOfVywdiejf3GD3rUpMpcEHhtFfuLRVWCB7SSBd8HsLHAa8MXHd/KBEREwJ1+NooIm3uEwgKve+SJo2QCTIAJMAEmwARsJ1AdwFUA9N/rZqYjYTEEwHLbl+IZSiFgrlqRGq7Re94kEEYCWMoU7UNA32RtQE0E+mngm3kNGHADCCrUdRqUr7tn0UDDrJgXswn45wRO1KqGUXF/Ynj9UNTq2gzt+z2CsHwVpDuO43ZwMJ6M+/PB19wjh7ROM371PuuOEtGztpJFQ9f6oZipn0fn9XoKGVo/RJmbpwwk7O0ZXYYQLL7F0qqqk4KlyVMWz/zghaUKvHNPQzntmJHoH460hAn3fWtJ0CeLho8/m4ksRQ4mfr48v0d4G6VarZEkpx7P0AYgKm7h5gcsD8ydhZkr9mL+vhv5TzSqELj2AyrgvzeMzok9xH6zuIo+zNh7Epi9Hnk9aiOPmhHuuYxMXw0mxB9n6xgALPDa8EXHtzIBERFwp5+NIsLmHqGwwOseeeIomQATYAJMgAkwAfsQ+BvASgDf22c6nqUMBEqrVozHPcGRKnpnl2F+vuVBAv8C0DYG5ocBHw4EqqsAySGAPF2jVt3zdaVhVuCd8Rvy312DcAC5gi/rWqExYRUAcwEMAEBr7C26dERvWbhU6hfb9/FG9QoK1QFJB85d3pN2cUHa6etUrUki/sUi/r/2zp89PaPtHZvxfJZUVR0HQFW8g20JJLJXaFrCWw10frfR09Lwbs08w3RmLBpAla7SEMSSoE9N1nZnBvm26TpYFVSuqiY59VSG1s8vKm7pZvJ5UAM4UVxswllYYmiydvKa5vyV7HObyofVqvZQTWnri8fwZOvaUKs12H7gvOZM+uXn9hy64KgHbg+c9fd+ACa3uh+9Ih/48F/IlxwzPACxBbu738sCr7tnkONnAqYE3OVnI+cc1EiaAAAgAElEQVTNCgIs8FoBiy9lAkyACTABJsAE3J7AOgA7AXzn9jtx3w1YUq24A/dsAz4RhET33a04ItcJvAC6COEU+8Eu0ky1pmDNoG/ERvfS19EUQNe4jXJEYnwSgH0lbNfgxVqaECgOZE6PwpKqqqMAMgE8aUt0ER2l4dKg4Nh+bSuEXbms9NuffM2vayVtoUYDTcptZPgVImrhJbNNx+zlW0vz6K08fIOHD0oJbNlc59Osvn4DkPig4MQpZd7WnQ6zZyj6MOPoRSBlFzDM0ALuHuHZB6D8cPd9j2pbuLv5vSzwunkCOXwmwAQ8nwALvJ6fY94hE2ACTIAJMAEmcI8AiVEKAN0BpDIUlxKwpFrxZ8Fr9BsA77g0WvdfvKjAW+yOjKs1i7FNsCR3ZSXGFUXQWSEUVwlL/rtnhU52ZWVsfJ+9BFubYglo3SItZOhAXUUxDY0yD7lb/5YXph5xmD0DrWP8MOOXA8CNY8DwxqZbEQReRwrNNrFz4s0s8DoRNi/FBFxAgH/+ugC6vZdkgdfeRHk+JsAEmAATYAJMQKwE2gIgi4aKpCGINUgvicuSakVCsQjAfwAkAHjeS9g4YpsWC7xGixf3Yc/S3Fmzj6JN90hmI9uITdZM4gXXHhEsLfp71F5lTcP9/fxiAxo3CNNqNZLC85cyCoEo7Dv0gI+vPfdNDzN8JVgckof67SrAd382MLPH/RWyBIuGpWzRQFBY4LXn4eO5mIB4CPDPX/HkwtZIhrPAaytCvp8JMAEmwASYABNwFwJvAaCP77Y0KHKXvbpLnJZUjHwLgHL3C4Ah7rIxkcVZFoG3tC1YkrvS5tD/u7mmewWC/YOlc3jDdYcBXAbQz0M3a88zZRGiEWFIm9v2XgO5k3eBNVeBZtWAAAmQcgWa1Ot4bs81brzJAq9Fx0nsFzn960vsQDg+HQH++es5B2E6C7yek0zeCRNgAkyACTABJlAygXYA1gO6ZlFnGJZbEfgQwDShkZfeR9atNuDiYG0VeB0pDJTWdO+Bxm0uZunK5Q8CuA6gjyuD8KC1ZQvaIeXputD5/+rHNDnQqhJwIRfKj4/qvMBL8pb2IBwlboUreN0301yh6b65c3Tk/PPXesKO/H3I+mju36HLJQu8tiDke5kAE2ACTIAJMAF3I0AfdD4H0B7AHXcL3svjfRXAXADkQ0renNQ0jIdlBMoq8DpDGLCk6Z5lu/T8q8iy4CaA3p6/Vafs0KzAG3caaFEB+OkC5MvP6b7X8GCLBnc+A1yhaXn2xCreWb4D667kn7+W83LG70OWR/PglSzw2kKP72UCTIAJMAEmwATclsAk4RXnXkIzI7fdiBcGPgbAMqECuwnnz+ITUFaB11nCgCMbt1kMyQ0u3C80iuzpBrHaGqJThJZRYUibLVg0UMBZBcCM49AUqnHIpxBRCy/pvKB5sMDrrmeAKzQty5zYxTvLdlG2q/jnr2XcnPX7kGXRmL+KLRpsocf3MgEmwASYABNgAm5LYAWAfG7c5Zb5GyxYbVwD0BCA0i134dygyyLwOlMYcETjNucSds5qZBVwF8ATzlnO+atERESEBwcHx/bp0ydMrVZLkpKSMjUazYT4+HgSt+0+BlVDuDQQi3rWQA2NFto9N3DpzB18sCtLZ+fD4z4Btmhwz9PAFZqW5U3M4p0jHnYZz8k/f0s/I878faj0aIq/4mm2aLAFH9/LBJgAE2ACTIAJuCsBfwBbAfwO4Et33YQXx90VwHahmrExgNtezMKSrdsi8K4DMAWAj9D07E0ASQ7yJXXEB1lL+LjLNeRHTA80urtLwBbGach7ZGRkWkJCgq7pGQ2FQoGJEyfK4+Pj7W6VENGldnhwSEBsnw41ws5eyfFLPXX7QuVyvmPjfzvnEDHZQhZivYwFXrFmpvS4uEKzZEZiFe8cUVVc0pz887f4c+I2D0pY4C39GyJfwQSYABNgAkyACXgmgQoAUgB8AIBELB7uRaANgD1CJXYzABfdK3ynRkuCLA1rG9SxMADQOSM7F2KXAGCjUzNnulgygEIA9IDD7YdsmCw8WBoc26xHszCNSiNJ351+aVSXUQ3ffOnNQOPNxcTEKKOjo6lq2a4N9yL710tLmNTpvpicXYCJcYfk8b9m2F1MdvtksUWDO6eQKzQtE3id+TDTkvPkiKpiR8xpyV484Rq3+H2IBV5POGq8BybABJgAE2ACTKCsBBoA2AXgbQBXAKQDuFTWyfg+pxOg6t3DAOh32kcBnHJ6BO6xYCqARoDVfqJVAZQXbAFop0HC/7/lHtsuc5Q1ANQGQA+BaGQD0AAIEaqXyzyxjTe2FZoLUj7dfjw6+NH2/1nyn2D9RpQKJXZ9vUu7KXaTyWfUL7/8UjNp0qRDdm6MGbJkUofHxvdvQJXphvHliqOaSd8fOSjk3F0ZywHcsHPw9JCDflbSA1Ee7kmAKzSLz5vYxDtHVBU7Yk73/EooW9Ru8aCEBd6yJZfvYgJMgAkwASbABDyHQCsArwJoDhg6ph8BcAzAHAD0/3mIl0AdIVdU9fc4AI8Qv+yMm0TwemUQePVhkLCpBZBr57jEOh1ZflDV819FmA0F8JYLg24nrE1evO4+QkbHjn6s/cj2JgLrttnbMGXAFHTo0EG3v6ysLLz88ss5q1evpj3b8xwWI/CmaSZ9L7e3mOzMXJEv+RkA2xyw6BYAZPfCgwl4GgGxiXeOsARwxJyedg4s2Y+oH5SwwGtJCvkaJsAEmAATYAJMwJsIUOUeib1UEUp+oyTqUEUXD/ESCBWqdysC6A3gb/GG6pLIyuLB65JAedESCXhSHmXjfhiX8tjwxwwVvLTzbXO25Rf8W3B+3LhxVanJWnJycsauXbtWyuXySsL3YV8AVLl/AMAmW85LZP/6aQmTOhosGrKyCxA9/5A8/je3tmj4CkABgA9tYcP3MgEvJSAm8c4RVcWOmNNLj4o4t80CrzjzwlExASbABJgAE2AC4iDQGtB1U38SQJo4QuIoiiFA9gEZAKoLovwvTMpAwJOEQW9Oq0flsf3o9mmj5442CKzKLCU2Tt0oT16WTB64xkKLQ3wjqcmaNMQvtm/7WvXUaq1kz7Gbp7VaVVTcxrMkHrvrmCFU2k911w1w3EyACegIOKKq2BFzliVdYhLSyxK/aO9hgVe0qeHAmAATYAJMgAkwAZEQoCZLawEMEqwARBIWh2GGAL3uTT685K38HIBlTElHwKOEQS/OqUflsWiTtTP7zmRoA7RRu+N2GwusDvONjGiF8OAQxDarjfpaQHLmBk5rJJgQvx373fiMzRS8ij9x4z1w6EyACdwn4Agx1BFzWpKz4bjXuJTeirPb2xiWLOwt17DA6y2Z5n0yASbABJgAE2ACthCYL1TwzrVlEr7XKQTo91vynH0EwBuCj7JTFhbxIh4lDIqYs6ND89Q8liQ26AVe8kR/EQA1+CPxkuxzyCe5zH7Egx7F6ZhRaPRwrXtpU+QCE1dDHr/D4MXu6Hw6Yv5vBUafOmJynpMJMAEmYAMBh7yNYUM8HncrC7wel1LeEBNgAkyACTABJuAAAiQk0Cuvfzpgbp7SMQSo43s4gI8AeLvY4anCoGNOjnhn9bo8RkRE0NfwuoEDB1bw8fHJT0pKytyyZcvBM2fOUCOxMlWpRvSWhQcE+Cwa2KVBYx9oJenp6Rjf+izCKuQiZhOU0T/iCQB7xXsMSozsOwDXAJDXJg8mwASYgFgIOOxtDLFsUAxxsMArhixwDEyACTABJsAEmIDYCWQDaArgstgD5fhMCPws+PF+A+AdL2bjdcKgh+ba6/IYGRmZlpCQYPDpVSgUePXVV6+uWLGCLFj+KEueI4e0TkuYNvT+nNl5mBW/AVN7HNMLvN1sqQwuS0x2vGcOgEsAvrDjnDwVE2ACTMBWAnqBdx2AKQDIUssub2PYGpgn3c8Crydlk/fCBJgAE2ACTIAJOIJAbQAnAJR3xOQ8p8MJLALwHwAJAJ53+GriXMDrhEFxpsHmqLwtj7LExMSUkSNHBhuTi4mJUUZHR5e1ynbwyi+Grx41oCU1ZTSMWUt3oaXvX1i1B/L4nW5t0UA2QhcAfGnzaeMJmAATYAL2JUBvFuQZvVVFD6Loz2V6G8O+oXnGbCzwekYeeRdMgAkwASbABJiA4wj0BvCx8Lq/41bxnpld0dyDGg/9D8B6oTO1GGg7k4O3CYNiyK8jYvC2PJYk8FpVZRvRURoeHBIc2yxMWr/ewx3KjxrY2iQ/MQm78M+Ov07WqoqRcX/CuMmbI/LoyDljAZB9xdeOXITnZgJMgAmUgcAwAG2Nmqw1BJBa1rcxyrC+x9/CAq/Hp5g3yASYABNgAkyACdhAoLLg4UoVZC/ZMI+1tzpT/LM2trJe7+ruyeShTEI9efOSOOSq4QoO3iYMuiq3jl7X6/JIFg3R0dEyX19fPPzww8jKykJ0dLQ8Pj6+pTWwI3uGpiW83UBnyzBlrRrT3x5quD3rjhL/++aPUwnrD5INj7uPOACnAcS4+0Y4fibABDyWgCf+jiuKZLHAK4o0cBBMgAkwASbABJiAyAi0F5rU9AGwFcBEAIedEKMrxD8nbEu3hBi6J78GgDwqjwBoBUDrrM0breMKDl4nDLogr85Y0qvyGNGldrg0JHBJ73a16kl8fH0OninU5gU0OKkJqDg6Li7OmipbWWJ0g5SR3UJ1Vg/HLqmx4l8tHm5cDwUqFPx76NyFUxduv7tr31m5YMfjjFw6ao3vARwHQL7jPJgAE2ACTMCLCLDA60XJ5q0yASbABJgAE2ACFhN4E8AzAIYAuG3xXWW/UF/NMA5AoeBHRr+nkRhY4AH+ZGLqnjwWwFIAmQCaANCUPW1W3+kqDl4lDFqdFfe5wavyGNm/XlrCpE5GzdAKMDHukDz+1wyrqncBmAi8+nRPjD+fH7/p2p4etfHwwDAEqjSQ7L2OTD8NJsSnY7/7HAuTSOMBkFA9y03j57CZABNgAkygjARY4C0jOL6NCTABJsAEmAAT8GgC5BH2N4CKDhYAmwEgwfEggHqCN9l7AKIAqIVGFG8BIGFnrxsTF1v35MGCH+81AOQBp3QSW1dx8Cph0Em5dMUy3pRHWeKHnVJG9q5n2mBt1XFl9PxDVjdYi+wVmpbw1j2LBhpZd1UYMzPzlubyndsre6KR/u8VBcDU/ZAvPe22jdaoqST9PJntigPKazIBJsAEmIDrCLDA6zr2vDITYAJMgAkwASYgXgI+ABQAugsNIBwVKVXoThEmJ/GhnSA4krhLMVBnYaomTgKwz1FBOGlesXVP7gpgu5DnxjZWalvjJ+cKDt4kDDrpOLtkGW/KYzEC7zFl9PzDVjVYo0xRkzX/wOBF/dqWr33jRp52/5Hr0m51NRpfwP/cTUierQ3UEaTkeWlQfpgKq0Vkl5yIBxdNEH5mkRUNDybABJgAE/AiAizwelGyeatMgAkwASbABJiAVQR+EQRAR3kZknhM/9thFNUEwTaAhN3NAL4AkOcBFg20RTF2T24DYA+AfABUTX3RqhMCkGdyXwBpAK4CIKGYvEE3lTCPKzh4kzBoZQrd6nKvymNk//ppCZM63q+6zS5A9PxD8vjfrLZoME7ygqeb45llwxCq/0tFHjAnCYgWWqzNTYPyo1RdI0Z3fKi2RHjbY55bnWwOlgkwASbABGwmwAKvzQh5AibABJgAE2ACTMBDCbwjCLDkw+uIQRViJCIYC7xUVUrt3X8XGoGRfUAqgD8cEYCL5rSm2tUZIZIoS03XaJC3Z4Bgj3GilMVJ3H1bEIV/EsTdcAC3AEyzoFmTMzl4lTDojEPjgjXovKwAkAugiwvWd/qS95qs+cX261ArTK3WSpKP3szQalVRcRvPWtNgrWjcb8QPQcyoR+Bv/A9zk4HHAoFG5YGpqZAvc1+LhmWCpc98pyeMF2QCTIAJMAGXEmCB16X4eXEmwASYABNgAkxAxASc4cNrbNFAKCoJlgxrLBQZRYzPrUKrA+C0IO6+D+CcBdW4C4R8jagfikXtGkpGDWojCZBIfHwOXgrSZqPmGQSVj4hfkyqGZk0s8LrVcbwf7LCGCA/yR2zPMITlqFBux3kUhPqjW/xxt20CVpZM2PNhiCzhKaQ82wIm3r7f7Yb29g3k3szDyQAtouJO6yrx3XHQQ4CdAOj7Ew8mwASYABPwIgIs8HpRsnmrTIAJMAEmwASYgFUEnOHDa9xkzVfw311aBqsAqzbGF5slEAPgv4LI2xNAPwAFxdhjkOBE1gwXADzyTFtMXPM6QvSzKnKBmX9XRUZOrasrfjvyfCmWDc5IBwu8zqDsgDVGN0Xa/N4w2BQo8oEP/4V8yTG3bQLmAErWTTm2JdIWDL7PNEsJTPoLp5YeBjVfLK1y37rFnH91IoBtAH5w/tK8IhNgAkyACbiSAAu8rqTPazMBJsAEmAATYAJiJ7ARwFoAJLo6ctizQs2RcXrq3MSf/rdBsFig6j6y5mgivO68t8jG9dc/BqDHshfRbmxn+BlfM2urH06rWmvXbNq34Vq2zn/YlYMFXlfSL/vasvg+SIloYlptOvsAlB/udtsmYGWnYdudhu+xw5oiPCgAsb0bIUylhmTvJWT4qREVd8htq3aNyawGsAXAQttw8d1MgAkwASbgbgRY4HW3jHG8TIAJMAEmwASYgDMJUBM08jSkZlw3nbkwr+VUAnrBdh2ADwG8JdgvLAcwu5hmS58BaAAge/mLiBzTWefdaxjfbvXFOc1jOHok5eYWOQYKjY+cuimjxVjgdRV529Y1K/B+dwD5H+3GWOHhk20rePjdg8rfE3O7VUSYGpDsy0ambwEmLFHoLC488cEa2ftQk8cED08tb48JMAEmwASKEGCBl48EE2ACTIAJMAEmwARKJjAFAL2y3wuAlmF5LAESbPMAfAqAfke+BqAqgNcAmOtIT1W55NN8cGRHzEl8BTX1ZLJygJk7qsA3qDqCco6p3l+LKCdUgZeUGBZ43fTYjmmGtNieRnYC+cCX+6Bp2xDZe84hU6vFhPhUr/LjtSqTz1ZB2reNjCwuVMCn5yFPvO6xFhf0xsmvABZbBYovZgJMgAkwAbcnwAKv26eQN8AEmAATYAJMgAk4mAD9vvQXgD8BfO7gtXh61xEwCLYA9H7I4wGQTzKJ/CQAmxuyx+uhdcNa+KpPS5+6Pj4+OHw5GOUqVEFUh6tYsTNX/f5adCqmCthZu/1HWCjcWQvyOvYhQE3WpH6I7fUQwvJUqHS9EBjbHqhbCVDkAR9sgXxRqseKlaVBLK0CVzavIVKGVjW1uJh/GZp1uYg8dlP3doanjZ8ArHfxAyVPY8r7YQJMgAm4BQEWeN0iTRwkE2ACTIAJMAEm4GICVQAcARABIMnFsfDyjiVQVDQiseQpAN8AeKeEpWV9H0HSG71RqXEN4OFaAFXy/ncpbiXuwQAXWjSMFqr5xgEgf04e7klg8Ke9sGFiV111uWHMSoJy0lav8+MdLtjmHBQexjQGdP65ZE1gPGRzG2LfsKoIMv7LH64CyX5I/z0ddJ+nDfp+RVW8ZC/DgwkwASbABLyIAAu8XpRs3ioTYAJMgAkwASZgE4EuAMjfsCX78drE0R1vXgKAqnkXATq7BXND1rw6hrdrjIgezdFUowX2Z+Don8fx56kr+NFBFbydATwCoAWAhgBWAFhlFBwJYYkAWNx1x1NnGrPs/+zdCZRdVZm38ScJAhJwQhSRyCCNGFsFozgQQRABW1oNEGa7aUFb2wG0TbcyKIgQBz5tUELQIM2giBBUVIa2BbVFhkACmjAJCSogKmhCui2SUFXfeiu7QqVSVbn33HPvGe5z1qolZd1z9t6/fapS9b/7vPtr0/jVka9k/ND/OwW8u7fp/mqX2vpW3q6v3c8Aq4BTUjmV+Hxl+nzw3IEQ+B3P4ehZOzxVPmXZk3D+cnj21vQcf30tg/HYGDR+BnxzfYh+XQEFFFCgXgIGvPWaT0ejgAIKKKCAAu0VsB5ve33LfPUzgQ8D8Qh0hEcjHYN1fGOztl7gqFTXN4KoVo4IaD8KPA94Bgw8ch5BXx/w19TWBsDTgI2GNPQ/6TWxWaBHxQWmTeb/vnnwU+UGlvbACT+qTomG6a9k6iYTmbXTVmzbD+MeeJT7+sZxzJzr19QQbiT4HdwQMVapnpzu/aibHRsjRq3pW9I0D4TAr9qY+1/5XC583aaM6+2HB8fBP+4Ol/+anhOup2rBeCN3cNTfjdW7Q9/oaeQ8X6OAAgooUHEBA96KT6DdV0ABBRRQQIGOCliPt6PcpWssQqMTgJ8Ae47Qu5Hq+M4Hrm1xJFEeIgKs2OwtSoUsTGHW8MuuSLWivwJcDUTAG8cbW2zf00sgsOWm/HLXrXnxtMms7O1n3C2/Y/F4OHr2rQPlCUp/HPGGjZZsu/Xm275yp63o7evn3iV/4MHf/+n+r1234t8bLLkQYxwMeONNlHjDLd7oiDdQjk3lc24d8pqBEPigybz/47vxvAnjYcfNIYLxE69j4fl31LJ2cZSpiA3W4qkBDwUUUECBLhIw4O2iyXaoCiiggAIKKJCLgPV4c2Gs7EWiDu8ZwC+BnYH+EUbSyErEZgEivI3gdqw6wO9LAfQLU7/id/2oGW3A26x2OV8fcxn323vTytV7ytnNEXs1+V/232rh2TPeuObvz2XLV3LCV+f1nX3lg1EC5TcjlFyIkjixEn74OAdXysfK3ThmDlspv1YIvM0z2Xa3Sbxmj+3YgX6enPcw923Qy9Gz76hGMN7kHF8DzEl1eJs81ZcroIACClRZwIC3yrNn3xVQQAEFFFCgKAHr8RYlX4523w2cB9wP7JjKILSzZ7G5X9TXPRiITZQaOf4eOAK4Hji3kRN8TekFBgPeqaXv6bod/PtvnrjrlYe9Zbu1vnLGJXcyY/avYmX6BwdLLkzff7frx03Y8Nv77/2Gzfrp771h3sIlfeN6j5lzwQ9vSyc3slJ+pBB4M+DLIwTGFeQctcvxtMBXgVjh7KGAAgoo0EUCBrxdNNkOVQEFFFBAAQVyFbAeb66clbtY1OGNFYa/B7ZNmz61axAfSasUtwH+0K5GvG7pBSLgjSPeYKraMfniE3b91RH7bLfWJnFf+Oaivn87d2GUPfncYMmFow7Z7+Dzzzw+VuEOHMuWLedjnz5n4Zxv/CA2uBx6jLVSvpEQuGqGjfT3R8As4DuNvNjXKKCAAgrUR8CAtz5z6UgUUEABBRRQoLMC1uPtrHcZW9s71dddmkLe5W3s5F3p8fw1wVcb2/LS5RSITcSiREMVA17+cZ9tFv/nCa9bs4R36fKVzDhnwf1zfvjApanEQpRcmHzRV064/ciD9o0NA9ccZ8y6pGfGp89505BN1BqdoXaUS2m07SJe92PgLOB7RTRumwoooIACxQkY8BZnb8sKKKCAAgooUH2BqMd7R3q0OOoeenSfwK7Az4EeYKe0orcdCi8AfgfMAL7Ujga8ZukFqryCl+m7bTV144kbzNrnNS/Ypre3f9zNdz12X3//k0fPvvI3sQJ+CnA7sM3FXznx9CMO2mfDtQLesy/pmXHqObsDsYna+o6RQt1uCXqjJEtsyvj99SH5dQUUUECBegkY8NZrPh2NAgoooIACCnReIEKHK4GfAe/xEfrOT0AJWoxgd0Gqxfsy4IE29OkVacO02GjtE224vpcsv0ClA94hvKOFrQP//1GHvPWK88/8xJqV6kuXLWfGyCUa1pqx/TZg6sSNmDX16UzqhXHze1jy5KZ8eYMtOG7vFzPpyV7G3fwQS8Y9yTFzfsVgPd/yz3pzPfwp8Hngh82d5qsVUEABBaouYMBb9Rm0/woooIACCihQBoHnA18DIux9ewp7y9Av+9A5gaiPuxCIR8tfnf47z9aPTyvFXwfMz/PCXqsyApUu0dCo8vT9d5u68SYTZ+27x2sn9fb1jrvp1kWL+zfoP3r2eVfGmyijHgdNZNF7n8nkCeNg+6fB8j44fTkrzns/Gw2etOwJOOHHLDz/DobX8220e2V/3f8ApwNXl72j9k8BBRRQIF8BA958Pb2aAgoooIACCnS3wMyoIQm8o7sZunb0WwC/BiYCbwRuylHi02nlboRVfTle10tVR6ArAt4h09FwWYXXvva1R+78wi0v2PPv3ja+t6+Pe67/EX+36Kdc+eCj7Pt2ePVWT131zBvpOf56stTzrcKdEqu842fFtVXorH1UQAEFFMhPwIA3P0uvpIACCiiggAIKRB3JnwDPNITr2pthM+B+IOoz7wv8d04SXwWmAREie3SnQF1KNOQ+e+9617vuu/DCC188eOFly5bx+fcfTf+1c3nrO2BKVLBOx3/cSM8J1w88bdFIPd/c+9rmC8abACcD/9Xmdry8AgoooEDJBAx4SzYhdkcBBRRQQAEFKi0wHlgG7OFj9JWex1Y7H6ts7wNeCEwH5rZ6QeBM4F3Ac3K4lpeopoAB78jzNvmSSy6Zd+ihh24y9Mtf+uxMrjr9+FXf+9BA2ZSBY2kPnHhdrUs0xFMDJ+b4xlI1v1PstQIKKNCFAga8XTjpDlkBBRRQQAEF2irwPWBxekz2L21tyYuXWSB+z74LeAnwz0CswG3leH8KeTds5SKeW2mBbivR0OhkjRjwfv6zn+379mmfOO0l2/LOwU3WbnmYxRv0cvTsOwY2RazjcQvwceC6Og7OMSmggAIKjC5gwOvdoYACCiiggAIK5CsQq3dPAN4C/Aj4N+D2fJvwahUSmJc2Xfv3tLt91q6/HoiALwLeVVkv4nmVFjDgHWX6jjrqqEXnn39+1OwdOJYuXcqMGTMWzpkzZ3AztYbr+Vb6DlldduJjqVRQxYfS1d3vlvu1qyfZwSuQt4ABb96iXk8BBRRQQAEFFFgt8GzgAOAk4J2GvF19W8SGR/ukgDeC3izH84A/AJOAB7NcwHMqL2DAO8oUTp8+ferGG288a999953U2/o1jq0AACAASURBVNs77qabblrc399/9OzZs+u6Une0m3k+cBzws8rf7d05gAOBXdLvCxOAHWBgtflV3cnhqBVQoBkBA95mtHytAgoooIACCijQvMDOwHeBtwGLmj/dMyokMNaqq28ChwGzgA9kHFNfWhn+44zne1q1BQx41z9/3b7yMZ4W+SDw8/VT+YoSCnwmPaFxChBZTXy+EojPPRRQQIExBQx4vUEUUEABBRRQQIH2Cxjytt+4yBYaXXV1NvAvwCXA4Rk6/H/A8akWb4bTPaXiAga8FZ/ADnT/jvQzZnBDvg40aRM5CcSbE/FxOXAy0AucmlZkx/d+1Ff2UEABBUYVMOD15lBAAQUUUEABBTojYMjbGeciWmlm1dVpKaSNTZDe3GRnH06rwSMk9ug+gTwD3m5f6VrXu+dXwHuBG+s6wBqPazDgnQucCIxPK3ePBSKwj/rKHgoooIABr/eAAgoooIACCihQAgFD3hJMQs5dyLLq6l+BM4Colzmlif7E6ryovxvlPjxWr3aLVW73dAnG4KrM3VoYb6OrzVtowlMLFIgyQO8Gbi6wDzadXSDeAHwirdyNq8xMn1uiIbupZyrQNQKu4O2aqXagCiiggAIKKFASgdhAJR7BjKAl6iV6VFsg66qro4E5wN3ASxsk+FJ6/HqjBl9fy5dNnjZ56iYbbzJrpz13mtT3ZN+4JbcsWdK3Qd8xN8+5+bZaDvipQeUR8Daz2rzmnLUc3l3APwDzajm6+g9qWnrTL343iE3Wtk9vBMZGnR4KKKDAmAIGvN4gCiiggAIKKKBA5wUOTjX2Ihz0qL5A1lVX04FL06rc+EP+yfVQxB/8PcA5QDy225XHlIOn3Hfk7CNfPDj4nmU9XPmpKxfedOFNL685SKslGrKsNq85ae2GF6vZo7533d/sqN3EDRtQtz2dUPf5rPv4vF9LMsMGvCWZCLuhgAIKKKCAAl0ncCfwKeCyrht5/QbcyqqrvYFYnfUYsAPw+Hp4vgy8B5iYyhPUT3P1iEb6g3En4CNHnnvkP06ZPmWtVczXn319z5UnXfmmmm9ElEfAuw9wDRBvLljjs37fPb8G4g3EBfUbmiNSQIGSCVjyp2QTYsBbsgmxOwoooIACCijQNQIR6l0BnNs1I67/QLOuYtkV+DnwV2BH4I/roVoBfAWIWr61OqZtz9SnP41Ze01i0pP9jLv59yyZ0Mcxc+4eWJEY5QW++a6vvWveqw581SZDB37dV67r+f4nv797zTciylyiYW+YOhFmvRb+JooW/wru7odjLoODrPFZq2+h+4EDgKjX7aGAAsULZP29oPier78HlvxZv1FHX2HA21FuG1NAAQUUUEABBQYEtgQeArYA/qyJAmnFamy6Fvlb/EH4mzFUIujrB6bWTe7wHVl0zt4D4x84lq2Ak37Bwgvu4oPAHsBPX3Xwq/7zXbPfte3ga3qWphINF9W+REPmgHcaLDp99X01cCwHToPffW91uY+476zxWY9vpsXAO4Ff5jicOgdUOTJ5KQXWEqj76lZL/pTwhjfgLeGk2CUFFFBAAQUUqL3APwMfAv629iN1gM0IbANE6Y6otTsFWDTKya0+qt9Mnzr52slf25tbD96Rpw9t9KwF9Jx0Ix8FnhcB75Yv3/LlL3jJCz760je/dIvelb1PWzJvyYMTNp0w/cbZN9b9sfSs8z75CzBvf1hr1fN5sOIMiFXPt3Rykm2rrQIPAPsDC3Nope4BVQ5EXkKBUQXqvro16waz3jLtERh4I86Atz24XlUBBRRQQAEFFBhL4A3AN9KmWqcD53eIy5VYHYJuoZkIMe9NNXbfCNw0wrWyBn0tdKu9p0YJgVXw9X/Yix0O2om1/kZJAW8EkbEy8cQhPXkdcER6s6S9HSzH1bPO+2gBb08KeG8tx/DsRQ4CvwX2S28UtXq5ugdUrfp4vgKjCXTL6tasG8x65+QnsNYbcQa8+cF6JQUUUEABBRRQoBmB2ODoyCGBVfwxfTHQ18xFGnytK7EahCrJyzYDopbm5sC+wH8P61fWoK8kw1u3G4MlBGZvB59+61NfX5pKNFx4Fy9PKxPfBvw4rXLeHrgwlTsp7dhy7FjmeR9eoiF28vs8LJzLgKtHfQQeBGLjxrtbHFK3BFQtMnm6AiMKdMvq1lY2mPXWWVtgrAUYY31t6Btxa787rrACCiiggAIKKKBAIQL/BJyQQqtDgZtz7oUrsXIG7dDlog7vJOAw4NIhbd4HPFKjGrxrVpgu2RiufT7svB309MNNf+SeVT18rq+Xj+z5vNUbr930KA8/8Dgn/Hwp3+nQPJSlmcw1eAc3WZsKk56EcXdA1Go9+ltQ97IWZZm7TvXjYeBN6SmAVtrsloCqFSPPVWAsgW5a3erTYdm/F8ZagLG+xRlD34j7VOzN4Are7BPhmQoooIACCiigQN4CVwDXAV/J8cKuxMoRs4BLRU3elwLvTW8AnJX68D7g6wX0px1NrlNCIBLsK2DF+TD1kElc8JUpQzZeWwmnLGLhRb/putWneWyu5x/i7biDy3PNwTd+4luo1aObAqpWrTxfgeECrm71nmhEYKwFGOtbnDH0jbiTgHEGvI2Q+xoFFFBAAQUUUKAzAhHgxLvwwx/Jb6X1kVZiXZZql8YKSOtvtqLbmXNjjmLTtSjb8CzguZ1ptnOtjFFC4JBzX828A7Zee4OwWffS86k7B1YqDm4QFvf5dkAEW/d0rucdbSlziYaO9tLGihT4IxC1qWOFdquHAVWrgp6vAANvTvbW+N8l5zi7wFgLMOJpjCjZdjlwcrqHTgWOA+J3gcHffSIEXgHE1yzRkH0uPFMBBRRQQAEFFMhdYDmwI/D7nK88uBIrVoPuwuo/OJ4E7mD1I9pX5dyel8tfIEL/N6fLRm3eP+ffRHFXHKOEwIqRAt6z76Xn5DvZnf3Y+Bkbb3LBxm/YeJsNYPymv1zZ/9LH+n+9xRMrj5hz/arbihtRW1o24G0La60u+idgV2BJjqMyoMoR00spoIACSWCsUjjxd0AEvHPTXh2xb8cpwLFALAYZXJxxAPAq4PZ4yssVvN5bCiiggAIKKKBAOQS2TDufP6cN3RlciRWP+scvjPNTsPtGYGX6pbENzXrJnAW+B7wd+A/gIzlfuyyXWydMOmwSi84aUqJhaZRoWMjCi3/Lyzc5cJNFz/3cc+OcgaNveR/PP/txdnmgf+Gc/15etw3EDHjLcpeWtx+PpT/2o363hwIKKKBAuQXGKoUTX3tGKts2IYW7sbI3gt7hx8DvTga85Z5se6eAAgoooIAC3SMQqzPjMawIXdtxxC9/+wBXp0274pHBkR73akfbXjM/gVh5/W3g8PwuWe4r7b8FUyduzKzBTdZue4zF41dx9HkPs2LzL25+28S3T9x46AhWnPc40xf0rfjKNY/vPuQxxnIPsrHeGfA25tTNr/oL8Argd92M4NgV6CIBV9hXe7JHK4WzKRCbLm8NxOrd+N1vFfBA+h1wxCfvDHirfTPYewUUUEABBRSoj8CHgJcBsXlWOw53RW+HauevGcHNz1IN5c63XmyLQ/+Qjd2l93nO/3vOUZu+Y9MNhwe8By/oXfHla5ZPrVmNaQPeYu+/KrS+LJXgeagKnbWPCiiQWSD+DYySWwOP5gM7WHIrs+X6TuxEiD68jcEN1p4GPDuFvH8A4vNRn7wz4F3fVPp1BRRQQAEFFFCgMwKxida3gPil/ZdtatJd0dsE28HLRnmNqLO5bwfbLGNTA3/8TDxw4sGbf27zNSUaepf1suU5y+taoiHq7sWxWxknJEOfOvFHc4ZuVfqUdtVxrzSKnVeghgKDAWA8rh+5XnzejpJb3fxzuqgQfXBBRuybEU/2/QqIMm5/C8wA3jBso7U1t7cBbw2/0x2SAgoooIACClRWIDZKuBR4J7CoDaNwV/Q2oHb4kiek+mtbAPE4djceT+08/UK+vtkrn/7Op7/p6c/YoJ8Jmy5c1feyR3sf+MuDK/71J7/q/W7NcOoS8Bb1R3PNbocRh/N/wPZArPTyUECBego89W/g6gCwHSW3/Dm9OjSPsgjtDtGH36WD83sX8HkgyjXEpmsvScFuvMn/g5GeUDLgrec3vKNSQAEFFFBAgeoKxArNmcBlbRxCN6/IaCNrxy79WyA22nhdx1osV0MjlRuJ75czgXhEPVbC1/GR1bqUaCjqj+Zy3cXt6U0P8KK0yr89LXhVBRQoWqATJbe6/ed0J0L0se6jwSfu9gOuATYBngCemUpz7DnSyQa8RX9r2r4CCiiggAIKKPCUwMHpcaw1j5yLU2uBrEH7y4E7UjmP79RaaPTBjVRuJB5bvK6A1TadmoI6BLxF/9Hcqbkqqp0IAGJTnkeL6oDtKqBARwTaWXIry8/prL/PdAQrQyOdCNHH6lY8cXcAsB3QB6wA/gjEUxrPB2anTZPXuoYBb4aZ9hQFFFBAAQUUUKBNAhHwfhyIUg0e9RXI49HHS4C/BzYD+utLNerIhpcbidXM8YfPielNknY8slo0c50C3rlprmJ38Hj89VggSlDcWjRyxduPGpxRq/HPFR+H3VdAgbEF2llyq5lwM4/fZ8o61+0M0RsZ85vSG/k3p6eS4vea2Gj3IOCHaWWvAW8jkr5GAQUUUEABBRQoSCA2VfhUm0s0FDQ0m00CeTz6GAs1YkOlK4HDu1h2cNVQlGSI/65zcFiHgDdu1aL/aK7zt8uTwHOBpXUepGNTQIE1Au1aOdvoz+k8fp8p63S2M0RvdMzhG29cDx7PSm+Ixhuj6xyu4G2U1dcpoIACCiiggAKdEYiA6mepnmhnWrSVTgpkefRxtP7FZnxXAK9Muyx3chxlbKvRP0jL2PdG+lSXgLcMfzQ34l3F18SjvBEAPF7FzttnBRQojUAjP6fz/H2mNAMfoSPtCtEbGfNOwJHA7WkVb2yieSHwkAFvI3y+RgEFFFBAAQUUKE4gHleOTaL2AGKzNY/6CTTz6GMjo49H916QNlZq5PV1fk0jf5BWefx1CXgH56DIP5qrfB+M1fco1xJlW/63rgN0XAoo0FGBsX5O5/37TEcHVrHGGvr30hW8FZtVu6uAAgoooIACtRbYBfgp8Ixaj9LB5bnS9NnAn4BPAF+QdkCgoT+EKmgVNWrj2K2CfbfL7ReINwijRuNE4K/tb84WFFBAAUvulOkeMOAt02zYFwUUUEABBRTodoEPp0ex9gX+0u0YNR5/3itNf56sptbYrJmhxeZzq0bagKSZi5TwtQa8JZyUEnUp6lBHDd5NgJ4S9cuuKKBAfQXy/n2mvlLtHdnAG9sGvO1F9uoKKKCAAgoooEAzAq9JGxC9BfhR2ljhlmYu4GsrJZDXStMI/uLR7K4OeN+2Oe9/xrP44l4vYqPefrjpIVb0LeM9F/6Riyt1V4ze2bqVaKjJtJRmGE8DVgIbAytK0ys7ooAC3SCQ1+8z3WDVyBgb9TwQiKf/Bmr0GvA2QutrFFBAAQUUUECBzgrEY/cfAg5Nj5sPbT02XIhNFl6aVinOAxYAT3S2i7ZWIgEDXuCwF7Ni9r5sODgvy1bAiT9jxYW/Hgi8hh+N/vFUomnGgLdMs1G+vmyU/h2I74FYwe6hgAIKKFAtgbUCW2CH9Dv+VaMM4zPp5/0p8XUD3mpNtr1VQAEFFFBAge4SuBu4N63I+htgW+AB4LdpxWZoRBj8CuBXwG3pF0FD3+66TyLgjbrNu3bxo9l/P2cvrpweb38MOc66DU66mX8C/jP+7/2fzdRNNmTWHs9hUm8/425dxpJxqzjmgkcHvnfKftQx4K1i0F7W++TpqfbuBqkWb1n7ab8UUEABBUYWGBrYRl4bn8eTGQMB7rBjcJO7y4FPxd8FBrzeVgoooIACCiigQHkF3gC8HrgLWAxE4DvSESsU4xGtKPHwKmAK8LfAL4H5KfgdDH9d6Vve+c7as3cBs4BNgYXA8cD3s16soueNGPCeeRt88mb+EbgwxnXIliz6j50GNmEbOJY9Cafex8JvPMLL0/9V5sCxTjV4m12lVNHbsqPdjs3V/heIzdaiZIuHAgoooEB1BIYGtienN+pOBY6DgSd4hpdsG3z9XOCkWMBrwFudybanCiiggAIKKKBAMwKDoW+Eva9OAfDQlb5fSgFwM9f0teUWiM3FTk/hfgQ9HwQuKHeX8+vdYS/midn7Eo+pDxxLV8BJP2XFhfetKdEwedZk5k173sAmVGuOWb+l57t/4tjJz+JDez6PSU/2M27eYyxhJcdc8PtSreytU8DbzCql/G6Sel9pM+Bxn9Kt9yQ7OgVaFCjzm5gtDq3ypw8NbE9Mb9bFyt1jgfj3/9YRRhj/lkbN9QiCLdFQ+VvAASiggAIKKKCAAo0LDIa+8Sj/R4B3po0ZGr+Cr6yCQJTtuBrYEXhOFTqcRx9jk7VNn8mX9t6GDWOTtVt+T8+4pRx93h/4Vrr+qAHvXSt55JxXs91gP5athFMWsfCi36xZ2ZtHF1u9Rl0C3mZXKbXqNvz8ugYczwT+HBvt5A3m9RRQoFQCWX6Glempieh//Ht7H3BPqWSL78xpqZb6QGALzEyfj1SiIb5+QHpyz03Wip87e6CAAgoooIACChQmsDPwXeBtwKLCemHD7RKIkgNRouPFqbxHu9op43VjJXNsMnXN8M6tU6JhFRx3N/dN246tDth62Mree+n51J28aYTHIosac11q8GZZpZSHeZkCjjzGM/wazwIeBaIGr4cCCtRPoJWfYWV4aiL6f1ialthLYqu0+vRSYLRNxOo3i2OP6MNpE+UfpzfrYlPlKLV27XogBkJ/SzR02+3ieBVQQAEFFFBAgacEom5vbM4QK3ljkzaPegksTbV4o0avxwibrN32OIsX/IXTPvAyLhwe8J59Lz0n38nuozwWWYRnXVbwhl2zq5Ty8C5DwJHHOEa7RqzWfwTYsJ2NeG0FFChMIOvPsKKfmhgEi/6/EbgO+HT6d2C39PloK1QLw26h4TxWWMf+G3cCX22mHwa8zWj5WgUUUEABBRRQoH4CEfJ+x3INtZvYw4H/BA5OK7VrN8AWB7TWH2CHTWLRWVOe2nxtaZRoWMjCi39riYYWnUc7fVraDHLgsVKg0VVKWbtTloAja/8bOe+5wIOwpuZ0I+f4GgUUqIZAKz/DinpqYqhs9GGf9DMqNgGON0+vB5YDL4KBUkrDNxGrxsw81cvCV1gb8FbtlrG/CiiggAIKKKBA/gKWa8jftMgrDoa7hwJXFNmRqrS9/xZMnbgxswY3WbvtMRaPX8XR5z3MghKNoS4lGob/0d/bgTqMZQg42n0rPQ94ANYuNdLuRr2+Agp0RKDVn2FFPDUxUsD7UCpBEOWPfhr7oQKTUsA70iZiHcHNqZHCV1gb8OY0k15GAQUUUEABBRSouECs5J2bHpuLlZ8e1RQYDHfjf6P8hkdzAlkerWyuheyvrmPAm12j+TOLDjia73FzZ2yZNi3atLnTfLUCClREoJWfYZ14amJ9/35G/6NEw4+A2EQsNhCbCvw3UPUSDaVYYW3AW5HvZLupgAIKKKCAAgp0QGBX4JtAfwp6L+pAmzaRj8C2wOdTqY0jgW/nc1mvUiKBOtXgLYK1EwFHEeMabDM2LLobeEaRnahp2+sLrmo6bIdVMoE8foa1417eCYjfOwZL7uwAXAj8bphf9D/efB4P/AZ4AdADxCZr69tErGRTsU53SrHC2oC37LeJ/VNAAQUUUEABBZoTiNpmsSLiJ+mP/ebOXv3qfwA+adCbha7j58QfS2cBmwOPAe8HLut4L2xwfQKj/VHdzB/bEfDGmy/x/e2RXaAZ8+ytdP7MrYGFwLM633RtW2ylpmZtURxY4QKd+BnWTBtRmuDEISrPBI4bY1VuXHu79MTBPYVr5teBwldYG/DmN5leSQEFFFBAAQUU6LRA/JIcdcwi+LkDiFq6UWYhVk3E1/pS0Bthb5bAd2jQ+1Hg16OExrFy7KUwsCFVbJoRffHojMDPgQh24j6I+pse5RIYMSCaPpnHN9yAWXvvwKTefsbd/FuW9PdzzJz53DZG9y3RUK65LVtvoo7lL4Fnl61jFe5P1pqaFR6yXe9ygWbf1NgDiI+opzv0OAi4Cri6izwLX2FtwNtFd5tDVUABBRRQQIFaCET9sg+lQC8C3Fj9EI/nvwyIx+K+BhyTQtbBADjCv/gYDHw/B01tHhWP3r192DUeHxLqBuydaXVhPHK3fS2kqzGICN3/4KrO0k7WiAHRkTtz8NfeOfAmzMCx7Ak4/r9Y+PX5A2+SDD2GrqKyRENpp7kUHdsGmJ9W85eiQxXvRCs1NSs+dLvfxQLNvqkRv1vuPkrA+0Pgmi60bGb1c648Bry5cnoxBRRQQAEFFFCg7QJ7ApcA+wODOw6fm8LV9wGvSvXMYtOKCFp3TAFwrO68F7gfuBiI1YBZjsHQeEPgV8BdwMNDLvQD4JZUwzfL9T2nMYGjgXPSS2Pev97Yab6qgwKjBUSfPf9Ajj305Ww8tC9fvIG+i+dx1F1LuWhvmDoRZk2FSU/CuAWw5HoY/ydYbpjfwRmsVlPxyHP87N2iWt0ubW9bralZ2oHZMQVGEcj6psbwEg1RJubYGmycVrkbxYC3clNmhxVQQAEFFFBAAYYGusHx2lQa4a1pFUXU4d03ha+LW6jFm4U6QoZYRbaLJQOy8DV8ziFpQ7yDU1mOhk/0hR0TGC0gmnn+gRw3POA96xdw/d3cf81v2WEaLDp9dZmVgSNS3U/BX69evfLeGrwdm8JKNfTi9Mbd8yvV63J3tpWamuUemb1TYF2BrG9qDN9kLRYXxCZrD4ncWQED3s5625oCCiiggAIKKJCHwGbAorShzquHlF74cqrHm0cbrVzjU2kl8TtauUhNz83z0b2odbwEeGdNrToxrDznY6T+jhgQHfFKjpwzbaCkysCxtAe+/HN4eh89J93IUV+A8/eHTe4DJqTdaL4GfV9cvYnWKzsBYxuVE/gb4GdpZ/rKdb6kHc6jpmZJh2a3FBhRoJU3Ndr976lTth4BA15vEQUUUEABBRRQoJoCsWo3Vslm2Tyt3SOOR8+jdMM/A//V7sYqcv1mNy5pZFiPAnOAjzfyYl8zVGD/qTBxFuw5CZ4cB/MiKD8GLhhrk7MshCMGRK/dmi1esQUX7rE943r7YcmjcMj2cPk9qwPeT8CFf4aNYllUFM7+LbAK+metDnhfkaUjnlN7gZcA1wEvrP1IOz9Ag6vOm9tiMQK+qVGMey6tGvDmwuhFFFBAAQUUUEABBYYJxMYa34GBchIe0OzGJY2Y9QKHAd9u5MW+ZqjAIYvgK2tKIMCyKBe4EC4avslZXmzrBERH7DRu8Yd37t9uwjj4m2fD0hXwyRvH3X/Bnf07vBNWzISocz1wRImGz0HfXLgJeA8Qcx8bLHooMCjw0vSG2iRJFFBAgRYFfFOjRcAiTjfgLULdNhVQQAEFFFBAgXoLbJlqr8VmP3+u91AbGl3WjUvGuvhWwINABJJRrsOjcYHJcO48OGCTtU+Z1QOfih3BY6Oqth+H7/PyJVuPW7rtyzZ8jN7+fh7o34KHJ2x+35wrF7zjC3Db/qy9CdvXoP/W3Xdf8d73vveJ3t7ecTfccMOSvr6+Y+bMmZP3quO2j90G2iIQP2fijbUXteXqXlQBBRRQoNQCBrylnh47p4ACCiiggAIKVFLgfUBs/rVX6n2Ukhhaj/d24LuVHFm2Tq9v45K/ZliRuTfwI+A5wF+ydatrzxol4D27B07eHbi1AzKTLznzw/MOfftum9z56weZMGE8L9l+K8746vd7Zsy8+LLPwuHvgA2G9mPO+PEcevPNvPrVUXYbli1bxsc+9rGFc+bMadeq4w4w2ESOArG55g+AbXO8ppdSQAEFRhJwhW8J7wsD3hJOil1SQAEFFFBAAQUqLhCbQF3O6rIEFwB3pt3dY8VpbBD3UeBEIDbz6JZjpI1LtgNiH60IvGMvrdh0awFwVQMo/w7MBKakcxo4xZc8JXDYIjhrSImGpalEw8WdCkvXBLyDfbpr0V38v899qf+1Wy5b9bNreNoJy1nzt9rjUevkhS/sP+/BB9f6++2MM87omTFjRsdWHXsHlVogajPHG2exg/3wo9UwptXzSw1n5xRQgEa/x9uxn4D8OQkY8OYE6WUUUEABBRRQQAEF1hKITeAuBrZOe0TFBkCDx54piLhs9cZWXXGMtHFJBDJ3R7IIA2FeBOIr0+frQzk8hef/Cpy1vhf79eECwzdZu20xjD8azouAvSPHUQftvuj8L3xgTcj87x8+jlPf+PuBthcuhvOugEmP0kcfy2+EJ95yyinP++AnPzlSwNupVccdcbGRzAI7pzfW4o2iwaPVMKbV8zMPxhMVUKAjAs1+j7djP4GODLQbGjHg7YZZdowKKKCAAgoooEBxAkcAS9IK3qG9iMeJo17kQuAAIMoUdMMxuEomVuzGf8dK55NTiYZTgeOS1frqwO6TVvruCszvBrg2jbHRVUu5Nz99vylTN564yax9p+486TcP/nGDFz582SaH7dI3fmhDM75P71n/M7CR3lYHHHDA5+bOnbvR4NeXLl3KjBkzLNGQ+8yU4oKN3JfDX/Mq4FvAjkNG0GgYM1p7jZ5fCjQ7oYACTQs08z3ejv0Emu6wJ4wuYMDr3aGAAgoooIACCihQlEBsxvbfwCrgrcAjRXWkgHbXV5d3fXVgP5XKXETg11dA/20yP4G4F7a78HC+fcjOrLXx25d+Qs/Hr+Lb8SbJlltuedDrXve67Q866KCVscnaTTfdtLi/v//o2bNnd2zVcX5D9kqjCOwEHDmsbMuFwO+GvH601zw/PTURX4+jkTBmrNV7jZzvRCqgQHUFmv0eb/X3lupKVaTnBrwVmSi7qYACCiiggAIK1FQgavLOBV4KxKrUu2o6zpGGNVJd3icaLNFwKRC7bb24i7xqlC+O7wAAIABJREFUPdR3TWHRnEMGQrmBY2kPfPR7/O4b8zknrdL+ZPrSezJsyldruxoNLlbTRX3yweOZaVV/lHEZPEZ7TdTujjA4fpbG0UgYM9bqvUbOrxG9Q1Gg6wSyfI+38ntLp4EbeRKi031qa3sGvG3l9eIKKKCAAgoooIACDQqcBxwEvBO4vsFzqv6ykeryRrmFa9czsEOBi9JKvwh6PWogMH0yUzfcmFlveQmTevsY94slPHz/Yxz/k/sHNs6K44b0v7vVYLgOYV2BPYD4+OmwL8XPxQhvr05fH+019wMR/r9syPljhTGNrN6rUpizvnuq68Ke9YH4dQXSZrfxxnKUiIojNm8d643mrL+3dBK72brCnexbW9sy4G0rrxdXQAEFFFBAAQUUaELgJCA+/gn4RhPnVf2lzQQPb08rnuMPmCurPnD7P6LAaPfDL4B+wIB37Bunme+nMt2CbwJiw7yRAt4fpprlY71mMfBu4OVDBjVWGNPI6r0qhDnrm8OuDXvWB+PXFQCa/R4fuo9AL3BPCRWbqStcwu5n75IBb3Y7z1RAAQUUUEABBRRYLRCb+8QO7t8B/tIiyj8AF6THlGP1mMdTArEZXazYPQS4QpiuExgr4M071Mz7em2frL1h6kSYNRUmPQnjFsCSfjjmMrit7Y3n18Dw8gvPAo4dVrZltNdEPfNZwCtH6M5o89noCt3K3Q9DDLo27MnvtvRKXSCwvu/xqrxR0siTCbWdTgPe2k6tA1NAAQUUUEABBTom8Jr0mN9bgB+lndxbCXv3hIHH0i8DjunYKMrdkOFuueenE71bJ+Cdtj1Tn/40Zu01iUlP9jPu5t+zZEIfx8y5O1uoOX23raZuMnHDWW/Z9fmTenv7x92w6NElfb1PHjPnh78tfUg6DRadvrru7MCxHPgCLLxs7RWtnZinVtoYvoHa9qmu7kNDLjraa+K1ZwG7NNGBZlfvNXHpUry0q8OeUsyAnaiLQFXeKGnkyYS6zMk64zDgre3UOjAFFFBAAQUUUKDjAs8GTgD+NbUcYW9sGHRLhp78bao5uSjV5v3fDNeoyylRl/jbwGGpPENdxuU4mhNYpwbv4Tuy6Jy9nwo1l62Ak37BwgvuWusx/YZbOWq/bRad/4nXrQlJly1fycdm37Fwzg8WD33sv+HrdfCFk78A8/aHTYa2+XXo+QJEWYMsP4M62P11mlrfaro4YfhrojbvF4EpGTreSHsZLlv4KV0d9hSubwfqIlC1N0oafTKhLvOzZhwGvLWbUgekgAIKKKCAAgoUKvA84A/AS4DYDCw+1gRGTfbsBanuZNQd3Q94pMnz6/Ly+GMlNk/aC1hYl0E5jqYFhge8k+e8hXnT/2btUPOsBfScdGOmUHPyJSe9bt6he2+zVkh6xrfu7plxzh1lD0lHDHjPg54zVte1vbVp7eqdEE8+fB6IJyo8nhLo2rDHm0CBnASq9kZJ3Z9MGHVaDXhzuuO9jAIKKKCAAgoooMAageuBPwF3p03TpgOXZ/TZLJ0bO8PvC8SK3m47jgC+CrzWgLfbpn6t8TYT8GYJNUcJeO/qmXHOL7Ncr6OTNbxEw+Or086Fc6tVoqEVs3gD6LPArq1cpIbndm3YU8O5dEjFCVTxjZK6PplgwFvc94EtK6CAAgoooIACXScwFdh7yKivAW5qUeG8VKohyhVEgNxNx3HAlwAXZ3TTrK871nVKNByxE4tm7fXUCvmlqUTDhZlLNGy76PxPvHbNivuly1cy45w7Fs75YelLNMQPnLU2WbsDFgNHfwsWdMltEz9zo07m67pkvM0Os+vCnmaBfL0CYwj4RkkFbg9/SazAJNlFBRRQQAEFFFBAgQGBk4BPp5W8/9VFJlFTM2qIvr6CtUS7aJraPtQRN1nbeANmvflFqzdZm/cIi5/Wz9Gz78wWasYmaxtP3GDWvru+YGCTtZvufGxxf/+TR8++8jdVCkm7NcjbBzgZeEPb70QbUECBbhXo1p+vlZhvA95KTJOdVEABBRRQQAEFFEgCHwMOTGFnt6CMB54AvpA2seuWcTvOtQXWCXiHfDnvP7rzvp5z2X6BqFMem1rGExQeCiigQLsF6vLvRF3G4WNe7b7jvb4CCiiggAIKKKBArgIT0yZusZr1V7leudwX+yXwVx+/Lvcktbl3YwW8bW7ay1dA4O+Aj7N6UzkPBRRQoF0COwFHArcDE4AdgAuB37WrwTZdNxYL7DJsHPG0ylVtaq/tl3UFb9uJbUABBRRQQAEFFFAgZ4FZQD/wgZyvW+bLnQkcBTyzzJ20b20VMOBtK2/lL74/EE84vKnyI3EACihQZoGo9R1PCwwe8XtJ7BVwSpk7PULfYhyrUr8jG43PV1ZwHGuGZsBbsTvQ7iqggAIKKKCAAgrwcuBGYHNgRZd4vDZtVLdR+gOkS4btMIcIdCrgrc3jql1297w9hSx7ddm4Ha4CCuQj0MjP/j2A+PjpsCYPSitfr86nK22/Sow1Pi5Ptct7gVPTz9D4tzb2PajcYcBbuSmzwwoooIACCiiggALAzcC5wNe7RCPq8MZKk1jFe1GXjNlhri3Q1oB3+n5Tpm4yceKst0x95aTe3t5xN8y/d0kfvcfM+eb1tzkRlRB4B/Bh4M2V6K2dVECBsgg0U6ognhCIMjAjBbw/BK4py6DW04/BgHduWo0cv2PFCuRjgRuAWysyjrW6acBbxVmzzwoooIACCiigQLkE3gi8CPhGB7v1buA9XbbZ2m+APwKfBKqySqaDt0Ttm4o/OuPYLaeRrrVa66iDdl90/hc+EP/fwLFs+f/xsdMvWjjnW9fHinmP8gtMA/4FeEv5u2oPFVCgRALNlioYXqLhWSkYrVqJhtPSBraxcjeOmenzqo1jza1kwFui7yq7ooACCiiggAIKVFRgT+A64L608Uasrm338XTgkRR2LWx3YyW5fqzejT9EXphqED8I/BtwaUn6ZzfaKxABb9SentpaM/tPhYmzYM9J8OQ4mLcE5p9+yZl7/uehb99tk6HXPuOr3++ZMfPiWLFVycdVW3Oq3NmxCu+9wL6V67kdVkCBogSylCoY3GTtUSAyxY3TJmsPFTWIjO3Gm2JThmyytj0wH7g24/UKP82At/ApsAMKKKCAAgoooEAtBL4K/D3wJBD1Yh/uwKjOToHXBzvQVtmaCOs5QOz4vF/ZOmd/2iKQ0wreQxbBV9as1IVlsfjqvkvOfPFW6wS8536/Z8ZnL47HcSv5uGpbZqG8F50OxJMNby1vF+2ZAgqUTCBLqYLBkg6DAW+8MRi/i1xVsrE12p1Gag83eq1CX2fAWyi/jSuggAIKKKCAArUR2BS4O21+tnWHSid042ZrQ2+YWMH7M+Dw2txFDmQsgTxq8E6Gc+fBAWut1IVZPUdO+9HvL/rih2IF08CxdNn/MWPmRQvnXGqJhorclocA/wC8rSL9tZsKKFAOgWZLFTRb0qEco+yCXhjwdsEkO0QFFFBAAQUUUKBDAnunTc8iiFqeauS2u+mbgHOAC9rdUAmv3wPEyunYFMSj/gJtDHjP7pnysvM/PHmnF31436k7D2yydtP8Xy/u32CDo2dfeHWszPIov8Bh6c2eWN3voYACCjQqMFKpgsfSRmr3DLtIlpIOjfbD17UoYMDbIqCnK6CAAgoooIACCqwlcC6wIfCyVEIgAsh2Ha8AYgfkdwKL2tVISa/7AmAx8EXghJL20W7lK5BTiYbDFsFZQ0o0LI3NwxfCxYObqdXmcdV8+Ut/tSOAg4F3lL6ndlABBcooED/744365w2pS7vDsPILWUo6lHGsteyTAW8tp9VBKaCAAgoooIAChQlslsLWnwOxomxXYF6behMrV98AxKPJ3XbEY9gRbv9d2uCu28bfjePNKeAdvsnabYth/NFwnit1q31XHQkclN7wqvZI7L0CChQl0Ej5hWZLOhQ1lq5r14C366bcASuggAIKKKCAAm0XiE3WBjf6+REwGEzl3fDOwE+AZ+V94ZJfL1bQfAuYkFZKl7y7di8ngTxKNAztiit1c5qYklwm6u/G0wwHlKQ/dkMBBaol0Gj5hZFKOswHrq3WcOvXWwPe+s2pI1JAAQUUUEABBbpJIJ4v/3iq+fuNmgz8+cCWwBbAVsAu6SM+33bIGPcEbqnJmB3G+gVyWsG7/oZ8RSUFjgL2T6t4KzkAO62AAoUKNFt+oY5vElZ6TAa8hX7/2LgCCiiggAIKKKBAiwLfHVJz8j4g6lCWMfR8Tgpto7Zd1M+NAPe5wNbAYKAb/1/8d2xu8gfgYeDPaTX0wvTfDwCPAleVdJwtTqenjyFgwOvtMZbAu4H9Uh1epRRQQIEsAt1afuHA9Eb67enpqOG1h7NYdvwcA96Ok9ugAgoooIACCiigQI4CrwaeBlwDPAM4vYObjkV7w8PZCHBj1W38/4MBboS4jwOPpOA2/nfwI4LcB1NoO/jfQ3lik7p+4J9zNPNS1RTIu0RDGRQqvVqqDIBD+nBM2iDp0JL1y+4ooEB1BLq1/EIjtYdLP4sGvKWfIjuogAIKKKCAAgoo0IDALOD9OQW8240Q3Mbq2qFlE+K/44igNlba/mlYaDs0xI1Vt1mOKMFwARAh2P9muYDn1EqgTit4a7FaqmR313uBNwGHl6xfdkcBBaon0E1vvjVae7j0s2jAW/opsoMKKKCAAgoooIACDQi8EohH6/YAfjbC60cqhTAY2g4tmxCrcmNF7dAVthHg/nFI2YT47/j68gb61cpL4lHJOE5o5SKeWxuBOgW8tVgtVbI7K1b5757K1JSsa3ZHAQUUKK1As7WHSzsQA97STo0dU0ABBRRQQAEFFGhS4KYUxEbwOhjeRqmEzUcojfBQKoswvGxC1LwtyzEzlWc4viwdsh+FCtSlRENtVksVejes23g8wfAG4F0l65fdUUABBcouUIvawwa8Zb/N7J8CCiiggAIKKKBAowK7AfExvGxC1Lat4mHAW8VZa1+f6xbwzgVOBMYDpwDHArFK+db2Edb6yh8AdgX+sdajdHAKKKBA/gJF1x7OpSSGAW/+N4ZXVEABBRRQQAEFFFAgD4HYMC4OV/DmoVn9a9Ql4I2ZqMVqqZLdUh8CXgX8U8n6ZXcUUECBqgjkErQ2MdidgCNTibEJwA7AhcDvmrjGmpca8GZR8xwFFFBAAQUUUEABBdov8Grg88DrgWuAbwGXtr9ZWyipQJ1q8Ba9WqqkU9xSt2IF9CuAo1u6iicroIACCnRKIOrRx5Msg8czgePSUy1N98GAt2kyT1BAAQUUUEABBRRQoKMCUU/4sLR5UqzuuAL4JnAd0NfRnthYkQJ1WsE76Njp1VJFzl+72/4IEJ7vaXdDXl8BBRRQoGWB2BQ4Pn467EoHAVcBVzfbggFvs2K+XgEFFFBAAQUUUECB4gQi4I3H+Q4HNk0reiPsnVdcl2y5QwJ1DHg7RNcVzfwrsCPwz10x2noN0jc66jWfjkaBRgTeBOw+SsD7w/TkViPXGXzNTga8zXD5WgUUUEABBRRQQAEFyiPwmhT0HgosT6t6LwbuK08X7UmOAga8OWLW8FIfS/Ub31fDsdV1SAcCuwyrv7kgrd6r65gdlwIKPCUwvETDs9KGo7HxaLPHZwx4myXz9QoooIACCiiggAIKlEtgPLBXCnsjMLg3hb2XAI+Uq6v2pgUBA94W8Lrg1H8DtgX+pQvGWpchRrizKtXbjGwmPl+Ztf5mXVAchwJdJDB8k7Xt0yZrDzVpMFDuwYC3STVfroACCiiggAIKKKBAiQU2AvZP9Xr3AyIUjBIOl6VVviXuul1bj4ABr7fIWAIfB7YGPihTJQSiLEN8XA6cDPQCp6YNluJ7/ZZKjMJOKqBAHgKtlmkZKPdgwJvHVHgNBRRQQAEFFFBAAQXKJ7AZMD2Fva9PG3ZE2PsDYEX5umuPDHi9B1oQOB6IDRk/3MI1PLVzAoMB71zgRCCexIjHso8FbgBu7VxXbEkBBWogYImGGkyiQ1BAAQUUUEABBRRQYH0CEfwclsLe2KjtirSy9zqgb30n+/VSCLiCtxTTUNpOREj43LQCtLSdtGNrCZwGPJFW7sYXZqbPs9TflFYBBbpbwE3Wunv+Hb0CCiiggAIKKKBAFwpEwHtkqtm7KXBpCnvndaFFlYZswFul2ep8Xz8JxAY9H+1807aYUWAaMGXIJmtRf3M+cG3G63maAgp0sYAlGrp48h26AgoooIACCiigQNcLvCYFvYemGr1RwuFi4L6ulykfgAFv+eakTD2KOq7xhs3HytQp+9KQQKv1NxtqxBcpoEC9BQx46z2/jk4BBRRQQAEFFFBAgUYEov7jXinsPRC4N63qvQR4pJEL+Jq2Cxjwtp240g3EY/2bADMqPQo7r4ACCiiQScCANxObJymggAIKKKCAAgooUFuBjYD9U73e/YAIFmNl72VplW9tB17ygRnwlnyCCu7eqcCGwL8X3A+bV0ABBRQoQMCAtwB0m1RAAQUUUEABBRRQoCICmwHTU9j7euDqFPb+AFhRkTHUpZs3pIHsVpcBDRnHq4C313BcnRxSrMD/H+CETjZqWwoooIAC5RAw4C3HPNgLBRRQQAEFFFBAAQXKLrAlcFgKe2OjtitS2Hsd0Ff2ztegf3UOeK8H/gTcWYN5KnIIsTnXjUV2wLYVUEABBYoRMOAtxt1WFVBAAQUUUEABBRSoskAEvEemmr2xsdOlKeydV+VBlbzvdS3REG8cPARsAfy55HNg9xRQQAEFFCilgAFvKafFTimggAIKKKCAAgooUBmB16Sg99BUozfq9V4M3FeZEVSjo3Vdwfu+VAbkzdWYBnupgAIKKKBA+QQMeMs3J/ZIAQUUUEABBRRQQIEqCowHog7o4cCBwL1pVe8lwCNVHFCGPk8GeoF7Mpy7vlPqGvAeDJwMhJ2HAgoooIACCmQQMODNgOYpCiiggAIKKKCAAgooMKbARsD+qV7vfkCUF4iVvZelVb5144tAexfgdmACECUsFgBX5TjQPAPel6VVszl2L/Ol4o2Bk4DzgAdTuY+7Ml/NExVQQAEFFOhCAQPeLpx0h6yAAgoooIACCiigQAcFNkth4hHA64GrU9j7A2BFB/vRzqY+A6wCTgHib6z4fGX6PK928wx4TwN2B36cV+dyvI4bheWI6aUUUEABBbpDwIC3O+bZUSqggAIKKKCAAgooUAaB2FDrsLSyN1a5XpHC3uuAvjJ0MEMforRAfFyeSg1EiYZTgePSyuVbMlxzpFPy3GRtJtAPHJ9T37yMAgoooIACChQoYMBbIL5NK6CAAgoooIACCijQxQIR8B6ZavZumh7NjzIO8ypmMhjwzgVOBKLkQKzkPRaIVbe35jQeA96cIL2MAgoooIACdRMw4K3bjDoeBRRQQAEFFFBAAQWqJ/CaFPQemmr0RtB7MXBfRYYSJQ+eSCt3o8uxQjY+j6A3r8OANy9Jr1NlgXZuZFhlF/uugAJdLmDA2+U3gMNXQAEFFFBAAQUUUKBEArH6da8U9sbGZfemEg6XAI+UqJ/DuzINmDJkk7XtgflA1JPN6zDgzUvS61RRoBMbGVbRpZv7bNjfzbPv2NcRMOD1plBAAQUUUEABBRRQQIEyCmwE7J/q9e6X6tnGyt7L0irfMva5nYGDAW8ZZ9w+dUqgExsZdmosZWinnT+r2j0+w/52C3v9SgoY8FZy2uy0AgoooIACCiiggAJdJbAZMD2Fva8Hrk4re38ArOgSCQPeLploh7mOQKc2MuwG+jqEo4b93XCnOsamBQx4mybzBAUUUEABBRRQQAEFFChQYEvgsBT2xkZtV6Sw9zqgr8B+tbtpA952C3v9sgp0aiPDso4/z35VPRw17M/zbvBatRIw4K3VdDoYBRRQQAEFFFBAAQW6SiAC3iNTzd5NgUtT2DuvhgoGvDWcVIfUsEAnNjJsuDMVfWEdwlHD/orefHa7/QIGvO03tgUFFFBAAQUUUEABBRRov8BrUtB7aKrRG/V6Lwbua3/THWnBgLcjzDZSUoFObGRY0qHn1q26hKOG/bndEl6oTgIGvHWaTceigAIKKKCAAgoooIAC44G9Utgb9SbvTat6LwEeqTCPAW+FJ8+u5yZQ5c3BckNo4UJ1CEcN+1u4ATy1vgIGvPWdW0emgAIKKKCAAgoooIACcAgQq3r3AyIk/TnQX0GYd6c+fz2Hvr8Z+B/g+Byu5SUUUKA6AnUKRw37q3Pf2dMOCBjwdgDZJhRQQAEFFFBAAQUUUKBwgc2Ag4FJhfckWwcG+/27bKevc9Z/pcA7p8t5GQUUqJCA4WiFJsuuKtCIgAFvI0q+RgEFFFBAAQUUUEABBRRQQAEFFFBAAQUUKKGAAW8JJ8UuKaCAAgoooIACCiiggAIKKKCAAgoooIACjQgY8Dai5GsUUEABBRRQQAEFFFBAAQUUUEABBRRQQIF1BQove2LA622pgAIKKKCAAgoooIACCiiggAIKKKCAAgo0J3AgsAtwOzAB2AFYAFzV3GVaf7UBb+uGXkEBBRRQQAEFFFBAAQUUUEABBRRQQAEFukvgM8Aq4BQgMtb4fGX6vKMSBrwd5bYxBRRQQAEFFFBAAQUUUEABBRRQQAEFFKi4QJRliI/LgZOBXuBU4DjgF8AtnRyfAW8ntW1LAQUUUEABBRRQQAEFFFBAAQUUUEABBaouMBjwzgVOBManlbvHAjcAt3ZygAa8ndS2LQUUUEABBRRQQAEFFFBAAQUUUEABBRSog8BpwBNp5W6MZ2b6PEo2dPQw4O0ot40poIACCiiggAIKKKCAAgoooIACCiigQA0EpgFThmyytj0wH7i202Mz4O20uO0poIACCiiggAIKKKCAAgoooIACCiigQF0EolxD1OC9p6gBGfAWJW+7CiiggAIKKKCAAgoooIACCiiggAIKKKBAiwIGvC0CeroCCiiggAIKKKCAAgoooIACCiiggAIKKFCUgAFvUfK2q4ACCiiggAIKKKCAAgoooIACCiiggAIKtChgwNsioKcroIACCiiggAIKKKCAAgoooIACCiiggAJFCRjwFiVvuwoooIACCiiggAIKKKCAAgoooIACCiigQIsCBrwtAnq6AgoooIACCiiggAIKKKCAAgoooIACCihQlIABb1HytquAAgoooIACCiiggAIKKKCAAgoooIACCrQoYMDbIqCnK6CAAgoooIACCiiggAIKKKCAAgoooEDXCEwGeoF7yjJiA96yzIT9UEABBRRQQAEFFFBAAQUUUEABBRRQQIE8BNoRwh4I7ALcDkwAdgAWAFfl0eFWrmHA24qe5yqggAIKKKCAAgoooIACCiiggAIKKKBAWQTaGcJ+BlgFnAJEphqfr0yfFzp+A95C+W1cAQUUUEABBRRQQAEFFFBAAQUUUEABBXISaFcIGyuC4+Ny4ORUouFU4DjgF8AtOfU/02UMeDOxeZICCiiggAIKKKCAAgoooIACCiiggAIKlEignSHs4LXnAicC49PK3WOBG4Bbi3Qw4C1S37YVUEABBRRQQAEFFFBAAQUUUEABBRRQIA+BdoewpwFPALFyN46Z6fMo2VDoYcBbKL+NK6CAAgoooIACCiiggAIKKKCAAgoooEBOAu0MYacBU4ZssrY9MB+4Nqe+Z76MAW9mOk9UQAEFFFBAAQUUUEABBRRQQAEFFFBAgRIJdCKEjZXCvcA9ZRm3AW9ZZsJ+KKCAAgoooIACCiiggAIKKKCAAgoooEAeAqULYfMY1GjXMOBtp67XVkABBRRQQAEFFFBAAQUUUEABBRRQQAEF2ihgwNtGXC+tgAIKKKCAAgoooIACCiiggAIKKKCAAgq0U8CAt526XlsBBRRQQAEFFFBAAQUUUEABBRRQQAEFFGijgAFvG3G9tAIKKKCAAgoooIACCiiggAIKKNAFAmWtd1rWfnXBLeEQOylgwNtJbdtSQAEFFFBAAQUUUEABBRRQQAEF6iNwILALcDswAdgBWABcVfAQy9qvgllsvq4CBrx1nVnHpYACCiiggAIKKKCAAgoooIACCrRX4DPAKuAUIDKm+Hxl+ry9LY999bL2q0gT266xgAFvjSfXoSmggAIKKKCAAgoooIACCiiggAJtEojyB/FxOXAy0AucChwH/AK4pU3tru+yZe3X+vrt1xXILGDAm5nOExVQQAEFFFBAAQUUUEABBRRQQIGuFRgMUucCJwLj08rdY4EbgFsLkilrvwrisNluEDDg7YZZdowKKKCAAgoooIACCiiggAIKKKBA/gKnAU+klbtx9Znp8yjZUORR1n4VaWLbNRYw4K3x5Do0BRRQQAEFFFBAAQUUUEABBRRQoI0C04ApQzZZ2x6YD1zbxjYbuXRZ+9VI332NAk0LGPA2TeYJCiiggAIKKKCAAgoooIACCiiggAJDBKIsQtTgvadkKmXtV8mY7E7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SC6d1mAAAVtUlEQVRQQAEFFFBAAQUUUEABBRRQQAEFulbAgLdrp96BK6CAAgoooIACCiiggAIKKKCAAgoooEDVBQx4qz6D9l8BBRRQQAEFFFBAAQUUUEABBRoVmAz0Avc0eoKvU0ABBcouYMBb9hmyfwoooIACCiiggAIKKKCAAgoo0KrAgcAuwO3ABGAHYAFwVasX9nwFFFCgaAED3qJnwPYVUEABBRRQQAEFFFBAAQUUUKDdAp8BVgGnAJGFxOcr0+ftbtvrK6CAAm0VMOBtK68XV0ABBRRQQAEFFFBAAQUUUECBggWiLEN8XA6cnEo0nAocB/wCuKXg/tm8Agoo0JKAAW9LfJ6sgAIKKKCAAgoooIACCiiggAIlFxgMeOcCJwLj08rdY4EbgFtL3n+7p4ACCowpYMDrDaKAAgoooIACCiiggAIKKKCAAnUXOA14AoiVu3HMTJ9HyQYPBRRQoNICBryVnj47r4ACCiiggAIKKKCAAgoooIACDQhMA6YM2WRte2A+cG0D5/oSBRRQoNQCBrylnh47p4ACCiiggAIKKKCAAgoooIACOQpEuYZe4J4cr+ml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UEABBRQoVMCAt1B+G1dAAQUUUEABBRRQQAEFFFBAAQUUUEABBbILGPBmt/NMBRRQQAEFFFBAAQUUUEABBRRQQAEFFFCgUAED3kL5bVwBBRRQQAEFFFBAAQUUUEABBRRQQAEFFMguYMCb3c4zFVBAAQUUUEABBRRQQAEFFFBAAQUUUECBQgUMeAvlt3EFFFBAAQUUUEABBRRQQAEFFFBAAQUUUCC7gAFvdjvPVEABBRRQQAEFFFBAAQUUUEABBRRQQAEFChUw4C2U38YVUEABBRRQQAEFFFBAAQUUUEABBRRQQIHsAga82e08UwEFFFBAAQUUUEABBRRQQAEFFFBAAQUUKFTAgLdQfhtXQAEFFFBAAQUUUEABBRRQQAEFFFBAAQWyCxjwZrfzTAUUUEABBRRQQAEFFFBAAQUUUEABBRRQoFABA95C+W1cAQUUUEABBRRQQAEFFFBAAQUUUEABBRTILmDAm93OMxVQQAEFFFBAAQUUUEABBRRQQAEF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aJfAZKAXuKddDXhdBRSoh4ABbz3m0VEooIACCiiggAIKKKCAAgoooEA9BA4EdgFuByYAOwALgKvqMTxHoYACeQsY8OYt6vUUUEABBRRQQAEFFFBAAQUUUECB7AKfAVYBpwCR28TnK9Pn2a/qmQooUFsBA97aTq0DU0ABBRRQQAEFFFBAAQUUUECBiglEWYb4uBw4OZVoOBU4DvgFcEvFxmN3FVCgAwIGvB1AtgkFFFBAAQUUUEABBRRQQAEFFFCgAYHBgHcucCIwPq3cPRa4Abi1gWv4EgUU6DIBA94um3CHq4ACCiiggAIKKKCAAgoooIACpRY4DXgCiJW7ccxMn0fJBg8FFFBgHQEDXm8KBRRQQAEFFFBAAQUUUEABBRRQoDwC04ApQzZZ2x6YD1xbni7aEwUUKJOAAW+ZZsO+KKCAAgoooIACCiiggAIKKKCAAqsFolxDL3CPIAoooMBYAga83h8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IKKKCAAhUVMOCt6MTZbQUUUEABBRRQQAEFFFBAAQUUUEABBRRQwIDXe0ABBRRQQAEFFFBAAQUUUEABBRRQQAEFFKiogAFvRSfObiuggAIKKKCAAgoooIACCiiggAIKKKCAAga83gM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LlEZgM9AL3lKdL9kQBBcosYMBb5tmxbwoooIACCiiggAIKKKCAAgoo0C0CBwK7ALcDE4AdgAXAVd0C4DgVUCCbgAFvNjfPUkABBRRQQAEFFFBAAQUUUEABBfIU+AywCjgFiLwmPl+ZPs+zHa+lgAI1EzDgrdmEOhwFFFBAAQUUUEABBRRQQAEFFKicQJRliI/LgZNTiYZTgeOAXwC3VG5EdlgBBTomYMDbMWobUkABBRRQQAEFFFBAAQUUUEABBUYUGAx45wInAuPTyt1jgRuAW3VTQAEFRhMw4PXeUEABBRRQQAEFFFBAAQUUUEABBYoXOA14AoiVu3HMTJ9HyQYPBRRQYFQBA15vDgUUUEABBRRQQAEFFFBAAQUUUKB4gWnAlCGbrG0PzAeuLb5r9kABBcosYMBb5tmxbwoooIACCiiggAIKKKCAAgoo0G0CUa6hF7in2wbueBVQIJuAAW82N89SQAEFFFBAAQUUUEABBRRQQAEFFFBAAQUKFzDgLXwK7IACCiiggAIKKKCAAgoooIACCiiggAIKKJBNwIA3m5tnKaCAAgoooIACCiiggAIKKKCAAgoooIAChQsY8BY+BXZAAQUUUEABBRRQQAEFFFBAAQUUUEABBRTIJmDAm83NsxRQQAEFFFBAAQUUUEABBRRQQAEFFFBAgcIFDHgLnwI7oIACCiiggAIKKKCAAgoooIACCiiggAIKZBMw4M3m5lkKKKCAAgoooIACCiiggAIKKKCAAgoooEDhAga8hU+BHVBAAQUUUEABBRRQQAEFFFBAAQUUUEABBbIJGPBmc/MsBRRQQAEFFFBAAQUUUEABBRRQQAEFFFCgcAED3sKnwA4ooIACCiiggAIKKKCAAgoooIACCiiggALZBAx4s7l5lgIKKKCAAgoooIACCiiggAIKKKCAAgooULiAAW/hU2AHFFBAAQUUUEABBRRQQAEFFFBAAQUUUECBbAIGvNncPEsBBRRQQAEFFFBAAQUUUEABBRRQQAEFFChcwIC38CmwAwoooIACCiiggAIKKKCAAgoooIACCiigQDYBA95sbp6lgAIKKKCAAgoooIACCiiggAIKKKCAAgoULmDAW/gU2AEFFFBAAQUUUEABBRRQQAEFFFBAAQUUUCCbgAFvNjfPUkABBRRQQAEFFFBAAQUUUEABBRRQQAEFChcw4C18CuyAAgoooIACCiiggAIKKKCAAgoooIACCiiQTcCAN5ubZymggAIKKKCAAgoooIACCiiggAIKKKCAAoULGPAWPgV2QAEFFFBAAQUUUEABBRRQQAEFFFBAAQUUyCZgwJvNzbMUUEABBRRQQAEFFFBAAQUUUEABBRRQQIHCBQx4C58CO6CAAgoooIACCiiggAIKKKCAAgoooIACCmQTMODN5uZZCiiggAIKKKCAAgoooIACCiiggAIKKKBA4QIGvIVPgR1QQAEFFFBAAQUUUEABBRRQQAEFFFBAAQWyCRjwZnPzLAUUUEABBRRQQAEFFFBAAQUUUEABBRRQoHABA97Cp8AOKKCAAgoooIACCiiggAIKKKCAAgoooIAC2QQMeLO5eZYCCiiggAIKKKCAAgoooIACCiiggAIKKFC4gAFv4VNgBxRQQAEFFFBAAQUUUEABBRRQQAEFFFBAgWwCBrzZ3DxLAQUUUEABBRRQQAEFFFBAAQUUUEABBRQoXMCAt/ApsAMKKKCAAgoooIACCiiggAIKKKCAAgoooEA2AQPebG6epYACCiiggAIKKKCAAgoooIACCiiggAIKFC5gwFv4FNgBBRRQQAEFFFBAAQUUUEABBRRQQAEFFFAgm4ABbzY3z1JAAQUUUEABBRRQQAEFFFBAAQUUUEABBQoXMOAtfArsgAIKKKCAAgoooIACCiiggAIKKKCAAgookE3AgDebm2cpoIACCiiggAIKKKCAAgoooIACCiiggAKFCxjwFj4FdkABBRRQQAEFFFBAAQUUUEABBRRQQAEFFMgmYMCbzc2zFFBAAQUUUEABBRRQQAEFFFBAAQUUUECBwgUMeAufAjuggAIKKKCAAgoooIACCiiggAIKKKCAAgpkEzDgzebmWQoooIACCiiggAIKKKCAAgoooIACCiigQOECBryFT4EdUEABBRRQQAEFFFBAAQUUUEABBRRQQAEFsgkY8GZz8ywFFFBAAQUUUEABBRRQQAEFFFBAAQUUUKBwAQPewqfADiiggAIKKKCAAgoooIACCiiggAIKKKCAAtkEDHizuXmWAgoooIACCiiggAIKKKCAAgoooIACCihQuIABb+FTYAcUUEABBRRQQAEFFFBAAQUUUEABBRRQQIFsAga82dw8SwEFFFBAAQUUUEABBRRQQAEFFFBAAQUUKFzAgLfwKbADCiiggAIKKKCAAgoooIACCiiggAIKKKBANgED3mxunqWAAgoooIACCiiggAIKKKCAAgoooIACChQuYMBb+BTYAQUU+P/t2DENAAAMwzD+rMshTx8DqDR5Xw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jDgjOPVNOg3kAAAAABJRU5ErkJgg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6"/>
          <a:stretch>
            <a:fillRect/>
          </a:stretch>
        </p:blipFill>
        <p:spPr>
          <a:xfrm>
            <a:off x="5715000" y="3263223"/>
            <a:ext cx="2178238" cy="208186"/>
          </a:xfrm>
          <a:prstGeom prst="rect">
            <a:avLst/>
          </a:prstGeom>
        </p:spPr>
      </p:pic>
      <p:sp>
        <p:nvSpPr>
          <p:cNvPr id="41" name="TextBox 40"/>
          <p:cNvSpPr txBox="1"/>
          <p:nvPr/>
        </p:nvSpPr>
        <p:spPr>
          <a:xfrm>
            <a:off x="6229718" y="5873557"/>
            <a:ext cx="2076082" cy="400110"/>
          </a:xfrm>
          <a:prstGeom prst="rect">
            <a:avLst/>
          </a:prstGeom>
          <a:noFill/>
        </p:spPr>
        <p:txBody>
          <a:bodyPr wrap="square" rtlCol="0">
            <a:spAutoFit/>
          </a:bodyPr>
          <a:lstStyle/>
          <a:p>
            <a:r>
              <a:rPr lang="en-US" sz="1000" dirty="0" smtClean="0">
                <a:solidFill>
                  <a:schemeClr val="bg1"/>
                </a:solidFill>
              </a:rPr>
              <a:t>Overall, across US, less snow on ground than normal! </a:t>
            </a:r>
            <a:endParaRPr lang="en-US" sz="1000" dirty="0">
              <a:solidFill>
                <a:schemeClr val="bg1"/>
              </a:solidFill>
            </a:endParaRPr>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6821914" y="1066800"/>
            <a:ext cx="2322086" cy="3136609"/>
          </a:xfrm>
          <a:prstGeom prst="rect">
            <a:avLst/>
          </a:prstGeom>
        </p:spPr>
      </p:pic>
      <p:pic>
        <p:nvPicPr>
          <p:cNvPr id="16" name="Picture 15"/>
          <p:cNvPicPr>
            <a:picLocks noChangeAspect="1"/>
          </p:cNvPicPr>
          <p:nvPr/>
        </p:nvPicPr>
        <p:blipFill>
          <a:blip r:embed="rId3"/>
          <a:stretch>
            <a:fillRect/>
          </a:stretch>
        </p:blipFill>
        <p:spPr>
          <a:xfrm>
            <a:off x="4586696" y="3287190"/>
            <a:ext cx="2238904" cy="2690812"/>
          </a:xfrm>
          <a:prstGeom prst="rect">
            <a:avLst/>
          </a:prstGeom>
        </p:spPr>
      </p:pic>
      <p:pic>
        <p:nvPicPr>
          <p:cNvPr id="13" name="Picture 12"/>
          <p:cNvPicPr>
            <a:picLocks noChangeAspect="1"/>
          </p:cNvPicPr>
          <p:nvPr/>
        </p:nvPicPr>
        <p:blipFill>
          <a:blip r:embed="rId4"/>
          <a:stretch>
            <a:fillRect/>
          </a:stretch>
        </p:blipFill>
        <p:spPr>
          <a:xfrm>
            <a:off x="4586696" y="436272"/>
            <a:ext cx="2235218" cy="2840327"/>
          </a:xfrm>
          <a:prstGeom prst="rect">
            <a:avLst/>
          </a:prstGeom>
        </p:spPr>
      </p:pic>
      <p:pic>
        <p:nvPicPr>
          <p:cNvPr id="6" name="Picture 5"/>
          <p:cNvPicPr>
            <a:picLocks noChangeAspect="1"/>
          </p:cNvPicPr>
          <p:nvPr/>
        </p:nvPicPr>
        <p:blipFill>
          <a:blip r:embed="rId5"/>
          <a:stretch>
            <a:fillRect/>
          </a:stretch>
        </p:blipFill>
        <p:spPr>
          <a:xfrm>
            <a:off x="8067" y="914400"/>
            <a:ext cx="4421357" cy="5105399"/>
          </a:xfrm>
          <a:prstGeom prst="rect">
            <a:avLst/>
          </a:prstGeom>
        </p:spPr>
      </p:pic>
      <p:sp>
        <p:nvSpPr>
          <p:cNvPr id="17" name="Rectangle 16"/>
          <p:cNvSpPr/>
          <p:nvPr/>
        </p:nvSpPr>
        <p:spPr>
          <a:xfrm>
            <a:off x="1179703" y="925195"/>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18</a:t>
            </a:fld>
            <a:endParaRPr lang="en-US" altLang="en-US" dirty="0"/>
          </a:p>
        </p:txBody>
      </p:sp>
      <p:sp>
        <p:nvSpPr>
          <p:cNvPr id="20" name="TextBox 19"/>
          <p:cNvSpPr txBox="1"/>
          <p:nvPr/>
        </p:nvSpPr>
        <p:spPr>
          <a:xfrm>
            <a:off x="5511158" y="1228726"/>
            <a:ext cx="1346842" cy="784830"/>
          </a:xfrm>
          <a:prstGeom prst="rect">
            <a:avLst/>
          </a:prstGeom>
          <a:noFill/>
        </p:spPr>
        <p:txBody>
          <a:bodyPr wrap="square" rtlCol="0">
            <a:spAutoFit/>
          </a:bodyPr>
          <a:lstStyle/>
          <a:p>
            <a:r>
              <a:rPr lang="en-US" sz="900" dirty="0" smtClean="0">
                <a:solidFill>
                  <a:schemeClr val="bg1"/>
                </a:solidFill>
              </a:rPr>
              <a:t>Hydro </a:t>
            </a:r>
            <a:r>
              <a:rPr lang="en-US" sz="900" dirty="0" err="1" smtClean="0">
                <a:solidFill>
                  <a:schemeClr val="bg1"/>
                </a:solidFill>
              </a:rPr>
              <a:t>Eletric</a:t>
            </a:r>
            <a:r>
              <a:rPr lang="en-US" sz="900" dirty="0" smtClean="0">
                <a:solidFill>
                  <a:schemeClr val="bg1"/>
                </a:solidFill>
              </a:rPr>
              <a:t> power generating turbines STOP operating  at the critical 7 million acre feet level  </a:t>
            </a:r>
            <a:endParaRPr lang="en-US" sz="900" dirty="0">
              <a:solidFill>
                <a:schemeClr val="bg1"/>
              </a:solidFill>
            </a:endParaRPr>
          </a:p>
        </p:txBody>
      </p:sp>
      <p:sp>
        <p:nvSpPr>
          <p:cNvPr id="5" name="Rectangle 4"/>
          <p:cNvSpPr/>
          <p:nvPr/>
        </p:nvSpPr>
        <p:spPr>
          <a:xfrm>
            <a:off x="-67370" y="6045746"/>
            <a:ext cx="4797632" cy="738664"/>
          </a:xfrm>
          <a:prstGeom prst="rect">
            <a:avLst/>
          </a:prstGeom>
        </p:spPr>
        <p:txBody>
          <a:bodyPr wrap="square">
            <a:spAutoFit/>
          </a:bodyPr>
          <a:lstStyle/>
          <a:p>
            <a:r>
              <a:rPr lang="en-US" sz="1400" b="1" dirty="0" smtClean="0">
                <a:solidFill>
                  <a:srgbClr val="FF0000"/>
                </a:solidFill>
                <a:sym typeface="Wingdings" panose="05000000000000000000" pitchFamily="2" charset="2"/>
              </a:rPr>
              <a:t>Lakes </a:t>
            </a:r>
            <a:r>
              <a:rPr lang="en-US" sz="1400" b="1" dirty="0">
                <a:solidFill>
                  <a:srgbClr val="FF0000"/>
                </a:solidFill>
                <a:sym typeface="Wingdings" panose="05000000000000000000" pitchFamily="2" charset="2"/>
              </a:rPr>
              <a:t>Mead, Powell in </a:t>
            </a:r>
            <a:r>
              <a:rPr lang="en-US" sz="1400" b="1" dirty="0" smtClean="0">
                <a:solidFill>
                  <a:srgbClr val="FF0000"/>
                </a:solidFill>
                <a:sym typeface="Wingdings" panose="05000000000000000000" pitchFamily="2" charset="2"/>
              </a:rPr>
              <a:t>NV/AZ </a:t>
            </a:r>
            <a:r>
              <a:rPr lang="en-US" sz="1400" b="1" dirty="0">
                <a:solidFill>
                  <a:srgbClr val="FF0000"/>
                </a:solidFill>
                <a:sym typeface="Wingdings" panose="05000000000000000000" pitchFamily="2" charset="2"/>
              </a:rPr>
              <a:t>are at </a:t>
            </a:r>
            <a:r>
              <a:rPr lang="en-US" sz="1400" b="1" dirty="0" smtClean="0">
                <a:solidFill>
                  <a:srgbClr val="FF0000"/>
                </a:solidFill>
                <a:sym typeface="Wingdings" panose="05000000000000000000" pitchFamily="2" charset="2"/>
              </a:rPr>
              <a:t>low  </a:t>
            </a:r>
            <a:r>
              <a:rPr lang="en-US" sz="1400" b="1" dirty="0">
                <a:solidFill>
                  <a:srgbClr val="FF0000"/>
                </a:solidFill>
                <a:sym typeface="Wingdings" panose="05000000000000000000" pitchFamily="2" charset="2"/>
              </a:rPr>
              <a:t>levels!    HUGE consequences for electric </a:t>
            </a:r>
            <a:r>
              <a:rPr lang="en-US" sz="1400" b="1" dirty="0" smtClean="0">
                <a:solidFill>
                  <a:srgbClr val="FF0000"/>
                </a:solidFill>
                <a:sym typeface="Wingdings" panose="05000000000000000000" pitchFamily="2" charset="2"/>
              </a:rPr>
              <a:t>power for western states CA/NV/AZ/UT !! Slowly improving in recent months!</a:t>
            </a:r>
            <a:endParaRPr lang="en-US" sz="1400" b="1" dirty="0">
              <a:solidFill>
                <a:srgbClr val="FF0000"/>
              </a:solidFill>
            </a:endParaRPr>
          </a:p>
        </p:txBody>
      </p:sp>
      <p:sp>
        <p:nvSpPr>
          <p:cNvPr id="3" name="Rectangle 2"/>
          <p:cNvSpPr/>
          <p:nvPr/>
        </p:nvSpPr>
        <p:spPr>
          <a:xfrm>
            <a:off x="36616" y="-8930"/>
            <a:ext cx="4572000" cy="923330"/>
          </a:xfrm>
          <a:prstGeom prst="rect">
            <a:avLst/>
          </a:prstGeom>
        </p:spPr>
        <p:txBody>
          <a:bodyPr>
            <a:spAutoFit/>
          </a:bodyPr>
          <a:lstStyle/>
          <a:p>
            <a:pPr algn="ctr"/>
            <a:r>
              <a:rPr lang="en-US" dirty="0">
                <a:latin typeface="Roboto"/>
              </a:rPr>
              <a:t>Reservoirs</a:t>
            </a:r>
          </a:p>
          <a:p>
            <a:pPr algn="ctr"/>
            <a:r>
              <a:rPr lang="en-US" dirty="0">
                <a:latin typeface="Roboto"/>
              </a:rPr>
              <a:t>Percent Full for Month Ending </a:t>
            </a:r>
            <a:r>
              <a:rPr lang="en-US" dirty="0" smtClean="0">
                <a:latin typeface="Roboto"/>
              </a:rPr>
              <a:t>(July </a:t>
            </a:r>
            <a:r>
              <a:rPr lang="en-US" dirty="0">
                <a:latin typeface="Roboto"/>
              </a:rPr>
              <a:t>2024), or Most Recently Available Month</a:t>
            </a:r>
            <a:endParaRPr lang="en-US" b="0" i="0" dirty="0">
              <a:effectLst/>
              <a:latin typeface="Roboto"/>
            </a:endParaRPr>
          </a:p>
        </p:txBody>
      </p:sp>
      <p:cxnSp>
        <p:nvCxnSpPr>
          <p:cNvPr id="15" name="Straight Arrow Connector 14"/>
          <p:cNvCxnSpPr/>
          <p:nvPr/>
        </p:nvCxnSpPr>
        <p:spPr>
          <a:xfrm flipV="1">
            <a:off x="762000" y="2013556"/>
            <a:ext cx="4393338" cy="253434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600200" y="3344343"/>
            <a:ext cx="4495800" cy="135833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066800" y="3124200"/>
            <a:ext cx="7315200" cy="1423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75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3648526" y="466725"/>
            <a:ext cx="549547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500" dirty="0" smtClean="0">
                <a:latin typeface="Times New Roman" pitchFamily="18" charset="0"/>
              </a:rPr>
              <a:t>Most US east  droughts are relatively short lived (as compared to US west). </a:t>
            </a:r>
          </a:p>
          <a:p>
            <a:pPr eaLnBrk="1" hangingPunct="1">
              <a:spcBef>
                <a:spcPct val="0"/>
              </a:spcBef>
            </a:pPr>
            <a:endParaRPr lang="en-US" altLang="en-US" sz="1500" dirty="0" smtClean="0">
              <a:latin typeface="Times New Roman" pitchFamily="18" charset="0"/>
            </a:endParaRPr>
          </a:p>
          <a:p>
            <a:pPr eaLnBrk="1" hangingPunct="1">
              <a:spcBef>
                <a:spcPct val="0"/>
              </a:spcBef>
            </a:pPr>
            <a:r>
              <a:rPr lang="en-US" sz="1400" dirty="0" smtClean="0">
                <a:latin typeface="Times New Roman" panose="02020603050405020304" pitchFamily="18" charset="0"/>
                <a:cs typeface="Times New Roman" panose="02020603050405020304" pitchFamily="18" charset="0"/>
              </a:rPr>
              <a:t>But in last 2 decades, recently in </a:t>
            </a:r>
            <a:r>
              <a:rPr lang="en-US" sz="1400" dirty="0">
                <a:latin typeface="Times New Roman" panose="02020603050405020304" pitchFamily="18" charset="0"/>
                <a:cs typeface="Times New Roman" panose="02020603050405020304" pitchFamily="18" charset="0"/>
              </a:rPr>
              <a:t>2000, 2016, 2020, &amp;</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2022, New York and New England </a:t>
            </a:r>
            <a:r>
              <a:rPr lang="en-US" sz="1400" i="1" dirty="0">
                <a:latin typeface="Times New Roman" panose="02020603050405020304" pitchFamily="18" charset="0"/>
                <a:cs typeface="Times New Roman" panose="02020603050405020304" pitchFamily="18" charset="0"/>
              </a:rPr>
              <a:t>experienced historic drought conditions not seen since the 1960s.</a:t>
            </a:r>
            <a:endParaRPr lang="en-US" altLang="en-US" sz="1400" i="1" dirty="0" smtClean="0">
              <a:latin typeface="Times New Roman" panose="02020603050405020304" pitchFamily="18" charset="0"/>
              <a:cs typeface="Times New Roman" panose="02020603050405020304" pitchFamily="18" charset="0"/>
            </a:endParaRPr>
          </a:p>
        </p:txBody>
      </p:sp>
      <p:sp>
        <p:nvSpPr>
          <p:cNvPr id="12304" name="TextBox 1"/>
          <p:cNvSpPr txBox="1">
            <a:spLocks noChangeArrowheads="1"/>
          </p:cNvSpPr>
          <p:nvPr/>
        </p:nvSpPr>
        <p:spPr bwMode="auto">
          <a:xfrm>
            <a:off x="4191451" y="2027006"/>
            <a:ext cx="48742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8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269181" y="2773861"/>
            <a:ext cx="2131473" cy="954107"/>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smtClean="0">
              <a:solidFill>
                <a:srgbClr val="FF0000"/>
              </a:solidFill>
            </a:endParaRP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0970" y="5029200"/>
            <a:ext cx="3234230" cy="276999"/>
          </a:xfrm>
          <a:prstGeom prst="rect">
            <a:avLst/>
          </a:prstGeom>
          <a:noFill/>
        </p:spPr>
        <p:txBody>
          <a:bodyPr wrap="square" rtlCol="0">
            <a:spAutoFit/>
          </a:bodyPr>
          <a:lstStyle/>
          <a:p>
            <a:r>
              <a:rPr lang="en-US" sz="1200" dirty="0"/>
              <a:t>https://waterwatch.usgs.gov/?m=nwc</a:t>
            </a:r>
          </a:p>
        </p:txBody>
      </p:sp>
      <p:cxnSp>
        <p:nvCxnSpPr>
          <p:cNvPr id="36" name="Straight Arrow Connector 35"/>
          <p:cNvCxnSpPr/>
          <p:nvPr/>
        </p:nvCxnSpPr>
        <p:spPr>
          <a:xfrm flipH="1" flipV="1">
            <a:off x="2415059" y="1219200"/>
            <a:ext cx="30871" cy="22098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2427121" y="3388530"/>
            <a:ext cx="64574" cy="220801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AutoShape 2" descr="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10"/>
          <a:stretch>
            <a:fillRect/>
          </a:stretch>
        </p:blipFill>
        <p:spPr>
          <a:xfrm>
            <a:off x="281902" y="0"/>
            <a:ext cx="3366155" cy="2050698"/>
          </a:xfrm>
          <a:prstGeom prst="rect">
            <a:avLst/>
          </a:prstGeom>
        </p:spPr>
      </p:pic>
      <p:cxnSp>
        <p:nvCxnSpPr>
          <p:cNvPr id="39" name="Straight Arrow Connector 38"/>
          <p:cNvCxnSpPr/>
          <p:nvPr/>
        </p:nvCxnSpPr>
        <p:spPr>
          <a:xfrm flipV="1">
            <a:off x="2133600" y="3010973"/>
            <a:ext cx="34054" cy="209684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149555" y="609601"/>
            <a:ext cx="4663" cy="2401372"/>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2291891" y="1110630"/>
            <a:ext cx="28879" cy="423087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11"/>
          <a:stretch>
            <a:fillRect/>
          </a:stretch>
        </p:blipFill>
        <p:spPr>
          <a:xfrm>
            <a:off x="281901" y="2062399"/>
            <a:ext cx="3366155" cy="2108080"/>
          </a:xfrm>
          <a:prstGeom prst="rect">
            <a:avLst/>
          </a:prstGeom>
        </p:spPr>
      </p:pic>
      <p:pic>
        <p:nvPicPr>
          <p:cNvPr id="2050" name="Picture 2" descr="below normal 7-day average streamflow condition ma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2554846"/>
            <a:ext cx="2675886" cy="16788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stretch>
            <a:fillRect/>
          </a:stretch>
        </p:blipFill>
        <p:spPr>
          <a:xfrm>
            <a:off x="270970" y="4195238"/>
            <a:ext cx="3393041" cy="2136866"/>
          </a:xfrm>
          <a:prstGeom prst="rect">
            <a:avLst/>
          </a:prstGeom>
        </p:spPr>
      </p:pic>
      <p:pic>
        <p:nvPicPr>
          <p:cNvPr id="11" name="Picture 10"/>
          <p:cNvPicPr>
            <a:picLocks noChangeAspect="1"/>
          </p:cNvPicPr>
          <p:nvPr/>
        </p:nvPicPr>
        <p:blipFill>
          <a:blip r:embed="rId14"/>
          <a:stretch>
            <a:fillRect/>
          </a:stretch>
        </p:blipFill>
        <p:spPr>
          <a:xfrm>
            <a:off x="6448180" y="3710781"/>
            <a:ext cx="2675982" cy="185181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rot="1223787">
            <a:off x="4799399" y="1851638"/>
            <a:ext cx="326444" cy="11419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3279636"/>
            <a:ext cx="2172303" cy="1559275"/>
          </a:xfrm>
          <a:prstGeom prst="rect">
            <a:avLst/>
          </a:prstGeom>
          <a:noFill/>
          <a:ln>
            <a:noFill/>
          </a:ln>
        </p:spPr>
      </p:pic>
      <p:pic>
        <p:nvPicPr>
          <p:cNvPr id="33" name="Picture 32"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1" y="5195606"/>
            <a:ext cx="2172445" cy="1662394"/>
          </a:xfrm>
          <a:prstGeom prst="rect">
            <a:avLst/>
          </a:prstGeom>
          <a:noFill/>
          <a:ln>
            <a:noFill/>
          </a:ln>
        </p:spPr>
      </p:pic>
      <p:sp>
        <p:nvSpPr>
          <p:cNvPr id="3076" name="Title 1"/>
          <p:cNvSpPr>
            <a:spLocks noGrp="1"/>
          </p:cNvSpPr>
          <p:nvPr>
            <p:ph type="title"/>
          </p:nvPr>
        </p:nvSpPr>
        <p:spPr>
          <a:xfrm>
            <a:off x="62572" y="-1063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405318" y="3222136"/>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3962400" y="0"/>
            <a:ext cx="5181601" cy="646331"/>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 as changes from the latest USDM.</a:t>
            </a:r>
            <a:endParaRPr lang="en-US" sz="1200" b="1" u="sng" dirty="0">
              <a:solidFill>
                <a:srgbClr val="FF0000"/>
              </a:solidFill>
            </a:endParaRPr>
          </a:p>
        </p:txBody>
      </p:sp>
      <p:sp>
        <p:nvSpPr>
          <p:cNvPr id="24" name="TextBox 23"/>
          <p:cNvSpPr txBox="1"/>
          <p:nvPr/>
        </p:nvSpPr>
        <p:spPr>
          <a:xfrm>
            <a:off x="228600" y="3200400"/>
            <a:ext cx="1295400" cy="369332"/>
          </a:xfrm>
          <a:prstGeom prst="rect">
            <a:avLst/>
          </a:prstGeom>
          <a:noFill/>
        </p:spPr>
        <p:txBody>
          <a:bodyPr wrap="square" rtlCol="0">
            <a:spAutoFit/>
          </a:bodyPr>
          <a:lstStyle/>
          <a:p>
            <a:r>
              <a:rPr lang="en-US" dirty="0" smtClean="0"/>
              <a:t>     August</a:t>
            </a:r>
            <a:endParaRPr lang="en-US" dirty="0"/>
          </a:p>
        </p:txBody>
      </p:sp>
      <p:sp>
        <p:nvSpPr>
          <p:cNvPr id="22" name="TextBox 21"/>
          <p:cNvSpPr txBox="1"/>
          <p:nvPr/>
        </p:nvSpPr>
        <p:spPr>
          <a:xfrm>
            <a:off x="3797139" y="4816061"/>
            <a:ext cx="855813" cy="369332"/>
          </a:xfrm>
          <a:prstGeom prst="rect">
            <a:avLst/>
          </a:prstGeom>
          <a:noFill/>
        </p:spPr>
        <p:txBody>
          <a:bodyPr wrap="square" rtlCol="0">
            <a:spAutoFit/>
          </a:bodyPr>
          <a:lstStyle/>
          <a:p>
            <a:r>
              <a:rPr lang="en-US" dirty="0"/>
              <a:t> </a:t>
            </a:r>
            <a:r>
              <a:rPr lang="en-US" dirty="0" smtClean="0"/>
              <a:t>  April</a:t>
            </a:r>
            <a:endParaRPr lang="en-US" dirty="0"/>
          </a:p>
        </p:txBody>
      </p:sp>
      <p:sp>
        <p:nvSpPr>
          <p:cNvPr id="3" name="TextBox 2"/>
          <p:cNvSpPr txBox="1"/>
          <p:nvPr/>
        </p:nvSpPr>
        <p:spPr>
          <a:xfrm>
            <a:off x="5233096" y="556081"/>
            <a:ext cx="3898328" cy="6555641"/>
          </a:xfrm>
          <a:prstGeom prst="rect">
            <a:avLst/>
          </a:prstGeom>
          <a:noFill/>
        </p:spPr>
        <p:txBody>
          <a:bodyPr wrap="square" rtlCol="0">
            <a:spAutoFit/>
          </a:bodyPr>
          <a:lstStyle/>
          <a:p>
            <a:pPr marL="285750" indent="-285750">
              <a:buFont typeface="Arial" panose="020B0604020202020204" pitchFamily="34" charset="0"/>
              <a:buChar char="•"/>
            </a:pPr>
            <a:r>
              <a:rPr lang="en-US" sz="1000" b="1" dirty="0" smtClean="0">
                <a:latin typeface="Trebuchet MS" panose="020B0603020202020204" pitchFamily="34" charset="0"/>
              </a:rPr>
              <a:t>C</a:t>
            </a:r>
            <a:r>
              <a:rPr lang="en-US" sz="1000" dirty="0" smtClean="0">
                <a:latin typeface="Trebuchet MS" panose="020B0603020202020204" pitchFamily="34" charset="0"/>
              </a:rPr>
              <a:t>alifornia has remained drought free for about </a:t>
            </a:r>
            <a:r>
              <a:rPr lang="en-US" sz="1000" dirty="0" smtClean="0">
                <a:latin typeface="Trebuchet MS" panose="020B0603020202020204" pitchFamily="34" charset="0"/>
              </a:rPr>
              <a:t>20</a:t>
            </a:r>
            <a:r>
              <a:rPr lang="en-US" sz="1000" dirty="0" smtClean="0">
                <a:latin typeface="Trebuchet MS" panose="020B0603020202020204" pitchFamily="34" charset="0"/>
              </a:rPr>
              <a:t> </a:t>
            </a:r>
            <a:r>
              <a:rPr lang="en-US" sz="1000" dirty="0" smtClean="0">
                <a:latin typeface="Trebuchet MS" panose="020B0603020202020204" pitchFamily="34" charset="0"/>
              </a:rPr>
              <a:t>months </a:t>
            </a:r>
            <a:r>
              <a:rPr lang="en-US" sz="1000" dirty="0" smtClean="0">
                <a:latin typeface="Trebuchet MS" panose="020B0603020202020204" pitchFamily="34" charset="0"/>
              </a:rPr>
              <a:t>now luckily due to abov</a:t>
            </a:r>
            <a:r>
              <a:rPr lang="en-US" sz="1000" dirty="0" smtClean="0">
                <a:latin typeface="Trebuchet MS" panose="020B0603020202020204" pitchFamily="34" charset="0"/>
              </a:rPr>
              <a:t>e normal rainfall during  both recent 2022/23 (La Nina, strange!) and 2023/24 (El Nino, canonical!) winter rainfall seasons. </a:t>
            </a:r>
            <a:endParaRPr lang="en-US" sz="1000" dirty="0" smtClean="0">
              <a:latin typeface="Trebuchet MS" panose="020B0603020202020204" pitchFamily="34" charset="0"/>
            </a:endParaRPr>
          </a:p>
          <a:p>
            <a:pPr marL="285750" indent="-285750">
              <a:buFont typeface="Arial" panose="020B0604020202020204" pitchFamily="34" charset="0"/>
              <a:buChar char="•"/>
            </a:pPr>
            <a:r>
              <a:rPr lang="en-US" sz="1000" b="1" dirty="0" smtClean="0">
                <a:latin typeface="Trebuchet MS" panose="020B0603020202020204" pitchFamily="34" charset="0"/>
              </a:rPr>
              <a:t>W</a:t>
            </a:r>
            <a:r>
              <a:rPr lang="en-US" sz="1000" dirty="0" smtClean="0">
                <a:latin typeface="Trebuchet MS" panose="020B0603020202020204" pitchFamily="34" charset="0"/>
              </a:rPr>
              <a:t>ater </a:t>
            </a:r>
            <a:r>
              <a:rPr lang="en-US" sz="1000" dirty="0" smtClean="0">
                <a:latin typeface="Trebuchet MS" panose="020B0603020202020204" pitchFamily="34" charset="0"/>
              </a:rPr>
              <a:t>levels in almost all CA reservoirs are now at or well above their normal levels. However, the water storage levels in the much bigger lakes, Lake Powell and Lake Mead in NV/AZ still continue to be very low, and have not recovered </a:t>
            </a:r>
            <a:r>
              <a:rPr lang="en-US" sz="1000" dirty="0" smtClean="0">
                <a:latin typeface="Trebuchet MS" panose="020B0603020202020204" pitchFamily="34" charset="0"/>
              </a:rPr>
              <a:t>completely from </a:t>
            </a:r>
            <a:r>
              <a:rPr lang="en-US" sz="1000" dirty="0" smtClean="0">
                <a:latin typeface="Trebuchet MS" panose="020B0603020202020204" pitchFamily="34" charset="0"/>
              </a:rPr>
              <a:t>the 2+ decade(s) long hydrological drought that existed in the region.</a:t>
            </a:r>
          </a:p>
          <a:p>
            <a:pPr marL="285750" indent="-285750">
              <a:buFont typeface="Arial" panose="020B0604020202020204" pitchFamily="34" charset="0"/>
              <a:buChar char="•"/>
            </a:pPr>
            <a:r>
              <a:rPr lang="en-US" sz="1000" b="1" dirty="0" smtClean="0">
                <a:latin typeface="Trebuchet MS" panose="020B0603020202020204" pitchFamily="34" charset="0"/>
              </a:rPr>
              <a:t>T</a:t>
            </a:r>
            <a:r>
              <a:rPr lang="en-US" sz="1000" dirty="0" smtClean="0">
                <a:latin typeface="Trebuchet MS" panose="020B0603020202020204" pitchFamily="34" charset="0"/>
              </a:rPr>
              <a:t>he S/L term drought in the interior Pacific Northwest and in parts of </a:t>
            </a:r>
            <a:r>
              <a:rPr lang="en-US" sz="1000" dirty="0" smtClean="0">
                <a:latin typeface="Trebuchet MS" panose="020B0603020202020204" pitchFamily="34" charset="0"/>
              </a:rPr>
              <a:t>WA, OR, ID, </a:t>
            </a:r>
            <a:r>
              <a:rPr lang="en-US" sz="1000" dirty="0" smtClean="0">
                <a:latin typeface="Trebuchet MS" panose="020B0603020202020204" pitchFamily="34" charset="0"/>
              </a:rPr>
              <a:t>MT </a:t>
            </a:r>
            <a:r>
              <a:rPr lang="en-US" sz="1000" dirty="0" smtClean="0">
                <a:latin typeface="Trebuchet MS" panose="020B0603020202020204" pitchFamily="34" charset="0"/>
              </a:rPr>
              <a:t>&amp; WY is </a:t>
            </a:r>
            <a:r>
              <a:rPr lang="en-US" sz="1000" dirty="0" smtClean="0">
                <a:latin typeface="Trebuchet MS" panose="020B0603020202020204" pitchFamily="34" charset="0"/>
              </a:rPr>
              <a:t>still stubbornly </a:t>
            </a:r>
            <a:r>
              <a:rPr lang="en-US" sz="1000" dirty="0" smtClean="0">
                <a:latin typeface="Trebuchet MS" panose="020B0603020202020204" pitchFamily="34" charset="0"/>
              </a:rPr>
              <a:t>persisting, or even worsened!. </a:t>
            </a:r>
            <a:r>
              <a:rPr lang="en-US" sz="1000" dirty="0">
                <a:latin typeface="Trebuchet MS" panose="020B0603020202020204" pitchFamily="34" charset="0"/>
              </a:rPr>
              <a:t>But </a:t>
            </a:r>
            <a:r>
              <a:rPr lang="en-US" sz="1000" dirty="0" smtClean="0">
                <a:latin typeface="Trebuchet MS" panose="020B0603020202020204" pitchFamily="34" charset="0"/>
              </a:rPr>
              <a:t>drought </a:t>
            </a:r>
            <a:r>
              <a:rPr lang="en-US" sz="1000" dirty="0">
                <a:latin typeface="Trebuchet MS" panose="020B0603020202020204" pitchFamily="34" charset="0"/>
              </a:rPr>
              <a:t>in MN/IA/WI/ MO/KS is nearly gone, as we had </a:t>
            </a:r>
            <a:r>
              <a:rPr lang="en-US" sz="1000" dirty="0" smtClean="0">
                <a:latin typeface="Trebuchet MS" panose="020B0603020202020204" pitchFamily="34" charset="0"/>
              </a:rPr>
              <a:t>suggested previously. </a:t>
            </a:r>
            <a:endParaRPr lang="en-US" sz="1000" dirty="0" smtClean="0">
              <a:latin typeface="Trebuchet MS" panose="020B0603020202020204" pitchFamily="34" charset="0"/>
            </a:endParaRPr>
          </a:p>
          <a:p>
            <a:pPr marL="285750" indent="-285750">
              <a:buFont typeface="Arial" panose="020B0604020202020204" pitchFamily="34" charset="0"/>
              <a:buChar char="•"/>
            </a:pPr>
            <a:r>
              <a:rPr lang="en-US" sz="1000" b="1" dirty="0" smtClean="0">
                <a:latin typeface="Trebuchet MS" panose="020B0603020202020204" pitchFamily="34" charset="0"/>
              </a:rPr>
              <a:t>E</a:t>
            </a:r>
            <a:r>
              <a:rPr lang="en-US" sz="1000" dirty="0" smtClean="0">
                <a:latin typeface="Trebuchet MS" panose="020B0603020202020204" pitchFamily="34" charset="0"/>
              </a:rPr>
              <a:t>arlier, a few months ago, we had suggested/projected over </a:t>
            </a:r>
            <a:r>
              <a:rPr lang="en-US" sz="1000" dirty="0" smtClean="0">
                <a:latin typeface="Trebuchet MS" panose="020B0603020202020204" pitchFamily="34" charset="0"/>
              </a:rPr>
              <a:t>the past few months that the overall drought situation </a:t>
            </a:r>
            <a:r>
              <a:rPr lang="en-US" sz="1000" dirty="0">
                <a:latin typeface="Trebuchet MS" panose="020B0603020202020204" pitchFamily="34" charset="0"/>
              </a:rPr>
              <a:t>across the entire </a:t>
            </a:r>
            <a:r>
              <a:rPr lang="en-US" sz="1000" dirty="0" smtClean="0">
                <a:latin typeface="Trebuchet MS" panose="020B0603020202020204" pitchFamily="34" charset="0"/>
              </a:rPr>
              <a:t>US </a:t>
            </a:r>
            <a:r>
              <a:rPr lang="en-US" sz="1000" dirty="0" smtClean="0">
                <a:latin typeface="Trebuchet MS" panose="020B0603020202020204" pitchFamily="34" charset="0"/>
              </a:rPr>
              <a:t>will improve </a:t>
            </a:r>
            <a:r>
              <a:rPr lang="en-US" sz="1000" dirty="0" smtClean="0">
                <a:latin typeface="Trebuchet MS" panose="020B0603020202020204" pitchFamily="34" charset="0"/>
              </a:rPr>
              <a:t>slowly and steadily, and it </a:t>
            </a:r>
            <a:r>
              <a:rPr lang="en-US" sz="1000" dirty="0" smtClean="0">
                <a:latin typeface="Trebuchet MS" panose="020B0603020202020204" pitchFamily="34" charset="0"/>
              </a:rPr>
              <a:t>actually happened. Having </a:t>
            </a:r>
            <a:r>
              <a:rPr lang="en-US" sz="1000" dirty="0" smtClean="0">
                <a:latin typeface="Trebuchet MS" panose="020B0603020202020204" pitchFamily="34" charset="0"/>
              </a:rPr>
              <a:t>reached the “near bottom” for the % of US areas covered under drought </a:t>
            </a:r>
            <a:r>
              <a:rPr lang="en-US" sz="1000" dirty="0" smtClean="0">
                <a:latin typeface="Trebuchet MS" panose="020B0603020202020204" pitchFamily="34" charset="0"/>
              </a:rPr>
              <a:t>two months ago, </a:t>
            </a:r>
            <a:r>
              <a:rPr lang="en-US" sz="1000" dirty="0" smtClean="0">
                <a:latin typeface="Trebuchet MS" panose="020B0603020202020204" pitchFamily="34" charset="0"/>
              </a:rPr>
              <a:t>we again suggested a possible </a:t>
            </a:r>
            <a:r>
              <a:rPr lang="en-US" sz="1000" dirty="0" smtClean="0">
                <a:latin typeface="Trebuchet MS" panose="020B0603020202020204" pitchFamily="34" charset="0"/>
              </a:rPr>
              <a:t>slight increase </a:t>
            </a:r>
            <a:r>
              <a:rPr lang="en-US" sz="1000" dirty="0" smtClean="0">
                <a:latin typeface="Trebuchet MS" panose="020B0603020202020204" pitchFamily="34" charset="0"/>
              </a:rPr>
              <a:t>in drought area coverage over the next few </a:t>
            </a:r>
            <a:r>
              <a:rPr lang="en-US" sz="1000" dirty="0" smtClean="0">
                <a:latin typeface="Trebuchet MS" panose="020B0603020202020204" pitchFamily="34" charset="0"/>
              </a:rPr>
              <a:t>months (mainly in the western US!)  </a:t>
            </a:r>
            <a:r>
              <a:rPr lang="en-US" sz="1000" dirty="0" smtClean="0">
                <a:latin typeface="Trebuchet MS" panose="020B0603020202020204" pitchFamily="34" charset="0"/>
              </a:rPr>
              <a:t>and it </a:t>
            </a:r>
            <a:r>
              <a:rPr lang="en-US" sz="1000" dirty="0" smtClean="0">
                <a:latin typeface="Trebuchet MS" panose="020B0603020202020204" pitchFamily="34" charset="0"/>
              </a:rPr>
              <a:t>is slowly happening! </a:t>
            </a:r>
          </a:p>
          <a:p>
            <a:pPr marL="285750" indent="-285750">
              <a:buFont typeface="Arial" panose="020B0604020202020204" pitchFamily="34" charset="0"/>
              <a:buChar char="•"/>
            </a:pPr>
            <a:r>
              <a:rPr lang="en-US" sz="1000" b="1" dirty="0" smtClean="0">
                <a:latin typeface="Trebuchet MS" panose="020B0603020202020204" pitchFamily="34" charset="0"/>
              </a:rPr>
              <a:t>Q</a:t>
            </a:r>
            <a:r>
              <a:rPr lang="en-US" sz="1000" dirty="0" smtClean="0">
                <a:latin typeface="Trebuchet MS" panose="020B0603020202020204" pitchFamily="34" charset="0"/>
              </a:rPr>
              <a:t>uestions </a:t>
            </a:r>
            <a:r>
              <a:rPr lang="en-US" sz="1000" dirty="0" smtClean="0">
                <a:latin typeface="Trebuchet MS" panose="020B0603020202020204" pitchFamily="34" charset="0"/>
              </a:rPr>
              <a:t>remain about </a:t>
            </a:r>
            <a:r>
              <a:rPr lang="en-US" sz="1000" dirty="0" smtClean="0">
                <a:latin typeface="Trebuchet MS" panose="020B0603020202020204" pitchFamily="34" charset="0"/>
              </a:rPr>
              <a:t>when the La Nina will develop/ emerge and how strong it will be! </a:t>
            </a:r>
            <a:r>
              <a:rPr lang="en-US" sz="1000" b="1" dirty="0" smtClean="0">
                <a:latin typeface="Trebuchet MS" panose="020B0603020202020204" pitchFamily="34" charset="0"/>
              </a:rPr>
              <a:t>T</a:t>
            </a:r>
            <a:r>
              <a:rPr lang="en-US" sz="1000" dirty="0" smtClean="0">
                <a:latin typeface="Trebuchet MS" panose="020B0603020202020204" pitchFamily="34" charset="0"/>
              </a:rPr>
              <a:t>he </a:t>
            </a:r>
            <a:r>
              <a:rPr lang="en-US" sz="1000" dirty="0">
                <a:latin typeface="Trebuchet MS" panose="020B0603020202020204" pitchFamily="34" charset="0"/>
              </a:rPr>
              <a:t>upcoming La </a:t>
            </a:r>
            <a:r>
              <a:rPr lang="en-US" sz="1000" dirty="0" smtClean="0">
                <a:latin typeface="Trebuchet MS" panose="020B0603020202020204" pitchFamily="34" charset="0"/>
              </a:rPr>
              <a:t>Nina, which is generally a poor rainfall period for the US</a:t>
            </a:r>
            <a:r>
              <a:rPr lang="en-US" sz="1000" dirty="0" smtClean="0">
                <a:latin typeface="Trebuchet MS" panose="020B0603020202020204" pitchFamily="34" charset="0"/>
              </a:rPr>
              <a:t>, especially along the US southern tier states, which </a:t>
            </a:r>
            <a:r>
              <a:rPr lang="en-US" sz="1000" dirty="0" smtClean="0">
                <a:latin typeface="Trebuchet MS" panose="020B0603020202020204" pitchFamily="34" charset="0"/>
              </a:rPr>
              <a:t>combined with the hot summer temperatures may begin to slowly increase the US areas under drought.</a:t>
            </a:r>
          </a:p>
          <a:p>
            <a:pPr marL="285750" indent="-285750">
              <a:buFont typeface="Arial" panose="020B0604020202020204" pitchFamily="34" charset="0"/>
              <a:buChar char="•"/>
            </a:pPr>
            <a:r>
              <a:rPr lang="en-US" sz="1000" b="1" dirty="0">
                <a:latin typeface="Trebuchet MS" panose="020B0603020202020204" pitchFamily="34" charset="0"/>
              </a:rPr>
              <a:t>L</a:t>
            </a:r>
            <a:r>
              <a:rPr lang="en-US" sz="1000" dirty="0" smtClean="0">
                <a:latin typeface="Trebuchet MS" panose="020B0603020202020204" pitchFamily="34" charset="0"/>
              </a:rPr>
              <a:t>arge </a:t>
            </a:r>
            <a:r>
              <a:rPr lang="en-US" sz="1000" dirty="0" smtClean="0">
                <a:latin typeface="Trebuchet MS" panose="020B0603020202020204" pitchFamily="34" charset="0"/>
              </a:rPr>
              <a:t>parts of </a:t>
            </a:r>
            <a:r>
              <a:rPr lang="en-US" sz="1000" dirty="0" smtClean="0">
                <a:latin typeface="Trebuchet MS" panose="020B0603020202020204" pitchFamily="34" charset="0"/>
              </a:rPr>
              <a:t>NV/UT/AZ/NM and western </a:t>
            </a:r>
            <a:r>
              <a:rPr lang="en-US" sz="1000" dirty="0" smtClean="0">
                <a:latin typeface="Trebuchet MS" panose="020B0603020202020204" pitchFamily="34" charset="0"/>
              </a:rPr>
              <a:t>TX are still </a:t>
            </a:r>
            <a:r>
              <a:rPr lang="en-US" sz="1000" dirty="0" smtClean="0">
                <a:latin typeface="Trebuchet MS" panose="020B0603020202020204" pitchFamily="34" charset="0"/>
              </a:rPr>
              <a:t>dry or under </a:t>
            </a:r>
            <a:r>
              <a:rPr lang="en-US" sz="1000" dirty="0" smtClean="0">
                <a:latin typeface="Trebuchet MS" panose="020B0603020202020204" pitchFamily="34" charset="0"/>
              </a:rPr>
              <a:t>drought due to long term/decadal drought in the SW, as well as the poor SW monsoon this past year (2023</a:t>
            </a:r>
            <a:r>
              <a:rPr lang="en-US" sz="1000" dirty="0" smtClean="0">
                <a:latin typeface="Trebuchet MS" panose="020B0603020202020204" pitchFamily="34" charset="0"/>
              </a:rPr>
              <a:t>).</a:t>
            </a:r>
            <a:endParaRPr lang="en-US" sz="1000" dirty="0">
              <a:latin typeface="Trebuchet MS" panose="020B0603020202020204" pitchFamily="34" charset="0"/>
            </a:endParaRPr>
          </a:p>
          <a:p>
            <a:pPr marL="285750" indent="-285750">
              <a:buFont typeface="Arial" panose="020B0604020202020204" pitchFamily="34" charset="0"/>
              <a:buChar char="•"/>
            </a:pPr>
            <a:r>
              <a:rPr lang="en-US" sz="1000" b="1" dirty="0" smtClean="0">
                <a:latin typeface="Trebuchet MS" panose="020B0603020202020204" pitchFamily="34" charset="0"/>
              </a:rPr>
              <a:t>S</a:t>
            </a:r>
            <a:r>
              <a:rPr lang="en-US" sz="1000" dirty="0" smtClean="0">
                <a:latin typeface="Trebuchet MS" panose="020B0603020202020204" pitchFamily="34" charset="0"/>
              </a:rPr>
              <a:t>o far, </a:t>
            </a:r>
            <a:r>
              <a:rPr lang="en-US" sz="1000" dirty="0" smtClean="0">
                <a:latin typeface="Trebuchet MS" panose="020B0603020202020204" pitchFamily="34" charset="0"/>
              </a:rPr>
              <a:t>the behavior of the monsoon in the southwest is </a:t>
            </a:r>
            <a:r>
              <a:rPr lang="en-US" sz="1000" dirty="0">
                <a:latin typeface="Trebuchet MS" panose="020B0603020202020204" pitchFamily="34" charset="0"/>
              </a:rPr>
              <a:t>v</a:t>
            </a:r>
            <a:r>
              <a:rPr lang="en-US" sz="1000" dirty="0" smtClean="0">
                <a:latin typeface="Trebuchet MS" panose="020B0603020202020204" pitchFamily="34" charset="0"/>
              </a:rPr>
              <a:t>ery uncharacteristic. </a:t>
            </a:r>
            <a:r>
              <a:rPr lang="en-US" sz="1000" dirty="0" smtClean="0">
                <a:latin typeface="Trebuchet MS" panose="020B0603020202020204" pitchFamily="34" charset="0"/>
              </a:rPr>
              <a:t>Another </a:t>
            </a:r>
            <a:r>
              <a:rPr lang="en-US" sz="1000" dirty="0" smtClean="0">
                <a:latin typeface="Trebuchet MS" panose="020B0603020202020204" pitchFamily="34" charset="0"/>
              </a:rPr>
              <a:t>possible 2024 poor SW monsoon in </a:t>
            </a:r>
            <a:r>
              <a:rPr lang="en-US" sz="1000" dirty="0" smtClean="0">
                <a:latin typeface="Trebuchet MS" panose="020B0603020202020204" pitchFamily="34" charset="0"/>
              </a:rPr>
              <a:t>the overall region even </a:t>
            </a:r>
            <a:r>
              <a:rPr lang="en-US" sz="1000" dirty="0" smtClean="0">
                <a:latin typeface="Trebuchet MS" panose="020B0603020202020204" pitchFamily="34" charset="0"/>
              </a:rPr>
              <a:t>make the </a:t>
            </a:r>
            <a:r>
              <a:rPr lang="en-US" sz="1000" dirty="0" smtClean="0">
                <a:latin typeface="Trebuchet MS" panose="020B0603020202020204" pitchFamily="34" charset="0"/>
              </a:rPr>
              <a:t>current dry conditions or drought </a:t>
            </a:r>
            <a:r>
              <a:rPr lang="en-US" sz="1000" dirty="0" smtClean="0">
                <a:latin typeface="Trebuchet MS" panose="020B0603020202020204" pitchFamily="34" charset="0"/>
              </a:rPr>
              <a:t>in the region worse. The drought in the SW is really more ominous than the temporary flash dryness in the east. </a:t>
            </a:r>
            <a:endParaRPr lang="en-US" sz="1000" dirty="0" smtClean="0">
              <a:latin typeface="Trebuchet MS" panose="020B0603020202020204" pitchFamily="34" charset="0"/>
            </a:endParaRPr>
          </a:p>
          <a:p>
            <a:pPr marL="285750" indent="-285750">
              <a:buFont typeface="Arial" panose="020B0604020202020204" pitchFamily="34" charset="0"/>
              <a:buChar char="•"/>
            </a:pPr>
            <a:r>
              <a:rPr lang="en-US" sz="1000" b="1" dirty="0" smtClean="0">
                <a:latin typeface="Trebuchet MS" panose="020B0603020202020204" pitchFamily="34" charset="0"/>
              </a:rPr>
              <a:t>T</a:t>
            </a:r>
            <a:r>
              <a:rPr lang="en-US" sz="1000" dirty="0" smtClean="0">
                <a:latin typeface="Trebuchet MS" panose="020B0603020202020204" pitchFamily="34" charset="0"/>
              </a:rPr>
              <a:t>he quick emergence of temporary dry conditions in southern VA, the Carolinas is fading away as quickly as it appeared. However drought conditions in the western MD, northern VA, WV and nearby regions is staying stubborn.</a:t>
            </a:r>
            <a:endParaRPr lang="en-US" sz="1000" dirty="0" smtClean="0">
              <a:latin typeface="Trebuchet MS" panose="020B0603020202020204" pitchFamily="34" charset="0"/>
            </a:endParaRPr>
          </a:p>
        </p:txBody>
      </p:sp>
      <p:sp>
        <p:nvSpPr>
          <p:cNvPr id="27" name="Oval 26"/>
          <p:cNvSpPr/>
          <p:nvPr/>
        </p:nvSpPr>
        <p:spPr>
          <a:xfrm rot="2633896">
            <a:off x="1862566" y="4264822"/>
            <a:ext cx="342672" cy="11695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95400" y="3936607"/>
            <a:ext cx="511772" cy="594985"/>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09600" y="457200"/>
            <a:ext cx="1295400" cy="369332"/>
          </a:xfrm>
          <a:prstGeom prst="rect">
            <a:avLst/>
          </a:prstGeom>
          <a:noFill/>
        </p:spPr>
        <p:txBody>
          <a:bodyPr wrap="square" rtlCol="0">
            <a:spAutoFit/>
          </a:bodyPr>
          <a:lstStyle/>
          <a:p>
            <a:r>
              <a:rPr lang="en-US" dirty="0" smtClean="0"/>
              <a:t>       </a:t>
            </a:r>
            <a:r>
              <a:rPr lang="en-US" dirty="0"/>
              <a:t> </a:t>
            </a:r>
            <a:r>
              <a:rPr lang="en-US" dirty="0" smtClean="0"/>
              <a:t> </a:t>
            </a:r>
            <a:r>
              <a:rPr lang="en-US" dirty="0"/>
              <a:t> </a:t>
            </a:r>
            <a:r>
              <a:rPr lang="en-US" dirty="0" smtClean="0"/>
              <a:t>July</a:t>
            </a:r>
            <a:endParaRPr lang="en-US" dirty="0"/>
          </a:p>
        </p:txBody>
      </p:sp>
      <p:pic>
        <p:nvPicPr>
          <p:cNvPr id="38" name="Picture 37"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199" y="1431965"/>
            <a:ext cx="2190407" cy="1563369"/>
          </a:xfrm>
          <a:prstGeom prst="rect">
            <a:avLst/>
          </a:prstGeom>
          <a:noFill/>
          <a:ln>
            <a:noFill/>
          </a:ln>
        </p:spPr>
      </p:pic>
      <p:cxnSp>
        <p:nvCxnSpPr>
          <p:cNvPr id="26" name="Straight Arrow Connector 25"/>
          <p:cNvCxnSpPr/>
          <p:nvPr/>
        </p:nvCxnSpPr>
        <p:spPr>
          <a:xfrm>
            <a:off x="1411367" y="1240553"/>
            <a:ext cx="110927" cy="306886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430844" y="2950772"/>
            <a:ext cx="1295400" cy="369332"/>
          </a:xfrm>
          <a:prstGeom prst="rect">
            <a:avLst/>
          </a:prstGeom>
          <a:noFill/>
        </p:spPr>
        <p:txBody>
          <a:bodyPr wrap="square" rtlCol="0">
            <a:spAutoFit/>
          </a:bodyPr>
          <a:lstStyle/>
          <a:p>
            <a:r>
              <a:rPr lang="en-US" dirty="0" smtClean="0"/>
              <a:t>       </a:t>
            </a:r>
            <a:r>
              <a:rPr lang="en-US" dirty="0"/>
              <a:t> </a:t>
            </a:r>
            <a:r>
              <a:rPr lang="en-US" dirty="0" smtClean="0"/>
              <a:t> </a:t>
            </a:r>
            <a:r>
              <a:rPr lang="en-US" dirty="0"/>
              <a:t> </a:t>
            </a:r>
            <a:r>
              <a:rPr lang="en-US" dirty="0" smtClean="0"/>
              <a:t>May</a:t>
            </a:r>
            <a:endParaRPr lang="en-US" dirty="0"/>
          </a:p>
        </p:txBody>
      </p:sp>
      <p:pic>
        <p:nvPicPr>
          <p:cNvPr id="4" name="Picture 3"/>
          <p:cNvPicPr>
            <a:picLocks noChangeAspect="1"/>
          </p:cNvPicPr>
          <p:nvPr/>
        </p:nvPicPr>
        <p:blipFill>
          <a:blip r:embed="rId6"/>
          <a:stretch>
            <a:fillRect/>
          </a:stretch>
        </p:blipFill>
        <p:spPr>
          <a:xfrm>
            <a:off x="-540" y="762000"/>
            <a:ext cx="3103651" cy="2399039"/>
          </a:xfrm>
          <a:prstGeom prst="rect">
            <a:avLst/>
          </a:prstGeom>
        </p:spPr>
      </p:pic>
      <p:sp>
        <p:nvSpPr>
          <p:cNvPr id="23" name="TextBox 22"/>
          <p:cNvSpPr txBox="1"/>
          <p:nvPr/>
        </p:nvSpPr>
        <p:spPr>
          <a:xfrm>
            <a:off x="3429000" y="1066800"/>
            <a:ext cx="1295400" cy="369332"/>
          </a:xfrm>
          <a:prstGeom prst="rect">
            <a:avLst/>
          </a:prstGeom>
          <a:noFill/>
        </p:spPr>
        <p:txBody>
          <a:bodyPr wrap="square" rtlCol="0">
            <a:spAutoFit/>
          </a:bodyPr>
          <a:lstStyle/>
          <a:p>
            <a:r>
              <a:rPr lang="en-US" dirty="0" smtClean="0"/>
              <a:t>       </a:t>
            </a:r>
            <a:r>
              <a:rPr lang="en-US" dirty="0"/>
              <a:t> </a:t>
            </a:r>
            <a:r>
              <a:rPr lang="en-US" dirty="0" smtClean="0"/>
              <a:t> </a:t>
            </a:r>
            <a:r>
              <a:rPr lang="en-US" dirty="0"/>
              <a:t> </a:t>
            </a:r>
            <a:r>
              <a:rPr lang="en-US" dirty="0" smtClean="0"/>
              <a:t>June</a:t>
            </a:r>
            <a:endParaRPr lang="en-US" dirty="0"/>
          </a:p>
        </p:txBody>
      </p:sp>
      <p:pic>
        <p:nvPicPr>
          <p:cNvPr id="5" name="Picture 4"/>
          <p:cNvPicPr>
            <a:picLocks noChangeAspect="1"/>
          </p:cNvPicPr>
          <p:nvPr/>
        </p:nvPicPr>
        <p:blipFill>
          <a:blip r:embed="rId7"/>
          <a:stretch>
            <a:fillRect/>
          </a:stretch>
        </p:blipFill>
        <p:spPr>
          <a:xfrm>
            <a:off x="-7677" y="3499036"/>
            <a:ext cx="3103133" cy="2617100"/>
          </a:xfrm>
          <a:prstGeom prst="rect">
            <a:avLst/>
          </a:prstGeom>
        </p:spPr>
      </p:pic>
      <p:cxnSp>
        <p:nvCxnSpPr>
          <p:cNvPr id="8" name="Straight Arrow Connector 7"/>
          <p:cNvCxnSpPr/>
          <p:nvPr/>
        </p:nvCxnSpPr>
        <p:spPr>
          <a:xfrm>
            <a:off x="2238545" y="1921341"/>
            <a:ext cx="2485855" cy="212259"/>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2156407" y="1900387"/>
            <a:ext cx="53393" cy="303214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33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76200"/>
            <a:ext cx="8839200" cy="4647426"/>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a:solidFill>
                  <a:srgbClr val="FF0000"/>
                </a:solidFill>
                <a:latin typeface="verdana,arial,serif"/>
              </a:rPr>
              <a:t>8</a:t>
            </a:r>
            <a:r>
              <a:rPr lang="en-US" altLang="en-US" b="1" u="sng" dirty="0" smtClean="0">
                <a:solidFill>
                  <a:srgbClr val="FF0000"/>
                </a:solidFill>
                <a:latin typeface="verdana,arial,serif"/>
              </a:rPr>
              <a:t> August  2024</a:t>
            </a:r>
            <a:endParaRPr lang="en-US" altLang="en-US" b="1" u="sng" dirty="0">
              <a:solidFill>
                <a:srgbClr val="FF0000"/>
              </a:solidFill>
              <a:latin typeface="Arial" pitchFamily="34" charset="0"/>
            </a:endParaRPr>
          </a:p>
          <a:p>
            <a:pPr lvl="0" algn="ctr"/>
            <a:endParaRPr lang="en-US" altLang="en-US" b="1" dirty="0" smtClean="0">
              <a:latin typeface="verdana,arial,serif"/>
            </a:endParaRPr>
          </a:p>
          <a:p>
            <a:pPr algn="ctr"/>
            <a:r>
              <a:rPr lang="en-US" altLang="en-US" b="1" dirty="0">
                <a:latin typeface="verdana,arial,serif"/>
              </a:rPr>
              <a:t>ENSO Alert System Status: </a:t>
            </a:r>
            <a:r>
              <a:rPr lang="en-US" b="1" u="sng" dirty="0" smtClean="0">
                <a:solidFill>
                  <a:srgbClr val="0033CC"/>
                </a:solidFill>
              </a:rPr>
              <a:t>La </a:t>
            </a:r>
            <a:r>
              <a:rPr lang="en-US" b="1" u="sng" dirty="0">
                <a:solidFill>
                  <a:srgbClr val="0033CC"/>
                </a:solidFill>
              </a:rPr>
              <a:t>Niña Watch</a:t>
            </a:r>
            <a:endParaRPr lang="en-US" u="sng" dirty="0">
              <a:solidFill>
                <a:srgbClr val="0033CC"/>
              </a:solidFill>
            </a:endParaRPr>
          </a:p>
          <a:p>
            <a:pPr algn="ctr" eaLnBrk="1" hangingPunct="1">
              <a:spcBef>
                <a:spcPct val="50000"/>
              </a:spcBef>
            </a:pPr>
            <a:endParaRPr lang="en-US" altLang="en-US" sz="1400" b="1" u="sng" dirty="0" smtClean="0">
              <a:solidFill>
                <a:srgbClr val="0033CC"/>
              </a:solidFill>
            </a:endParaRPr>
          </a:p>
          <a:p>
            <a:pPr>
              <a:spcBef>
                <a:spcPct val="50000"/>
              </a:spcBef>
            </a:pPr>
            <a:r>
              <a:rPr lang="en-US" sz="1600" dirty="0">
                <a:solidFill>
                  <a:srgbClr val="0033CC"/>
                </a:solidFill>
              </a:rPr>
              <a:t>ENSO-neutral is expected to continue for the next several months, with La Niña favored to emerge during </a:t>
            </a:r>
            <a:r>
              <a:rPr lang="en-US" sz="1600" b="1" u="sng" dirty="0">
                <a:solidFill>
                  <a:srgbClr val="0033CC"/>
                </a:solidFill>
              </a:rPr>
              <a:t>September-November (66% chance) </a:t>
            </a:r>
            <a:r>
              <a:rPr lang="en-US" sz="1600" dirty="0">
                <a:solidFill>
                  <a:srgbClr val="0033CC"/>
                </a:solidFill>
              </a:rPr>
              <a:t>and persist through the Northern Hemisphere winter 2024-25 (74% chance during November-January</a:t>
            </a:r>
            <a:r>
              <a:rPr lang="en-US" sz="1600" dirty="0" smtClean="0">
                <a:solidFill>
                  <a:srgbClr val="0033CC"/>
                </a:solidFill>
              </a:rPr>
              <a:t>).</a:t>
            </a:r>
          </a:p>
          <a:p>
            <a:pPr>
              <a:spcBef>
                <a:spcPct val="50000"/>
              </a:spcBef>
            </a:pPr>
            <a:r>
              <a:rPr lang="en-US" sz="1400" i="1" dirty="0" smtClean="0">
                <a:solidFill>
                  <a:srgbClr val="0033CC"/>
                </a:solidFill>
              </a:rPr>
              <a:t>(If you recall, back in June the forecast was for 65% chance of La Nina development during July-September!)   </a:t>
            </a:r>
            <a:endParaRPr lang="en-US" sz="1400" i="1" dirty="0">
              <a:solidFill>
                <a:srgbClr val="0033CC"/>
              </a:solidFill>
            </a:endParaRPr>
          </a:p>
        </p:txBody>
      </p:sp>
      <p:sp>
        <p:nvSpPr>
          <p:cNvPr id="7" name="TextBox 6"/>
          <p:cNvSpPr txBox="1"/>
          <p:nvPr/>
        </p:nvSpPr>
        <p:spPr>
          <a:xfrm>
            <a:off x="1988" y="4896891"/>
            <a:ext cx="9142012" cy="615553"/>
          </a:xfrm>
          <a:prstGeom prst="rect">
            <a:avLst/>
          </a:prstGeom>
          <a:noFill/>
        </p:spPr>
        <p:txBody>
          <a:bodyPr wrap="square" rtlCol="0">
            <a:spAutoFit/>
          </a:bodyPr>
          <a:lstStyle/>
          <a:p>
            <a:r>
              <a:rPr lang="en-US" sz="1000" dirty="0">
                <a:solidFill>
                  <a:srgbClr val="000000"/>
                </a:solidFill>
                <a:latin typeface="verdana" panose="020B0604030504040204" pitchFamily="34" charset="0"/>
              </a:rPr>
              <a:t>CPC’s Oceanic Niño Index (ONI) [3 month </a:t>
            </a:r>
            <a:r>
              <a:rPr lang="en-US" sz="1000" dirty="0" smtClean="0">
                <a:solidFill>
                  <a:srgbClr val="000000"/>
                </a:solidFill>
                <a:latin typeface="verdana" panose="020B0604030504040204" pitchFamily="34" charset="0"/>
              </a:rPr>
              <a:t>running </a:t>
            </a:r>
            <a:r>
              <a:rPr lang="en-US" sz="1000" dirty="0">
                <a:solidFill>
                  <a:srgbClr val="000000"/>
                </a:solidFill>
                <a:latin typeface="verdana" panose="020B0604030504040204" pitchFamily="34" charset="0"/>
              </a:rPr>
              <a:t>mean of ERSST.v5 SST anomalies in the Niño 3.4 region (5</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N-5</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S, 120</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-170</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W)], based on </a:t>
            </a:r>
            <a:r>
              <a:rPr lang="en-US" sz="1000" dirty="0">
                <a:solidFill>
                  <a:srgbClr val="FF0000"/>
                </a:solidFill>
                <a:latin typeface="verdana" panose="020B0604030504040204" pitchFamily="34" charset="0"/>
                <a:hlinkClick r:id="rId2"/>
              </a:rPr>
              <a:t>centered 30-year base periods updated every 5 years</a:t>
            </a:r>
            <a:r>
              <a:rPr lang="en-US" sz="1000" dirty="0" smtClean="0">
                <a:solidFill>
                  <a:srgbClr val="000000"/>
                </a:solidFill>
                <a:latin typeface="verdana" panose="020B0604030504040204" pitchFamily="34" charset="0"/>
              </a:rPr>
              <a:t>.</a:t>
            </a:r>
            <a:r>
              <a:rPr lang="en-US" sz="1000" dirty="0"/>
              <a:t> </a:t>
            </a:r>
            <a:r>
              <a:rPr lang="en-US" sz="1000" dirty="0" smtClean="0"/>
              <a:t>  </a:t>
            </a:r>
            <a:r>
              <a:rPr lang="en-US" sz="1200" dirty="0" smtClean="0"/>
              <a:t>For </a:t>
            </a:r>
            <a:r>
              <a:rPr lang="en-US" sz="1200" dirty="0"/>
              <a:t>historical purposes, periods of below and above normal SSTs are colored in</a:t>
            </a:r>
            <a:r>
              <a:rPr lang="en-US" sz="1200" dirty="0">
                <a:solidFill>
                  <a:srgbClr val="FF0000"/>
                </a:solidFill>
              </a:rPr>
              <a:t> </a:t>
            </a:r>
            <a:r>
              <a:rPr lang="en-US" sz="1200" dirty="0">
                <a:solidFill>
                  <a:srgbClr val="0033CC"/>
                </a:solidFill>
              </a:rPr>
              <a:t>blue</a:t>
            </a:r>
            <a:r>
              <a:rPr lang="en-US" sz="1200" dirty="0">
                <a:solidFill>
                  <a:srgbClr val="FF0000"/>
                </a:solidFill>
              </a:rPr>
              <a:t> </a:t>
            </a:r>
            <a:r>
              <a:rPr lang="en-US" sz="1200" dirty="0"/>
              <a:t>and</a:t>
            </a:r>
            <a:r>
              <a:rPr lang="en-US" sz="1200" dirty="0">
                <a:solidFill>
                  <a:srgbClr val="FF0000"/>
                </a:solidFill>
              </a:rPr>
              <a:t> red </a:t>
            </a:r>
            <a:r>
              <a:rPr lang="en-US" sz="1200" dirty="0"/>
              <a:t>when the threshold (0.5) is met </a:t>
            </a:r>
            <a:r>
              <a:rPr lang="en-US" sz="1200" u="sng" dirty="0"/>
              <a:t>for a minimum of 5 consecutive 3-month overlapping seasons</a:t>
            </a:r>
            <a:r>
              <a:rPr lang="en-US" sz="1200" dirty="0" smtClean="0">
                <a:solidFill>
                  <a:srgbClr val="FF0000"/>
                </a:solidFill>
              </a:rPr>
              <a:t>.</a:t>
            </a:r>
            <a:endParaRPr lang="en-US" sz="1200" dirty="0"/>
          </a:p>
        </p:txBody>
      </p:sp>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20</a:t>
            </a:fld>
            <a:endParaRPr lang="en-US" altLang="en-US" dirty="0"/>
          </a:p>
        </p:txBody>
      </p:sp>
      <p:pic>
        <p:nvPicPr>
          <p:cNvPr id="3" name="Picture 2"/>
          <p:cNvPicPr>
            <a:picLocks noChangeAspect="1"/>
          </p:cNvPicPr>
          <p:nvPr/>
        </p:nvPicPr>
        <p:blipFill>
          <a:blip r:embed="rId3"/>
          <a:stretch>
            <a:fillRect/>
          </a:stretch>
        </p:blipFill>
        <p:spPr>
          <a:xfrm>
            <a:off x="914400" y="5532624"/>
            <a:ext cx="7086600" cy="1325376"/>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283" y="616805"/>
            <a:ext cx="4642528" cy="5631595"/>
          </a:xfrm>
          <a:prstGeom prst="rect">
            <a:avLst/>
          </a:prstGeom>
        </p:spPr>
      </p:pic>
      <p:pic>
        <p:nvPicPr>
          <p:cNvPr id="8" name="Picture 7"/>
          <p:cNvPicPr>
            <a:picLocks noChangeAspect="1"/>
          </p:cNvPicPr>
          <p:nvPr/>
        </p:nvPicPr>
        <p:blipFill>
          <a:blip r:embed="rId4"/>
          <a:stretch>
            <a:fillRect/>
          </a:stretch>
        </p:blipFill>
        <p:spPr>
          <a:xfrm>
            <a:off x="4721439" y="35169"/>
            <a:ext cx="3947349" cy="2086283"/>
          </a:xfrm>
          <a:prstGeom prst="rect">
            <a:avLst/>
          </a:prstGeom>
        </p:spPr>
      </p:pic>
      <p:sp>
        <p:nvSpPr>
          <p:cNvPr id="4" name="TextBox 3"/>
          <p:cNvSpPr txBox="1"/>
          <p:nvPr/>
        </p:nvSpPr>
        <p:spPr>
          <a:xfrm>
            <a:off x="5257800" y="997803"/>
            <a:ext cx="2971800" cy="830997"/>
          </a:xfrm>
          <a:prstGeom prst="rect">
            <a:avLst/>
          </a:prstGeom>
          <a:noFill/>
        </p:spPr>
        <p:txBody>
          <a:bodyPr wrap="square" rtlCol="0">
            <a:spAutoFit/>
          </a:bodyPr>
          <a:lstStyle/>
          <a:p>
            <a:r>
              <a:rPr lang="en-US" sz="1200" dirty="0" smtClean="0"/>
              <a:t>The recent El Nino came in a hurry after 3 back-to-back La </a:t>
            </a:r>
            <a:r>
              <a:rPr lang="en-US" sz="1200" dirty="0" err="1" smtClean="0"/>
              <a:t>Ninas</a:t>
            </a:r>
            <a:r>
              <a:rPr lang="en-US" sz="1200" dirty="0" smtClean="0"/>
              <a:t> has all but gone away in a great hurry to make room or ANOTHER La Nina which is on the way!!? ?</a:t>
            </a:r>
            <a:endParaRPr lang="en-US" sz="1200" dirty="0"/>
          </a:p>
        </p:txBody>
      </p:sp>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597535" y="514481"/>
            <a:ext cx="1702693" cy="100951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08" descr="ENAreaGraphic"/>
          <p:cNvSpPr>
            <a:spLocks noChangeArrowheads="1"/>
          </p:cNvSpPr>
          <p:nvPr/>
        </p:nvSpPr>
        <p:spPr bwMode="auto">
          <a:xfrm>
            <a:off x="469900" y="6354205"/>
            <a:ext cx="3251200" cy="483556"/>
          </a:xfrm>
          <a:prstGeom prst="rect">
            <a:avLst/>
          </a:prstGeom>
          <a:blipFill dpi="0" rotWithShape="0">
            <a:blip r:embed="rId5"/>
            <a:srcRect/>
            <a:stretch>
              <a:fillRect t="-45796"/>
            </a:stretch>
          </a:blip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cs typeface="Arial" panose="020B0604020202020204" pitchFamily="34" charset="0"/>
            </a:endParaRPr>
          </a:p>
        </p:txBody>
      </p:sp>
      <p:sp>
        <p:nvSpPr>
          <p:cNvPr id="3" name="Rounded Rectangle 2"/>
          <p:cNvSpPr/>
          <p:nvPr/>
        </p:nvSpPr>
        <p:spPr>
          <a:xfrm>
            <a:off x="3962400" y="762000"/>
            <a:ext cx="609600" cy="548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stretch>
            <a:fillRect/>
          </a:stretch>
        </p:blipFill>
        <p:spPr>
          <a:xfrm>
            <a:off x="4721440" y="2162483"/>
            <a:ext cx="3965360" cy="2233184"/>
          </a:xfrm>
          <a:prstGeom prst="rect">
            <a:avLst/>
          </a:prstGeom>
        </p:spPr>
      </p:pic>
      <p:pic>
        <p:nvPicPr>
          <p:cNvPr id="10" name="Picture 9"/>
          <p:cNvPicPr>
            <a:picLocks noChangeAspect="1"/>
          </p:cNvPicPr>
          <p:nvPr/>
        </p:nvPicPr>
        <p:blipFill>
          <a:blip r:embed="rId7"/>
          <a:stretch>
            <a:fillRect/>
          </a:stretch>
        </p:blipFill>
        <p:spPr>
          <a:xfrm>
            <a:off x="4721438" y="4495800"/>
            <a:ext cx="3965361" cy="22098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72366" y="19050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a:off x="1066800" y="1098649"/>
            <a:ext cx="0" cy="4921151"/>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42906" y="4357588"/>
            <a:ext cx="4610594" cy="2031325"/>
          </a:xfrm>
          <a:prstGeom prst="rect">
            <a:avLst/>
          </a:prstGeom>
          <a:noFill/>
        </p:spPr>
        <p:txBody>
          <a:bodyPr wrap="square" rtlCol="0">
            <a:spAutoFit/>
          </a:bodyPr>
          <a:lstStyle/>
          <a:p>
            <a:r>
              <a:rPr lang="en-US" dirty="0" smtClean="0"/>
              <a:t>Is the </a:t>
            </a:r>
            <a:r>
              <a:rPr lang="en-US" b="1" dirty="0" smtClean="0"/>
              <a:t>subsurface cold water content/volume </a:t>
            </a:r>
            <a:r>
              <a:rPr lang="en-US" dirty="0" smtClean="0"/>
              <a:t> increasing (toward a la Nina event) ?</a:t>
            </a:r>
          </a:p>
          <a:p>
            <a:r>
              <a:rPr lang="en-US" dirty="0" smtClean="0"/>
              <a:t>Or decreasing slightly, lately ???</a:t>
            </a:r>
          </a:p>
          <a:p>
            <a:r>
              <a:rPr lang="en-US" dirty="0" smtClean="0"/>
              <a:t>Will the expected La Nina definitely come?</a:t>
            </a:r>
          </a:p>
          <a:p>
            <a:endParaRPr lang="en-US" dirty="0" smtClean="0"/>
          </a:p>
          <a:p>
            <a:r>
              <a:rPr lang="en-US" dirty="0" smtClean="0"/>
              <a:t>Is prediction of ENSO even in the next few months, becoming </a:t>
            </a:r>
            <a:r>
              <a:rPr lang="en-US" dirty="0" smtClean="0"/>
              <a:t>difficult</a:t>
            </a:r>
            <a:r>
              <a:rPr lang="en-US" dirty="0" smtClean="0"/>
              <a:t>? </a:t>
            </a:r>
            <a:endParaRPr lang="en-US" dirty="0"/>
          </a:p>
        </p:txBody>
      </p:sp>
      <p:cxnSp>
        <p:nvCxnSpPr>
          <p:cNvPr id="16" name="Straight Arrow Connector 15"/>
          <p:cNvCxnSpPr/>
          <p:nvPr/>
        </p:nvCxnSpPr>
        <p:spPr>
          <a:xfrm>
            <a:off x="2000813" y="1295400"/>
            <a:ext cx="27709" cy="47244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stretch>
            <a:fillRect/>
          </a:stretch>
        </p:blipFill>
        <p:spPr>
          <a:xfrm>
            <a:off x="15167" y="3720"/>
            <a:ext cx="4252033" cy="6778080"/>
          </a:xfrm>
          <a:prstGeom prst="rect">
            <a:avLst/>
          </a:prstGeom>
        </p:spPr>
      </p:pic>
      <p:pic>
        <p:nvPicPr>
          <p:cNvPr id="11" name="Picture 10"/>
          <p:cNvPicPr>
            <a:picLocks noChangeAspect="1"/>
          </p:cNvPicPr>
          <p:nvPr/>
        </p:nvPicPr>
        <p:blipFill>
          <a:blip r:embed="rId3"/>
          <a:stretch>
            <a:fillRect/>
          </a:stretch>
        </p:blipFill>
        <p:spPr>
          <a:xfrm>
            <a:off x="4319891" y="2295684"/>
            <a:ext cx="4791871" cy="1896020"/>
          </a:xfrm>
          <a:prstGeom prst="rect">
            <a:avLst/>
          </a:prstGeom>
        </p:spPr>
      </p:pic>
      <p:cxnSp>
        <p:nvCxnSpPr>
          <p:cNvPr id="15" name="Straight Arrow Connector 14"/>
          <p:cNvCxnSpPr/>
          <p:nvPr/>
        </p:nvCxnSpPr>
        <p:spPr>
          <a:xfrm>
            <a:off x="1119492" y="612395"/>
            <a:ext cx="4199341" cy="228320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980316" y="3584432"/>
            <a:ext cx="3143249" cy="461665"/>
          </a:xfrm>
          <a:prstGeom prst="rect">
            <a:avLst/>
          </a:prstGeom>
        </p:spPr>
        <p:txBody>
          <a:bodyPr wrap="square">
            <a:spAutoFit/>
          </a:bodyPr>
          <a:lstStyle/>
          <a:p>
            <a:r>
              <a:rPr lang="en-US" sz="1200" dirty="0"/>
              <a:t>https://www.cpc.ncep.noaa.gov/products/people/wwang/cfsv2fcst/images3/PacSSTSeaadj.gif</a:t>
            </a:r>
          </a:p>
        </p:txBody>
      </p:sp>
      <p:sp>
        <p:nvSpPr>
          <p:cNvPr id="2" name="TextBox 1"/>
          <p:cNvSpPr txBox="1"/>
          <p:nvPr/>
        </p:nvSpPr>
        <p:spPr>
          <a:xfrm>
            <a:off x="6400800" y="5619229"/>
            <a:ext cx="1981200" cy="461665"/>
          </a:xfrm>
          <a:prstGeom prst="rect">
            <a:avLst/>
          </a:prstGeom>
          <a:noFill/>
        </p:spPr>
        <p:txBody>
          <a:bodyPr wrap="square" rtlCol="0">
            <a:spAutoFit/>
          </a:bodyPr>
          <a:lstStyle/>
          <a:p>
            <a:r>
              <a:rPr lang="en-US" sz="1200" dirty="0" smtClean="0"/>
              <a:t>Latest ensemble </a:t>
            </a:r>
            <a:r>
              <a:rPr lang="en-US" sz="1200" dirty="0" err="1" smtClean="0"/>
              <a:t>membrs</a:t>
            </a:r>
            <a:r>
              <a:rPr lang="en-US" sz="1200" dirty="0" smtClean="0"/>
              <a:t> (blue!)show are less bullish </a:t>
            </a:r>
            <a:endParaRPr lang="en-US" sz="1200" dirty="0"/>
          </a:p>
        </p:txBody>
      </p:sp>
      <p:sp>
        <p:nvSpPr>
          <p:cNvPr id="14" name="TextBox 1"/>
          <p:cNvSpPr txBox="1">
            <a:spLocks noChangeArrowheads="1"/>
          </p:cNvSpPr>
          <p:nvPr/>
        </p:nvSpPr>
        <p:spPr bwMode="auto">
          <a:xfrm>
            <a:off x="-54221" y="482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July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448052" y="4953000"/>
            <a:ext cx="133348" cy="4572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81400" y="4953000"/>
            <a:ext cx="358822" cy="381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199539" y="2696782"/>
            <a:ext cx="367446" cy="2446718"/>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1"/>
          <p:cNvSpPr txBox="1">
            <a:spLocks noChangeArrowheads="1"/>
          </p:cNvSpPr>
          <p:nvPr/>
        </p:nvSpPr>
        <p:spPr bwMode="auto">
          <a:xfrm>
            <a:off x="0" y="35814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August</a:t>
            </a:r>
            <a:r>
              <a:rPr lang="en-US" altLang="en-US" sz="1800" b="1" u="sng" dirty="0" smtClean="0">
                <a:latin typeface="Times New Roman" pitchFamily="18" charset="0"/>
              </a:rPr>
              <a:t>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12" name="Rectangle 11"/>
          <p:cNvSpPr/>
          <p:nvPr/>
        </p:nvSpPr>
        <p:spPr>
          <a:xfrm>
            <a:off x="5494771" y="476313"/>
            <a:ext cx="2994897" cy="646331"/>
          </a:xfrm>
          <a:prstGeom prst="rect">
            <a:avLst/>
          </a:prstGeom>
        </p:spPr>
        <p:txBody>
          <a:bodyPr wrap="square">
            <a:spAutoFit/>
          </a:bodyPr>
          <a:lstStyle/>
          <a:p>
            <a:pPr eaLnBrk="1" hangingPunct="1">
              <a:buClr>
                <a:schemeClr val="accent1"/>
              </a:buClr>
              <a:buSzPct val="80000"/>
            </a:pPr>
            <a:r>
              <a:rPr lang="en-US" altLang="en-US" sz="900" b="1" dirty="0">
                <a:latin typeface="Trebuchet MS" panose="020B0603020202020204" pitchFamily="34" charset="0"/>
              </a:rPr>
              <a:t>The majority of models indicate  </a:t>
            </a:r>
            <a:r>
              <a:rPr lang="en-US" altLang="en-US" sz="900" b="1" u="sng" dirty="0">
                <a:latin typeface="Trebuchet MS" panose="020B0603020202020204" pitchFamily="34" charset="0"/>
              </a:rPr>
              <a:t>ENSO-neutral will persist through July-September 2024</a:t>
            </a:r>
            <a:r>
              <a:rPr lang="en-US" altLang="en-US" sz="900" b="1" dirty="0">
                <a:latin typeface="Trebuchet MS" panose="020B0603020202020204" pitchFamily="34" charset="0"/>
              </a:rPr>
              <a:t>. Thereafter, most models indicate a transition to La Niña around August-October 2024. </a:t>
            </a:r>
          </a:p>
        </p:txBody>
      </p:sp>
      <p:sp>
        <p:nvSpPr>
          <p:cNvPr id="13" name="TextBox 12"/>
          <p:cNvSpPr txBox="1"/>
          <p:nvPr/>
        </p:nvSpPr>
        <p:spPr>
          <a:xfrm>
            <a:off x="5232521" y="2153698"/>
            <a:ext cx="2022755" cy="369332"/>
          </a:xfrm>
          <a:prstGeom prst="rect">
            <a:avLst/>
          </a:prstGeom>
          <a:noFill/>
        </p:spPr>
        <p:txBody>
          <a:bodyPr wrap="square" rtlCol="0">
            <a:spAutoFit/>
          </a:bodyPr>
          <a:lstStyle/>
          <a:p>
            <a:r>
              <a:rPr lang="en-US" sz="900" b="1" dirty="0" smtClean="0"/>
              <a:t>A slight pull back or slow down in the developing  La Nina ??</a:t>
            </a:r>
            <a:endParaRPr lang="en-US" sz="900" b="1"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67" y="869583"/>
            <a:ext cx="4360543" cy="26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22428" y="3920141"/>
            <a:ext cx="4318210" cy="2707657"/>
          </a:xfrm>
          <a:prstGeom prst="rect">
            <a:avLst/>
          </a:prstGeom>
        </p:spPr>
      </p:pic>
      <p:pic>
        <p:nvPicPr>
          <p:cNvPr id="6" name="Picture 5"/>
          <p:cNvPicPr>
            <a:picLocks noChangeAspect="1"/>
          </p:cNvPicPr>
          <p:nvPr/>
        </p:nvPicPr>
        <p:blipFill>
          <a:blip r:embed="rId5"/>
          <a:stretch>
            <a:fillRect/>
          </a:stretch>
        </p:blipFill>
        <p:spPr>
          <a:xfrm>
            <a:off x="4645438" y="-46099"/>
            <a:ext cx="4193762" cy="2408299"/>
          </a:xfrm>
          <a:prstGeom prst="rect">
            <a:avLst/>
          </a:prstGeom>
        </p:spPr>
      </p:pic>
      <p:pic>
        <p:nvPicPr>
          <p:cNvPr id="15" name="Picture 14"/>
          <p:cNvPicPr>
            <a:picLocks noChangeAspect="1"/>
          </p:cNvPicPr>
          <p:nvPr/>
        </p:nvPicPr>
        <p:blipFill>
          <a:blip r:embed="rId6"/>
          <a:stretch>
            <a:fillRect/>
          </a:stretch>
        </p:blipFill>
        <p:spPr>
          <a:xfrm>
            <a:off x="4708473" y="2250254"/>
            <a:ext cx="4130727" cy="4607746"/>
          </a:xfrm>
          <a:prstGeom prst="rect">
            <a:avLst/>
          </a:prstGeom>
        </p:spPr>
      </p:pic>
      <p:cxnSp>
        <p:nvCxnSpPr>
          <p:cNvPr id="9" name="Straight Arrow Connector 8"/>
          <p:cNvCxnSpPr/>
          <p:nvPr/>
        </p:nvCxnSpPr>
        <p:spPr>
          <a:xfrm flipV="1">
            <a:off x="1318472" y="2895600"/>
            <a:ext cx="133304" cy="213360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Aug</a:t>
            </a:r>
            <a:r>
              <a:rPr lang="en-US" altLang="en-US" sz="2400" kern="0" dirty="0" smtClean="0"/>
              <a:t>)/</a:t>
            </a:r>
            <a:r>
              <a:rPr lang="en-US" altLang="en-US" sz="2400" kern="0" dirty="0"/>
              <a:t>Seasonal </a:t>
            </a:r>
            <a:r>
              <a:rPr lang="en-US" altLang="en-US" sz="2400" kern="0" dirty="0" smtClean="0"/>
              <a:t>(</a:t>
            </a:r>
            <a:r>
              <a:rPr lang="en-US" altLang="en-US" sz="2400" b="1" u="sng" kern="0" dirty="0" smtClean="0"/>
              <a:t>ASO</a:t>
            </a:r>
            <a:r>
              <a:rPr lang="en-US" altLang="en-US" sz="2400" kern="0" dirty="0" smtClean="0"/>
              <a:t>)  </a:t>
            </a:r>
            <a:endParaRPr lang="en-US" altLang="en-US" sz="2400" kern="0" dirty="0"/>
          </a:p>
        </p:txBody>
      </p:sp>
      <p:cxnSp>
        <p:nvCxnSpPr>
          <p:cNvPr id="4" name="Straight Arrow Connector 3"/>
          <p:cNvCxnSpPr/>
          <p:nvPr/>
        </p:nvCxnSpPr>
        <p:spPr>
          <a:xfrm flipH="1">
            <a:off x="3962400"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90" y="3105689"/>
            <a:ext cx="3657918" cy="646331"/>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p>
          <a:p>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July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3962400"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flipH="1">
            <a:off x="2819400" y="1364501"/>
            <a:ext cx="76200" cy="3817099"/>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stretch>
            <a:fillRect/>
          </a:stretch>
        </p:blipFill>
        <p:spPr>
          <a:xfrm>
            <a:off x="0" y="7937"/>
            <a:ext cx="3855149" cy="3097752"/>
          </a:xfrm>
          <a:prstGeom prst="rect">
            <a:avLst/>
          </a:prstGeom>
        </p:spPr>
      </p:pic>
      <p:pic>
        <p:nvPicPr>
          <p:cNvPr id="10" name="Picture 9"/>
          <p:cNvPicPr>
            <a:picLocks noChangeAspect="1"/>
          </p:cNvPicPr>
          <p:nvPr/>
        </p:nvPicPr>
        <p:blipFill>
          <a:blip r:embed="rId3"/>
          <a:stretch>
            <a:fillRect/>
          </a:stretch>
        </p:blipFill>
        <p:spPr>
          <a:xfrm>
            <a:off x="4876801" y="3168209"/>
            <a:ext cx="4267200" cy="3427470"/>
          </a:xfrm>
          <a:prstGeom prst="rect">
            <a:avLst/>
          </a:prstGeom>
        </p:spPr>
      </p:pic>
      <p:pic>
        <p:nvPicPr>
          <p:cNvPr id="11" name="Picture 10"/>
          <p:cNvPicPr>
            <a:picLocks noChangeAspect="1"/>
          </p:cNvPicPr>
          <p:nvPr/>
        </p:nvPicPr>
        <p:blipFill>
          <a:blip r:embed="rId4"/>
          <a:stretch>
            <a:fillRect/>
          </a:stretch>
        </p:blipFill>
        <p:spPr>
          <a:xfrm>
            <a:off x="-36786" y="3428854"/>
            <a:ext cx="3950550" cy="3023878"/>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827399"/>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July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Aug</a:t>
            </a:r>
            <a:r>
              <a:rPr lang="en-US" altLang="en-US" sz="2400" kern="0" dirty="0" smtClean="0"/>
              <a:t>)/</a:t>
            </a:r>
            <a:r>
              <a:rPr lang="en-US" altLang="en-US" sz="2400" kern="0" dirty="0"/>
              <a:t>Seasonal </a:t>
            </a:r>
            <a:r>
              <a:rPr lang="en-US" altLang="en-US" sz="2400" kern="0" dirty="0" smtClean="0"/>
              <a:t>(</a:t>
            </a:r>
            <a:r>
              <a:rPr lang="en-US" altLang="en-US" sz="2400" b="1" u="sng" kern="0" dirty="0" smtClean="0"/>
              <a:t>ASO</a:t>
            </a:r>
            <a:r>
              <a:rPr lang="en-US" altLang="en-US" sz="2400" kern="0" dirty="0" smtClean="0"/>
              <a:t>)  </a:t>
            </a:r>
            <a:endParaRPr lang="en-US" altLang="en-US" sz="2400" kern="0" dirty="0"/>
          </a:p>
        </p:txBody>
      </p:sp>
      <p:sp>
        <p:nvSpPr>
          <p:cNvPr id="6" name="TextBox 5"/>
          <p:cNvSpPr txBox="1"/>
          <p:nvPr/>
        </p:nvSpPr>
        <p:spPr>
          <a:xfrm>
            <a:off x="0" y="3425852"/>
            <a:ext cx="3505200" cy="738664"/>
          </a:xfrm>
          <a:prstGeom prst="rect">
            <a:avLst/>
          </a:prstGeom>
          <a:noFill/>
        </p:spPr>
        <p:txBody>
          <a:bodyPr wrap="square" rtlCol="0">
            <a:spAutoFit/>
          </a:bodyPr>
          <a:lstStyle/>
          <a:p>
            <a:r>
              <a:rPr lang="en-US" dirty="0"/>
              <a:t>Observed so far this month</a:t>
            </a:r>
            <a:r>
              <a:rPr lang="en-US" dirty="0" smtClean="0"/>
              <a:t>!!</a:t>
            </a:r>
            <a:r>
              <a:rPr lang="en-US" dirty="0" smtClean="0">
                <a:sym typeface="Wingdings" panose="05000000000000000000" pitchFamily="2" charset="2"/>
              </a:rPr>
              <a:t>    </a:t>
            </a:r>
          </a:p>
          <a:p>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725162" y="5490155"/>
            <a:ext cx="313745" cy="2784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39667" y="3012065"/>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9" name="Straight Arrow Connector 8"/>
          <p:cNvCxnSpPr/>
          <p:nvPr/>
        </p:nvCxnSpPr>
        <p:spPr>
          <a:xfrm flipH="1" flipV="1">
            <a:off x="2819401" y="4999859"/>
            <a:ext cx="324687" cy="387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5487" y="5597300"/>
            <a:ext cx="286840" cy="369332"/>
          </a:xfrm>
          <a:prstGeom prst="rect">
            <a:avLst/>
          </a:prstGeom>
          <a:noFill/>
        </p:spPr>
        <p:txBody>
          <a:bodyPr wrap="square" rtlCol="0">
            <a:spAutoFit/>
          </a:bodyPr>
          <a:lstStyle/>
          <a:p>
            <a:r>
              <a:rPr lang="en-US" dirty="0" smtClean="0">
                <a:sym typeface="Wingdings" panose="05000000000000000000" pitchFamily="2" charset="2"/>
              </a:rPr>
              <a:t></a:t>
            </a:r>
            <a:endParaRPr lang="en-US" dirty="0"/>
          </a:p>
        </p:txBody>
      </p:sp>
      <p:pic>
        <p:nvPicPr>
          <p:cNvPr id="7" name="Picture 6"/>
          <p:cNvPicPr>
            <a:picLocks noChangeAspect="1"/>
          </p:cNvPicPr>
          <p:nvPr/>
        </p:nvPicPr>
        <p:blipFill>
          <a:blip r:embed="rId2"/>
          <a:stretch>
            <a:fillRect/>
          </a:stretch>
        </p:blipFill>
        <p:spPr>
          <a:xfrm>
            <a:off x="-18129" y="-1"/>
            <a:ext cx="3839393" cy="3073017"/>
          </a:xfrm>
          <a:prstGeom prst="rect">
            <a:avLst/>
          </a:prstGeom>
        </p:spPr>
      </p:pic>
      <p:pic>
        <p:nvPicPr>
          <p:cNvPr id="8" name="Picture 7"/>
          <p:cNvPicPr>
            <a:picLocks noChangeAspect="1"/>
          </p:cNvPicPr>
          <p:nvPr/>
        </p:nvPicPr>
        <p:blipFill>
          <a:blip r:embed="rId3"/>
          <a:stretch>
            <a:fillRect/>
          </a:stretch>
        </p:blipFill>
        <p:spPr>
          <a:xfrm>
            <a:off x="4900865" y="3152404"/>
            <a:ext cx="4243135" cy="3407586"/>
          </a:xfrm>
          <a:prstGeom prst="rect">
            <a:avLst/>
          </a:prstGeom>
        </p:spPr>
      </p:pic>
      <p:pic>
        <p:nvPicPr>
          <p:cNvPr id="12" name="Picture 11"/>
          <p:cNvPicPr>
            <a:picLocks noChangeAspect="1"/>
          </p:cNvPicPr>
          <p:nvPr/>
        </p:nvPicPr>
        <p:blipFill>
          <a:blip r:embed="rId4"/>
          <a:stretch>
            <a:fillRect/>
          </a:stretch>
        </p:blipFill>
        <p:spPr>
          <a:xfrm>
            <a:off x="-17586" y="3770801"/>
            <a:ext cx="3838849" cy="2614124"/>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796" y="204466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2334486" y="3990065"/>
            <a:ext cx="14452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smtClean="0">
                <a:latin typeface="Times New Roman" pitchFamily="18" charset="0"/>
              </a:rPr>
              <a:t>GEFS*/GFS </a:t>
            </a:r>
            <a:r>
              <a:rPr lang="en-US" altLang="en-US" sz="1800" b="1" dirty="0">
                <a:latin typeface="Times New Roman" pitchFamily="18" charset="0"/>
              </a:rPr>
              <a:t>Model </a:t>
            </a:r>
            <a:r>
              <a:rPr lang="en-US" altLang="en-US" sz="1800" b="1" dirty="0" smtClean="0">
                <a:latin typeface="Times New Roman" pitchFamily="18" charset="0"/>
              </a:rPr>
              <a:t>Guidance for the next 15 </a:t>
            </a:r>
            <a:r>
              <a:rPr lang="en-US" altLang="en-US" sz="1800" b="1" dirty="0">
                <a:latin typeface="Times New Roman" pitchFamily="18" charset="0"/>
              </a:rPr>
              <a:t>days</a:t>
            </a:r>
            <a:r>
              <a:rPr lang="en-US" altLang="en-US" sz="1800" dirty="0" smtClean="0">
                <a:latin typeface="Times New Roman" pitchFamily="18" charset="0"/>
              </a:rPr>
              <a:t>.</a:t>
            </a:r>
          </a:p>
          <a:p>
            <a:pPr algn="r" eaLnBrk="1" hangingPunct="1">
              <a:spcBef>
                <a:spcPct val="0"/>
              </a:spcBef>
              <a:buFontTx/>
              <a:buNone/>
            </a:pPr>
            <a:r>
              <a:rPr lang="en-US" altLang="en-US" sz="1800" dirty="0" smtClean="0">
                <a:latin typeface="Times New Roman" pitchFamily="18" charset="0"/>
              </a:rPr>
              <a:t>(*new)</a:t>
            </a:r>
            <a:endParaRPr lang="en-US" altLang="en-US" sz="1800" dirty="0">
              <a:latin typeface="Times New Roman" pitchFamily="18" charset="0"/>
            </a:endParaRPr>
          </a:p>
        </p:txBody>
      </p:sp>
      <p:sp>
        <p:nvSpPr>
          <p:cNvPr id="24579" name="TextBox 2"/>
          <p:cNvSpPr txBox="1">
            <a:spLocks noChangeArrowheads="1"/>
          </p:cNvSpPr>
          <p:nvPr/>
        </p:nvSpPr>
        <p:spPr bwMode="auto">
          <a:xfrm>
            <a:off x="-67308" y="2979099"/>
            <a:ext cx="3888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WPC/NCEP’s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03621" y="762000"/>
            <a:ext cx="296979" cy="1077218"/>
          </a:xfrm>
          <a:prstGeom prst="rect">
            <a:avLst/>
          </a:prstGeom>
          <a:noFill/>
        </p:spPr>
        <p:txBody>
          <a:bodyPr wrap="square" rtlCol="0">
            <a:spAutoFit/>
          </a:bodyPr>
          <a:lstStyle/>
          <a:p>
            <a:r>
              <a:rPr lang="en-US" sz="1600" b="1" dirty="0" smtClean="0">
                <a:solidFill>
                  <a:srgbClr val="FF0000"/>
                </a:solidFill>
              </a:rPr>
              <a:t>GEFS</a:t>
            </a:r>
            <a:endParaRPr lang="en-US" sz="1600" b="1" dirty="0">
              <a:solidFill>
                <a:srgbClr val="FF0000"/>
              </a:solidFill>
            </a:endParaRPr>
          </a:p>
        </p:txBody>
      </p:sp>
      <p:sp>
        <p:nvSpPr>
          <p:cNvPr id="22" name="TextBox 21"/>
          <p:cNvSpPr txBox="1"/>
          <p:nvPr/>
        </p:nvSpPr>
        <p:spPr>
          <a:xfrm>
            <a:off x="4495800" y="5417403"/>
            <a:ext cx="296979" cy="830997"/>
          </a:xfrm>
          <a:prstGeom prst="rect">
            <a:avLst/>
          </a:prstGeom>
          <a:noFill/>
        </p:spPr>
        <p:txBody>
          <a:bodyPr wrap="square" rtlCol="0">
            <a:spAutoFit/>
          </a:bodyPr>
          <a:lstStyle/>
          <a:p>
            <a:r>
              <a:rPr lang="en-US" sz="1600" b="1" dirty="0">
                <a:solidFill>
                  <a:srgbClr val="FF0000"/>
                </a:solidFill>
              </a:rPr>
              <a:t>G</a:t>
            </a:r>
            <a:r>
              <a:rPr lang="en-US" sz="1600" b="1" dirty="0" smtClean="0">
                <a:solidFill>
                  <a:srgbClr val="FF0000"/>
                </a:solidFill>
              </a:rPr>
              <a:t>FS</a:t>
            </a:r>
            <a:endParaRPr lang="en-US" sz="1600" b="1" dirty="0">
              <a:solidFill>
                <a:srgbClr val="FF0000"/>
              </a:solidFill>
            </a:endParaRPr>
          </a:p>
        </p:txBody>
      </p:sp>
      <p:sp>
        <p:nvSpPr>
          <p:cNvPr id="6" name="Rectangle 5"/>
          <p:cNvSpPr/>
          <p:nvPr/>
        </p:nvSpPr>
        <p:spPr>
          <a:xfrm>
            <a:off x="457200" y="949388"/>
            <a:ext cx="2057399" cy="1565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4390102" y="41079"/>
            <a:ext cx="4670916" cy="177056"/>
          </a:xfrm>
          <a:prstGeom prst="rect">
            <a:avLst/>
          </a:prstGeom>
        </p:spPr>
      </p:pic>
      <p:sp>
        <p:nvSpPr>
          <p:cNvPr id="9" name="Oval 8"/>
          <p:cNvSpPr/>
          <p:nvPr/>
        </p:nvSpPr>
        <p:spPr>
          <a:xfrm rot="20500965">
            <a:off x="538874" y="466533"/>
            <a:ext cx="739107" cy="15874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7439" y="16256"/>
            <a:ext cx="4281105" cy="3002125"/>
          </a:xfrm>
          <a:prstGeom prst="rect">
            <a:avLst/>
          </a:prstGeom>
        </p:spPr>
      </p:pic>
      <p:pic>
        <p:nvPicPr>
          <p:cNvPr id="4" name="Picture 3"/>
          <p:cNvPicPr>
            <a:picLocks noChangeAspect="1"/>
          </p:cNvPicPr>
          <p:nvPr/>
        </p:nvPicPr>
        <p:blipFill>
          <a:blip r:embed="rId5"/>
          <a:stretch>
            <a:fillRect/>
          </a:stretch>
        </p:blipFill>
        <p:spPr>
          <a:xfrm>
            <a:off x="4800600" y="3200400"/>
            <a:ext cx="4343400" cy="3508107"/>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6377"/>
            <a:ext cx="8783555" cy="6785296"/>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11 &amp; 12 Aug</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275754" y="6411563"/>
            <a:ext cx="4418197" cy="400110"/>
          </a:xfrm>
          <a:prstGeom prst="rect">
            <a:avLst/>
          </a:prstGeom>
          <a:noFill/>
        </p:spPr>
        <p:txBody>
          <a:bodyPr wrap="none" rtlCol="0">
            <a:spAutoFit/>
          </a:bodyPr>
          <a:lstStyle/>
          <a:p>
            <a:r>
              <a:rPr lang="en-US" sz="2000" dirty="0" smtClean="0"/>
              <a:t>The </a:t>
            </a:r>
            <a:r>
              <a:rPr lang="en-US" sz="2000" dirty="0"/>
              <a:t>3</a:t>
            </a:r>
            <a:r>
              <a:rPr lang="en-US" sz="2000" dirty="0" smtClean="0"/>
              <a:t> Models are: CFSV2, GEFS, ERA5</a:t>
            </a:r>
            <a:endParaRPr lang="en-US" sz="2000" dirty="0"/>
          </a:p>
        </p:txBody>
      </p:sp>
      <p:sp>
        <p:nvSpPr>
          <p:cNvPr id="8" name="Oval 7"/>
          <p:cNvSpPr/>
          <p:nvPr/>
        </p:nvSpPr>
        <p:spPr>
          <a:xfrm rot="2539784">
            <a:off x="1993524" y="1174745"/>
            <a:ext cx="737354" cy="774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2" y="11722"/>
            <a:ext cx="8757138" cy="6846277"/>
          </a:xfrm>
          <a:prstGeom prst="rect">
            <a:avLst/>
          </a:prstGeom>
        </p:spPr>
      </p:pic>
      <p:sp>
        <p:nvSpPr>
          <p:cNvPr id="13" name="Oval 12"/>
          <p:cNvSpPr/>
          <p:nvPr/>
        </p:nvSpPr>
        <p:spPr>
          <a:xfrm rot="1737331">
            <a:off x="2442617" y="880404"/>
            <a:ext cx="538230" cy="1652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11 &amp; 12 Aug</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864263" cy="6847643"/>
          </a:xfrm>
          <a:prstGeom prst="rect">
            <a:avLst/>
          </a:prstGeom>
        </p:spPr>
      </p:pic>
      <p:sp>
        <p:nvSpPr>
          <p:cNvPr id="15" name="Oval 14"/>
          <p:cNvSpPr/>
          <p:nvPr/>
        </p:nvSpPr>
        <p:spPr>
          <a:xfrm rot="2539784">
            <a:off x="3247868" y="1424533"/>
            <a:ext cx="667065" cy="732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539784">
            <a:off x="7312693" y="4177647"/>
            <a:ext cx="713021" cy="7212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11 &amp; 12 Aug</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stretch>
            <a:fillRect/>
          </a:stretch>
        </p:blipFill>
        <p:spPr>
          <a:xfrm>
            <a:off x="6048579" y="4439222"/>
            <a:ext cx="2397597" cy="2106748"/>
          </a:xfrm>
          <a:prstGeom prst="rect">
            <a:avLst/>
          </a:prstGeom>
        </p:spPr>
      </p:pic>
      <p:sp>
        <p:nvSpPr>
          <p:cNvPr id="42" name="TextBox 41"/>
          <p:cNvSpPr txBox="1"/>
          <p:nvPr/>
        </p:nvSpPr>
        <p:spPr>
          <a:xfrm>
            <a:off x="6720566" y="3481848"/>
            <a:ext cx="2454331" cy="415498"/>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3076" name="Title 1"/>
          <p:cNvSpPr>
            <a:spLocks noGrp="1"/>
          </p:cNvSpPr>
          <p:nvPr>
            <p:ph type="title"/>
          </p:nvPr>
        </p:nvSpPr>
        <p:spPr>
          <a:xfrm>
            <a:off x="165922" y="43914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3162300" y="12404"/>
            <a:ext cx="2247900" cy="523220"/>
          </a:xfrm>
          <a:prstGeom prst="rect">
            <a:avLst/>
          </a:prstGeom>
          <a:noFill/>
        </p:spPr>
        <p:txBody>
          <a:bodyPr wrap="square" rtlCol="0">
            <a:spAutoFit/>
          </a:bodyPr>
          <a:lstStyle/>
          <a:p>
            <a:r>
              <a:rPr lang="en-US" sz="1400" b="1" u="sng" dirty="0" smtClean="0"/>
              <a:t>New slide now included recently  in this briefing!  </a:t>
            </a:r>
          </a:p>
        </p:txBody>
      </p:sp>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9" name="TextBox 8"/>
          <p:cNvSpPr txBox="1"/>
          <p:nvPr/>
        </p:nvSpPr>
        <p:spPr>
          <a:xfrm>
            <a:off x="4236096" y="4994706"/>
            <a:ext cx="1652462" cy="954107"/>
          </a:xfrm>
          <a:prstGeom prst="rect">
            <a:avLst/>
          </a:prstGeom>
          <a:noFill/>
        </p:spPr>
        <p:txBody>
          <a:bodyPr wrap="square" rtlCol="0">
            <a:spAutoFit/>
          </a:bodyPr>
          <a:lstStyle/>
          <a:p>
            <a:r>
              <a:rPr lang="en-US" sz="1400" dirty="0" smtClean="0"/>
              <a:t>Latest Official USDM (US Drought Monitor)</a:t>
            </a:r>
          </a:p>
          <a:p>
            <a:r>
              <a:rPr lang="en-US" sz="1400" i="1" dirty="0" smtClean="0"/>
              <a:t>(about a week old!)</a:t>
            </a:r>
            <a:r>
              <a:rPr lang="en-US" sz="1400" dirty="0" smtClean="0"/>
              <a:t>  </a:t>
            </a:r>
            <a:endParaRPr lang="en-US" sz="1400" dirty="0"/>
          </a:p>
        </p:txBody>
      </p:sp>
      <p:sp>
        <p:nvSpPr>
          <p:cNvPr id="7" name="TextBox 6"/>
          <p:cNvSpPr txBox="1"/>
          <p:nvPr/>
        </p:nvSpPr>
        <p:spPr>
          <a:xfrm>
            <a:off x="0" y="1115868"/>
            <a:ext cx="4419600" cy="261610"/>
          </a:xfrm>
          <a:prstGeom prst="rect">
            <a:avLst/>
          </a:prstGeom>
          <a:noFill/>
        </p:spPr>
        <p:txBody>
          <a:bodyPr wrap="square" rtlCol="0">
            <a:spAutoFit/>
          </a:bodyPr>
          <a:lstStyle/>
          <a:p>
            <a:r>
              <a:rPr lang="en-US" sz="1100" u="sng" dirty="0" smtClean="0"/>
              <a:t>https://droughtmonitor.unl.edu/ConditionsOutlooks/CurrentConditions.aspx</a:t>
            </a:r>
            <a:endParaRPr lang="en-US" sz="1100" u="sng" dirty="0"/>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67893" y="972802"/>
            <a:ext cx="51708" cy="335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267200"/>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291441" cy="1323439"/>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600" u="sng" dirty="0" smtClean="0"/>
              <a:t>Methods</a:t>
            </a:r>
            <a:r>
              <a:rPr lang="en-US" sz="1200" dirty="0" smtClean="0"/>
              <a:t> </a:t>
            </a:r>
            <a:r>
              <a:rPr lang="en-US" sz="1600" dirty="0" smtClean="0"/>
              <a:t>~ gives |||r results. </a:t>
            </a:r>
            <a:r>
              <a:rPr lang="en-US" sz="1600" b="1" dirty="0" smtClean="0"/>
              <a:t>Both Objective! </a:t>
            </a:r>
          </a:p>
          <a:p>
            <a:r>
              <a:rPr lang="en-US" sz="1600" b="1" u="sng" dirty="0" smtClean="0"/>
              <a:t>Both update daily!</a:t>
            </a:r>
            <a:endParaRPr lang="en-US" sz="1600" b="1" u="sng" dirty="0"/>
          </a:p>
        </p:txBody>
      </p:sp>
      <p:sp>
        <p:nvSpPr>
          <p:cNvPr id="52" name="TextBox 51"/>
          <p:cNvSpPr txBox="1"/>
          <p:nvPr/>
        </p:nvSpPr>
        <p:spPr>
          <a:xfrm>
            <a:off x="8500265" y="3120091"/>
            <a:ext cx="726823"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3" name="TextBox 52"/>
          <p:cNvSpPr txBox="1"/>
          <p:nvPr/>
        </p:nvSpPr>
        <p:spPr>
          <a:xfrm>
            <a:off x="2294074" y="3069168"/>
            <a:ext cx="936717" cy="507831"/>
          </a:xfrm>
          <a:prstGeom prst="rect">
            <a:avLst/>
          </a:prstGeom>
          <a:noFill/>
        </p:spPr>
        <p:txBody>
          <a:bodyPr wrap="square" rtlCol="0">
            <a:spAutoFit/>
          </a:bodyPr>
          <a:lstStyle/>
          <a:p>
            <a:r>
              <a:rPr lang="en-US" sz="900" dirty="0" smtClean="0">
                <a:solidFill>
                  <a:srgbClr val="FF0000"/>
                </a:solidFill>
              </a:rPr>
              <a:t>Objective, but</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4" name="TextBox 53"/>
          <p:cNvSpPr txBox="1"/>
          <p:nvPr/>
        </p:nvSpPr>
        <p:spPr>
          <a:xfrm>
            <a:off x="2320471" y="5629238"/>
            <a:ext cx="883921" cy="507831"/>
          </a:xfrm>
          <a:prstGeom prst="rect">
            <a:avLst/>
          </a:prstGeom>
          <a:noFill/>
        </p:spPr>
        <p:txBody>
          <a:bodyPr wrap="square" rtlCol="0">
            <a:spAutoFit/>
          </a:bodyPr>
          <a:lstStyle/>
          <a:p>
            <a:r>
              <a:rPr lang="en-US" sz="900" dirty="0" smtClean="0">
                <a:solidFill>
                  <a:srgbClr val="FF0000"/>
                </a:solidFill>
              </a:rPr>
              <a:t>Objective, but </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159026" y="6408112"/>
            <a:ext cx="4270097" cy="461665"/>
          </a:xfrm>
          <a:prstGeom prst="rect">
            <a:avLst/>
          </a:prstGeom>
          <a:noFill/>
        </p:spPr>
        <p:txBody>
          <a:bodyPr wrap="square" rtlCol="0">
            <a:spAutoFit/>
          </a:bodyPr>
          <a:lstStyle/>
          <a:p>
            <a:r>
              <a:rPr lang="en-US" sz="1200" dirty="0" smtClean="0"/>
              <a:t>These two maps above, used to be produced at CPC(Rich Tinker!), but now recently officially moved to NDMC operations!  </a:t>
            </a:r>
            <a:endParaRPr lang="en-US" sz="1200" dirty="0"/>
          </a:p>
        </p:txBody>
      </p:sp>
      <p:sp>
        <p:nvSpPr>
          <p:cNvPr id="6" name="TextBox 5"/>
          <p:cNvSpPr txBox="1"/>
          <p:nvPr/>
        </p:nvSpPr>
        <p:spPr>
          <a:xfrm>
            <a:off x="6190909" y="1858255"/>
            <a:ext cx="862011"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5" name="TextBox 54"/>
          <p:cNvSpPr txBox="1"/>
          <p:nvPr/>
        </p:nvSpPr>
        <p:spPr>
          <a:xfrm>
            <a:off x="8446176" y="4804592"/>
            <a:ext cx="810220" cy="646331"/>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Produced   Manually!</a:t>
            </a:r>
          </a:p>
          <a:p>
            <a:r>
              <a:rPr lang="en-US" sz="900" dirty="0" smtClean="0">
                <a:solidFill>
                  <a:srgbClr val="FF0000"/>
                </a:solidFill>
              </a:rPr>
              <a:t>Weekly! </a:t>
            </a:r>
            <a:endParaRPr lang="en-US" sz="900" dirty="0">
              <a:solidFill>
                <a:srgbClr val="FF0000"/>
              </a:solidFill>
            </a:endParaRPr>
          </a:p>
        </p:txBody>
      </p:sp>
      <p:sp>
        <p:nvSpPr>
          <p:cNvPr id="14" name="AutoShape 6" descr="https://www.cpc.ncep.noaa.gov/products/people/lxu/odi/img/odi.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https://www.cpc.ncep.noaa.gov/products/people/lxu/odi/img/odi.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0" descr="https://www.cpc.ncep.noaa.gov/products/people/lxu/odi/img/odi.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p:cNvPicPr>
            <a:picLocks noChangeAspect="1"/>
          </p:cNvPicPr>
          <p:nvPr/>
        </p:nvPicPr>
        <p:blipFill>
          <a:blip r:embed="rId4"/>
          <a:stretch>
            <a:fillRect/>
          </a:stretch>
        </p:blipFill>
        <p:spPr>
          <a:xfrm>
            <a:off x="307975" y="1353211"/>
            <a:ext cx="3553647" cy="2518559"/>
          </a:xfrm>
          <a:prstGeom prst="rect">
            <a:avLst/>
          </a:prstGeom>
        </p:spPr>
      </p:pic>
      <p:pic>
        <p:nvPicPr>
          <p:cNvPr id="18" name="Picture 17"/>
          <p:cNvPicPr>
            <a:picLocks noChangeAspect="1"/>
          </p:cNvPicPr>
          <p:nvPr/>
        </p:nvPicPr>
        <p:blipFill>
          <a:blip r:embed="rId5"/>
          <a:stretch>
            <a:fillRect/>
          </a:stretch>
        </p:blipFill>
        <p:spPr>
          <a:xfrm>
            <a:off x="312311" y="3859765"/>
            <a:ext cx="3549311" cy="2548347"/>
          </a:xfrm>
          <a:prstGeom prst="rect">
            <a:avLst/>
          </a:prstGeom>
        </p:spPr>
      </p:pic>
      <p:pic>
        <p:nvPicPr>
          <p:cNvPr id="19" name="Picture 18"/>
          <p:cNvPicPr>
            <a:picLocks noChangeAspect="1"/>
          </p:cNvPicPr>
          <p:nvPr/>
        </p:nvPicPr>
        <p:blipFill>
          <a:blip r:embed="rId6"/>
          <a:stretch>
            <a:fillRect/>
          </a:stretch>
        </p:blipFill>
        <p:spPr>
          <a:xfrm>
            <a:off x="4448908" y="977963"/>
            <a:ext cx="2310807" cy="1701878"/>
          </a:xfrm>
          <a:prstGeom prst="rect">
            <a:avLst/>
          </a:prstGeom>
        </p:spPr>
      </p:pic>
      <p:pic>
        <p:nvPicPr>
          <p:cNvPr id="20" name="Picture 19"/>
          <p:cNvPicPr>
            <a:picLocks noChangeAspect="1"/>
          </p:cNvPicPr>
          <p:nvPr/>
        </p:nvPicPr>
        <p:blipFill>
          <a:blip r:embed="rId7"/>
          <a:stretch>
            <a:fillRect/>
          </a:stretch>
        </p:blipFill>
        <p:spPr>
          <a:xfrm>
            <a:off x="6730089" y="2112455"/>
            <a:ext cx="2402031" cy="1744055"/>
          </a:xfrm>
          <a:prstGeom prst="rect">
            <a:avLst/>
          </a:prstGeom>
        </p:spPr>
      </p:pic>
      <p:cxnSp>
        <p:nvCxnSpPr>
          <p:cNvPr id="45" name="Straight Arrow Connector 44"/>
          <p:cNvCxnSpPr/>
          <p:nvPr/>
        </p:nvCxnSpPr>
        <p:spPr>
          <a:xfrm flipV="1">
            <a:off x="6429716" y="3337938"/>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105400" y="25146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16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2566" cy="6846332"/>
          </a:xfrm>
          <a:prstGeom prst="rect">
            <a:avLst/>
          </a:prstGeom>
        </p:spPr>
      </p:pic>
      <p:cxnSp>
        <p:nvCxnSpPr>
          <p:cNvPr id="15" name="Straight Arrow Connector 14"/>
          <p:cNvCxnSpPr/>
          <p:nvPr/>
        </p:nvCxnSpPr>
        <p:spPr>
          <a:xfrm flipH="1">
            <a:off x="5410201" y="3433422"/>
            <a:ext cx="990599" cy="1466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410200" y="130741"/>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11 &amp; 12 Aug</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514"/>
            <a:ext cx="8836009" cy="6825817"/>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11 &amp; 12 Aug</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2566"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34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11 &amp; 12 Aug</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3" name="TextBox 12"/>
          <p:cNvSpPr txBox="1"/>
          <p:nvPr/>
        </p:nvSpPr>
        <p:spPr>
          <a:xfrm>
            <a:off x="5867400" y="3048000"/>
            <a:ext cx="2971799" cy="646331"/>
          </a:xfrm>
          <a:prstGeom prst="rect">
            <a:avLst/>
          </a:prstGeom>
          <a:noFill/>
        </p:spPr>
        <p:txBody>
          <a:bodyPr wrap="square" rtlCol="0">
            <a:spAutoFit/>
          </a:bodyPr>
          <a:lstStyle/>
          <a:p>
            <a:r>
              <a:rPr lang="en-US" sz="1200" dirty="0" smtClean="0"/>
              <a:t> </a:t>
            </a:r>
            <a:r>
              <a:rPr lang="en-US" sz="1200" dirty="0" smtClean="0">
                <a:solidFill>
                  <a:srgbClr val="008000"/>
                </a:solidFill>
              </a:rPr>
              <a:t>Even thru’ up to 5 years period, the country as a whole looks good, in terms of  good rainfall!!! And lower drought coverage!!</a:t>
            </a:r>
            <a:endParaRPr lang="en-US" sz="1200" dirty="0">
              <a:solidFill>
                <a:srgbClr val="008000"/>
              </a:solidFill>
            </a:endParaRPr>
          </a:p>
        </p:txBody>
      </p:sp>
    </p:spTree>
    <p:extLst>
      <p:ext uri="{BB962C8B-B14F-4D97-AF65-F5344CB8AC3E}">
        <p14:creationId xmlns:p14="http://schemas.microsoft.com/office/powerpoint/2010/main" val="2649629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Sep</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SON</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33</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576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48210" y="2377568"/>
            <a:ext cx="561990" cy="51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48210" y="2895600"/>
            <a:ext cx="561990" cy="4647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38600" y="2743200"/>
            <a:ext cx="252911" cy="369332"/>
          </a:xfrm>
          <a:prstGeom prst="rect">
            <a:avLst/>
          </a:prstGeom>
          <a:noFill/>
        </p:spPr>
        <p:txBody>
          <a:bodyPr wrap="square" rtlCol="0">
            <a:spAutoFit/>
          </a:bodyPr>
          <a:lstStyle/>
          <a:p>
            <a:r>
              <a:rPr lang="en-US" dirty="0" smtClean="0"/>
              <a:t>T</a:t>
            </a:r>
            <a:endParaRPr lang="en-US" dirty="0"/>
          </a:p>
        </p:txBody>
      </p:sp>
      <p:sp>
        <p:nvSpPr>
          <p:cNvPr id="39" name="TextBox 38"/>
          <p:cNvSpPr txBox="1"/>
          <p:nvPr/>
        </p:nvSpPr>
        <p:spPr>
          <a:xfrm>
            <a:off x="4953000" y="2743200"/>
            <a:ext cx="252911" cy="369332"/>
          </a:xfrm>
          <a:prstGeom prst="rect">
            <a:avLst/>
          </a:prstGeom>
          <a:noFill/>
        </p:spPr>
        <p:txBody>
          <a:bodyPr wrap="square" rtlCol="0">
            <a:spAutoFit/>
          </a:bodyPr>
          <a:lstStyle/>
          <a:p>
            <a:r>
              <a:rPr lang="en-US" dirty="0"/>
              <a:t>P</a:t>
            </a:r>
          </a:p>
        </p:txBody>
      </p:sp>
      <p:cxnSp>
        <p:nvCxnSpPr>
          <p:cNvPr id="14" name="Straight Arrow Connector 13"/>
          <p:cNvCxnSpPr/>
          <p:nvPr/>
        </p:nvCxnSpPr>
        <p:spPr>
          <a:xfrm flipH="1" flipV="1">
            <a:off x="3810000" y="2430482"/>
            <a:ext cx="609600" cy="4651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810000" y="2895600"/>
            <a:ext cx="609600" cy="5746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958295" y="4427156"/>
            <a:ext cx="1192894" cy="2084800"/>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Note this general area of deficient precip forecast during the next 3 months, implying a weakened upcoming SW monsoon! (as was last year!)</a:t>
            </a:r>
            <a:endParaRPr lang="en-US" sz="1200" dirty="0">
              <a:solidFill>
                <a:schemeClr val="tx1"/>
              </a:solidFill>
            </a:endParaRPr>
          </a:p>
        </p:txBody>
      </p:sp>
      <p:cxnSp>
        <p:nvCxnSpPr>
          <p:cNvPr id="7" name="Straight Arrow Connector 6"/>
          <p:cNvCxnSpPr/>
          <p:nvPr/>
        </p:nvCxnSpPr>
        <p:spPr>
          <a:xfrm flipV="1">
            <a:off x="4848210" y="4953000"/>
            <a:ext cx="2543190" cy="104033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86000" y="6413617"/>
            <a:ext cx="1295400" cy="368183"/>
          </a:xfrm>
          <a:prstGeom prst="rect">
            <a:avLst/>
          </a:prstGeom>
          <a:noFill/>
        </p:spPr>
        <p:txBody>
          <a:bodyPr wrap="square" rtlCol="0">
            <a:spAutoFit/>
          </a:bodyPr>
          <a:lstStyle/>
          <a:p>
            <a:r>
              <a:rPr lang="en-US" dirty="0" smtClean="0"/>
              <a:t>More HOT!</a:t>
            </a:r>
            <a:endParaRPr lang="en-US" dirty="0"/>
          </a:p>
        </p:txBody>
      </p:sp>
      <p:cxnSp>
        <p:nvCxnSpPr>
          <p:cNvPr id="26" name="Straight Arrow Connector 25"/>
          <p:cNvCxnSpPr/>
          <p:nvPr/>
        </p:nvCxnSpPr>
        <p:spPr>
          <a:xfrm flipH="1" flipV="1">
            <a:off x="2209800" y="4990706"/>
            <a:ext cx="381000" cy="15212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590800" y="4823859"/>
            <a:ext cx="381000" cy="15897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AutoShape 4" descr="https://www.cpc.ncep.noaa.gov/products/NMME/prob/images/prob_ensemble_prate_us_season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0" name="Straight Arrow Connector 29"/>
          <p:cNvCxnSpPr/>
          <p:nvPr/>
        </p:nvCxnSpPr>
        <p:spPr>
          <a:xfrm>
            <a:off x="7391400" y="1447800"/>
            <a:ext cx="0" cy="354290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077200" y="1791095"/>
            <a:ext cx="0" cy="3379409"/>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17736" y="929"/>
            <a:ext cx="3936855" cy="3041221"/>
          </a:xfrm>
          <a:prstGeom prst="rect">
            <a:avLst/>
          </a:prstGeom>
        </p:spPr>
      </p:pic>
      <p:pic>
        <p:nvPicPr>
          <p:cNvPr id="6" name="Picture 5"/>
          <p:cNvPicPr>
            <a:picLocks noChangeAspect="1"/>
          </p:cNvPicPr>
          <p:nvPr/>
        </p:nvPicPr>
        <p:blipFill>
          <a:blip r:embed="rId3"/>
          <a:stretch>
            <a:fillRect/>
          </a:stretch>
        </p:blipFill>
        <p:spPr>
          <a:xfrm>
            <a:off x="5131135" y="17975"/>
            <a:ext cx="4005899" cy="3094557"/>
          </a:xfrm>
          <a:prstGeom prst="rect">
            <a:avLst/>
          </a:prstGeom>
        </p:spPr>
      </p:pic>
      <p:pic>
        <p:nvPicPr>
          <p:cNvPr id="10" name="Picture 9"/>
          <p:cNvPicPr>
            <a:picLocks noChangeAspect="1"/>
          </p:cNvPicPr>
          <p:nvPr/>
        </p:nvPicPr>
        <p:blipFill>
          <a:blip r:embed="rId4"/>
          <a:stretch>
            <a:fillRect/>
          </a:stretch>
        </p:blipFill>
        <p:spPr>
          <a:xfrm>
            <a:off x="-28975" y="3286958"/>
            <a:ext cx="3948094" cy="3149918"/>
          </a:xfrm>
          <a:prstGeom prst="rect">
            <a:avLst/>
          </a:prstGeom>
        </p:spPr>
      </p:pic>
      <p:pic>
        <p:nvPicPr>
          <p:cNvPr id="18" name="Picture 17"/>
          <p:cNvPicPr>
            <a:picLocks noChangeAspect="1"/>
          </p:cNvPicPr>
          <p:nvPr/>
        </p:nvPicPr>
        <p:blipFill>
          <a:blip r:embed="rId5"/>
          <a:stretch>
            <a:fillRect/>
          </a:stretch>
        </p:blipFill>
        <p:spPr>
          <a:xfrm>
            <a:off x="5131134" y="3286958"/>
            <a:ext cx="4012865" cy="312551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34</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SON</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0" y="389846"/>
            <a:ext cx="9144000" cy="6144303"/>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4844" y="2765792"/>
            <a:ext cx="2438400" cy="369332"/>
          </a:xfrm>
          <a:prstGeom prst="rect">
            <a:avLst/>
          </a:prstGeom>
          <a:noFill/>
        </p:spPr>
        <p:txBody>
          <a:bodyPr wrap="square" rtlCol="0">
            <a:spAutoFit/>
          </a:bodyPr>
          <a:lstStyle/>
          <a:p>
            <a:r>
              <a:rPr lang="en-US" b="1" dirty="0" smtClean="0"/>
              <a:t>DATA not available !</a:t>
            </a:r>
            <a:endParaRPr lang="en-US" b="1" dirty="0"/>
          </a:p>
        </p:txBody>
      </p:sp>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35</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410200" y="670801"/>
            <a:ext cx="3200400" cy="307777"/>
          </a:xfrm>
          <a:prstGeom prst="rect">
            <a:avLst/>
          </a:prstGeom>
        </p:spPr>
        <p:txBody>
          <a:bodyPr wrap="square">
            <a:spAutoFit/>
          </a:bodyPr>
          <a:lstStyle/>
          <a:p>
            <a:pPr algn="ctr"/>
            <a:r>
              <a:rPr lang="en-US" sz="1400" b="1" dirty="0" smtClean="0"/>
              <a:t>Latest Initial </a:t>
            </a:r>
            <a:r>
              <a:rPr lang="en-US" sz="1400" b="1" dirty="0"/>
              <a:t>Conditions</a:t>
            </a:r>
            <a:r>
              <a:rPr lang="en-US" sz="1400" dirty="0" smtClean="0"/>
              <a:t>: 7/30/24 </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0" y="62585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a:t>
            </a:r>
            <a:r>
              <a:rPr lang="en-US" altLang="en-US" sz="1400" dirty="0" smtClean="0">
                <a:latin typeface="Times New Roman" pitchFamily="18" charset="0"/>
              </a:rPr>
              <a:t>regions</a:t>
            </a:r>
            <a:r>
              <a:rPr lang="en-US" altLang="en-US" sz="1400" dirty="0">
                <a:latin typeface="Times New Roman" pitchFamily="18" charset="0"/>
              </a:rPr>
              <a:t> </a:t>
            </a:r>
            <a:r>
              <a:rPr lang="en-US" altLang="en-US" sz="1400" dirty="0" smtClean="0">
                <a:latin typeface="Times New Roman" pitchFamily="18" charset="0"/>
              </a:rPr>
              <a:t>in the ESP based forecast! </a:t>
            </a:r>
            <a:endParaRPr lang="en-US" altLang="en-US" sz="1400" dirty="0">
              <a:latin typeface="Times New Roman" pitchFamily="18" charset="0"/>
            </a:endParaRPr>
          </a:p>
        </p:txBody>
      </p:sp>
      <p:sp>
        <p:nvSpPr>
          <p:cNvPr id="4" name="TextBox 3"/>
          <p:cNvSpPr txBox="1"/>
          <p:nvPr/>
        </p:nvSpPr>
        <p:spPr>
          <a:xfrm>
            <a:off x="4982099" y="3733800"/>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33600" y="1905000"/>
            <a:ext cx="0" cy="3352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2539784">
            <a:off x="1882099" y="3504878"/>
            <a:ext cx="226920" cy="61349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5226381" y="972506"/>
            <a:ext cx="3546313" cy="2761294"/>
          </a:xfrm>
          <a:prstGeom prst="rect">
            <a:avLst/>
          </a:prstGeom>
        </p:spPr>
      </p:pic>
      <p:pic>
        <p:nvPicPr>
          <p:cNvPr id="11" name="Picture 10"/>
          <p:cNvPicPr>
            <a:picLocks noChangeAspect="1"/>
          </p:cNvPicPr>
          <p:nvPr/>
        </p:nvPicPr>
        <p:blipFill>
          <a:blip r:embed="rId7"/>
          <a:stretch>
            <a:fillRect/>
          </a:stretch>
        </p:blipFill>
        <p:spPr>
          <a:xfrm>
            <a:off x="5226381" y="4035506"/>
            <a:ext cx="3546313" cy="2407188"/>
          </a:xfrm>
          <a:prstGeom prst="rect">
            <a:avLst/>
          </a:prstGeom>
        </p:spPr>
      </p:pic>
      <p:pic>
        <p:nvPicPr>
          <p:cNvPr id="15" name="Picture 14"/>
          <p:cNvPicPr>
            <a:picLocks noChangeAspect="1"/>
          </p:cNvPicPr>
          <p:nvPr/>
        </p:nvPicPr>
        <p:blipFill>
          <a:blip r:embed="rId8"/>
          <a:stretch>
            <a:fillRect/>
          </a:stretch>
        </p:blipFill>
        <p:spPr>
          <a:xfrm>
            <a:off x="713120" y="1219201"/>
            <a:ext cx="4268980" cy="4800600"/>
          </a:xfrm>
          <a:prstGeom prst="rect">
            <a:avLst/>
          </a:prstGeom>
        </p:spPr>
      </p:pic>
      <p:pic>
        <p:nvPicPr>
          <p:cNvPr id="16" name="Picture 15"/>
          <p:cNvPicPr>
            <a:picLocks noChangeAspect="1"/>
          </p:cNvPicPr>
          <p:nvPr/>
        </p:nvPicPr>
        <p:blipFill>
          <a:blip r:embed="rId9"/>
          <a:stretch>
            <a:fillRect/>
          </a:stretch>
        </p:blipFill>
        <p:spPr>
          <a:xfrm>
            <a:off x="42035" y="1242646"/>
            <a:ext cx="671084" cy="4777155"/>
          </a:xfrm>
          <a:prstGeom prst="rect">
            <a:avLst/>
          </a:prstGeom>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36</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0" y="2157746"/>
            <a:ext cx="6125096"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13	              16          29</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85               166          250</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7600" y="3681172"/>
            <a:ext cx="2475115"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657599" y="3681172"/>
            <a:ext cx="2400301"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17763" y="693316"/>
            <a:ext cx="876300" cy="538609"/>
          </a:xfrm>
          <a:prstGeom prst="rect">
            <a:avLst/>
          </a:prstGeom>
          <a:noFill/>
        </p:spPr>
        <p:txBody>
          <a:bodyPr wrap="square" rtlCol="0">
            <a:spAutoFit/>
          </a:bodyPr>
          <a:lstStyle/>
          <a:p>
            <a:pPr algn="ctr"/>
            <a:r>
              <a:rPr lang="en-US" b="1" dirty="0" smtClean="0">
                <a:solidFill>
                  <a:srgbClr val="FF0000"/>
                </a:solidFill>
              </a:rPr>
              <a:t>(SKIP)</a:t>
            </a:r>
          </a:p>
          <a:p>
            <a:pPr algn="ctr"/>
            <a:r>
              <a:rPr lang="en-US" sz="1100" b="1" dirty="0" smtClean="0">
                <a:solidFill>
                  <a:srgbClr val="FF0000"/>
                </a:solidFill>
              </a:rPr>
              <a:t>slide</a:t>
            </a:r>
            <a:endParaRPr lang="en-US" sz="1100" b="1" dirty="0">
              <a:solidFill>
                <a:srgbClr val="FF0000"/>
              </a:solidFill>
            </a:endParaRPr>
          </a:p>
        </p:txBody>
      </p:sp>
      <p:pic>
        <p:nvPicPr>
          <p:cNvPr id="11" name="Picture 10"/>
          <p:cNvPicPr>
            <a:picLocks noChangeAspect="1"/>
          </p:cNvPicPr>
          <p:nvPr/>
        </p:nvPicPr>
        <p:blipFill>
          <a:blip r:embed="rId5"/>
          <a:stretch>
            <a:fillRect/>
          </a:stretch>
        </p:blipFill>
        <p:spPr>
          <a:xfrm>
            <a:off x="6065520" y="1727848"/>
            <a:ext cx="3092401" cy="4636242"/>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0"/>
            <a:ext cx="9144000" cy="6858000"/>
          </a:xfrm>
        </p:spPr>
        <p:txBody>
          <a:bodyPr/>
          <a:lstStyle/>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 </a:t>
            </a:r>
          </a:p>
          <a:p>
            <a:pPr marL="285750" indent="-285750">
              <a:buFont typeface="Arial" panose="020B0604020202020204" pitchFamily="34" charset="0"/>
              <a:buChar char="•"/>
            </a:pPr>
            <a:r>
              <a:rPr lang="en-US" sz="1100" b="1" dirty="0" smtClean="0">
                <a:latin typeface="Trebuchet MS" panose="020B0603020202020204" pitchFamily="34" charset="0"/>
              </a:rPr>
              <a:t>C</a:t>
            </a:r>
            <a:r>
              <a:rPr lang="en-US" sz="1100" dirty="0" smtClean="0">
                <a:latin typeface="Trebuchet MS" panose="020B0603020202020204" pitchFamily="34" charset="0"/>
              </a:rPr>
              <a:t>alifornia </a:t>
            </a:r>
            <a:r>
              <a:rPr lang="en-US" sz="1100" dirty="0">
                <a:latin typeface="Trebuchet MS" panose="020B0603020202020204" pitchFamily="34" charset="0"/>
              </a:rPr>
              <a:t>has remained drought free for about 20 months now luckily due to above normal rainfall during  both recent 2022/23 (La Nina, strange!) and 2023/24 (El Nino, canonical!) winter rainfall seasons. </a:t>
            </a:r>
            <a:r>
              <a:rPr lang="en-US" sz="1100" b="1" dirty="0" smtClean="0">
                <a:latin typeface="Trebuchet MS" panose="020B0603020202020204" pitchFamily="34" charset="0"/>
              </a:rPr>
              <a:t>W</a:t>
            </a:r>
            <a:r>
              <a:rPr lang="en-US" sz="1100" dirty="0" smtClean="0">
                <a:latin typeface="Trebuchet MS" panose="020B0603020202020204" pitchFamily="34" charset="0"/>
              </a:rPr>
              <a:t>ater </a:t>
            </a:r>
            <a:r>
              <a:rPr lang="en-US" sz="1100" dirty="0">
                <a:latin typeface="Trebuchet MS" panose="020B0603020202020204" pitchFamily="34" charset="0"/>
              </a:rPr>
              <a:t>levels in almost all CA reservoirs are now at or well above their normal levels. However, the water storage levels in the much bigger lakes, Lake Powell and Lake Mead in NV/AZ still continue to be very low, and have not recovered completely from the 2+ decade(s) long hydrological drought that existed in the region.</a:t>
            </a:r>
          </a:p>
          <a:p>
            <a:pPr marL="285750" indent="-285750">
              <a:buFont typeface="Arial" panose="020B0604020202020204" pitchFamily="34" charset="0"/>
              <a:buChar char="•"/>
            </a:pPr>
            <a:r>
              <a:rPr lang="en-US" sz="1100" b="1" dirty="0">
                <a:latin typeface="Trebuchet MS" panose="020B0603020202020204" pitchFamily="34" charset="0"/>
              </a:rPr>
              <a:t>T</a:t>
            </a:r>
            <a:r>
              <a:rPr lang="en-US" sz="1100" dirty="0">
                <a:latin typeface="Trebuchet MS" panose="020B0603020202020204" pitchFamily="34" charset="0"/>
              </a:rPr>
              <a:t>he S/L term drought in the interior Pacific Northwest and in parts of WA, OR, ID, MT &amp; WY is still stubbornly persisting, or even worsened!. But drought in MN/IA/WI/ MO/KS is nearly gone, as we had suggested previously. </a:t>
            </a:r>
          </a:p>
          <a:p>
            <a:pPr marL="285750" indent="-285750">
              <a:buFont typeface="Arial" panose="020B0604020202020204" pitchFamily="34" charset="0"/>
              <a:buChar char="•"/>
            </a:pPr>
            <a:r>
              <a:rPr lang="en-US" sz="1100" b="1" dirty="0">
                <a:latin typeface="Trebuchet MS" panose="020B0603020202020204" pitchFamily="34" charset="0"/>
              </a:rPr>
              <a:t>E</a:t>
            </a:r>
            <a:r>
              <a:rPr lang="en-US" sz="1100" dirty="0">
                <a:latin typeface="Trebuchet MS" panose="020B0603020202020204" pitchFamily="34" charset="0"/>
              </a:rPr>
              <a:t>arlier, a few months ago, we had suggested/projected over the past few months that the overall drought situation across the entire US will improve slowly and steadily, and it actually happened. Having reached the “near bottom” for the % of US areas covered under drought two months ago, we again suggested a possible slight increase in drought area coverage over the next few months (mainly in the western US!)  and it is slowly happening! Q</a:t>
            </a:r>
            <a:r>
              <a:rPr lang="en-US" sz="1100" dirty="0" smtClean="0">
                <a:latin typeface="Trebuchet MS" panose="020B0603020202020204" pitchFamily="34" charset="0"/>
              </a:rPr>
              <a:t>uestions </a:t>
            </a:r>
            <a:r>
              <a:rPr lang="en-US" sz="1100" dirty="0">
                <a:latin typeface="Trebuchet MS" panose="020B0603020202020204" pitchFamily="34" charset="0"/>
              </a:rPr>
              <a:t>remain about when the La Nina will develop/ emerge and how strong it will be! </a:t>
            </a:r>
            <a:r>
              <a:rPr lang="en-US" sz="1100" b="1" dirty="0">
                <a:latin typeface="Trebuchet MS" panose="020B0603020202020204" pitchFamily="34" charset="0"/>
              </a:rPr>
              <a:t>T</a:t>
            </a:r>
            <a:r>
              <a:rPr lang="en-US" sz="1100" dirty="0">
                <a:latin typeface="Trebuchet MS" panose="020B0603020202020204" pitchFamily="34" charset="0"/>
              </a:rPr>
              <a:t>he upcoming La Nina, which is generally a poor rainfall period for the US, especially along the US southern tier states, which combined with the hot summer temperatures may begin to slowly increase the US areas under drought.</a:t>
            </a:r>
          </a:p>
          <a:p>
            <a:pPr marL="285750" indent="-285750">
              <a:buFont typeface="Arial" panose="020B0604020202020204" pitchFamily="34" charset="0"/>
              <a:buChar char="•"/>
            </a:pPr>
            <a:r>
              <a:rPr lang="en-US" sz="1100" b="1" dirty="0">
                <a:latin typeface="Trebuchet MS" panose="020B0603020202020204" pitchFamily="34" charset="0"/>
              </a:rPr>
              <a:t>L</a:t>
            </a:r>
            <a:r>
              <a:rPr lang="en-US" sz="1100" dirty="0">
                <a:latin typeface="Trebuchet MS" panose="020B0603020202020204" pitchFamily="34" charset="0"/>
              </a:rPr>
              <a:t>arge parts of NV/UT/AZ/NM and western TX are still dry or under drought due to long term/decadal drought in the SW, as well as the poor SW monsoon this past year (2023).</a:t>
            </a:r>
          </a:p>
          <a:p>
            <a:pPr marL="285750" indent="-285750">
              <a:buFont typeface="Arial" panose="020B0604020202020204" pitchFamily="34" charset="0"/>
              <a:buChar char="•"/>
            </a:pPr>
            <a:r>
              <a:rPr lang="en-US" sz="1100" b="1" dirty="0">
                <a:latin typeface="Trebuchet MS" panose="020B0603020202020204" pitchFamily="34" charset="0"/>
              </a:rPr>
              <a:t>S</a:t>
            </a:r>
            <a:r>
              <a:rPr lang="en-US" sz="1100" dirty="0">
                <a:latin typeface="Trebuchet MS" panose="020B0603020202020204" pitchFamily="34" charset="0"/>
              </a:rPr>
              <a:t>o far, the behavior of the monsoon in the southwest is very uncharacteristic. Another possible 2024 poor SW monsoon in the overall region even make the current dry conditions or drought in the region worse. The drought in the SW is really more ominous than the temporary flash dryness in the east. </a:t>
            </a:r>
            <a:r>
              <a:rPr lang="en-US" sz="1100" dirty="0" smtClean="0">
                <a:latin typeface="Trebuchet MS" panose="020B0603020202020204" pitchFamily="34" charset="0"/>
              </a:rPr>
              <a:t> </a:t>
            </a:r>
            <a:r>
              <a:rPr lang="en-US" sz="1100" b="1" dirty="0" smtClean="0">
                <a:latin typeface="Trebuchet MS" panose="020B0603020202020204" pitchFamily="34" charset="0"/>
              </a:rPr>
              <a:t>T</a:t>
            </a:r>
            <a:r>
              <a:rPr lang="en-US" sz="1100" dirty="0" smtClean="0">
                <a:latin typeface="Trebuchet MS" panose="020B0603020202020204" pitchFamily="34" charset="0"/>
              </a:rPr>
              <a:t>he </a:t>
            </a:r>
            <a:r>
              <a:rPr lang="en-US" sz="1100" dirty="0">
                <a:latin typeface="Trebuchet MS" panose="020B0603020202020204" pitchFamily="34" charset="0"/>
              </a:rPr>
              <a:t>quick emergence of temporary dry conditions in southern VA, the Carolinas is fading away as quickly as it appeared. However drought conditions in the western MD, northern VA, WV and nearby regions is staying stubborn</a:t>
            </a:r>
            <a:r>
              <a:rPr lang="en-US" sz="1100" dirty="0" smtClean="0">
                <a:latin typeface="Trebuchet MS" panose="020B0603020202020204" pitchFamily="34" charset="0"/>
              </a:rPr>
              <a:t>.</a:t>
            </a:r>
            <a:endParaRPr lang="en-US" altLang="en-US" sz="1100" b="1" dirty="0" smtClean="0">
              <a:solidFill>
                <a:srgbClr val="FF0000"/>
              </a:solidFill>
              <a:latin typeface="Trebuchet MS" panose="020B0603020202020204" pitchFamily="34" charset="0"/>
            </a:endParaRPr>
          </a:p>
          <a:p>
            <a:pPr>
              <a:spcBef>
                <a:spcPct val="50000"/>
              </a:spcBef>
            </a:pPr>
            <a:r>
              <a:rPr lang="en-US" altLang="en-US" sz="1500" b="1" dirty="0" smtClean="0">
                <a:solidFill>
                  <a:srgbClr val="FF0000"/>
                </a:solidFill>
                <a:latin typeface="Trebuchet MS" panose="020B0603020202020204" pitchFamily="34" charset="0"/>
              </a:rPr>
              <a:t>Current ENSO status and forecast: </a:t>
            </a:r>
            <a:r>
              <a:rPr lang="en-US" sz="1200" dirty="0" smtClean="0">
                <a:latin typeface="Trebuchet MS" panose="020B0603020202020204" pitchFamily="34" charset="0"/>
              </a:rPr>
              <a:t>ENSO-neutral</a:t>
            </a:r>
            <a:r>
              <a:rPr lang="en-US" sz="1200" b="1" dirty="0" smtClean="0">
                <a:latin typeface="Trebuchet MS" panose="020B0603020202020204" pitchFamily="34" charset="0"/>
              </a:rPr>
              <a:t> </a:t>
            </a:r>
            <a:r>
              <a:rPr lang="en-US" sz="1200" dirty="0"/>
              <a:t>is expected to continue for the next several months, with La Niña favored to emerge during September-November (66% chance)</a:t>
            </a:r>
            <a:r>
              <a:rPr lang="en-US" sz="1200" b="1" dirty="0"/>
              <a:t> </a:t>
            </a:r>
            <a:r>
              <a:rPr lang="en-US" sz="1200" dirty="0"/>
              <a:t>and persist through the Northern Hemisphere winter 2024-25 (74% chance during November-January</a:t>
            </a:r>
            <a:r>
              <a:rPr lang="en-US" sz="1200" dirty="0" smtClean="0"/>
              <a:t>).</a:t>
            </a:r>
            <a:endParaRPr lang="en-US" sz="1200" b="1" u="sng" dirty="0" smtClean="0">
              <a:latin typeface="Trebuchet MS" panose="020B0603020202020204" pitchFamily="34" charset="0"/>
            </a:endParaRPr>
          </a:p>
          <a:p>
            <a:pPr>
              <a:spcBef>
                <a:spcPct val="50000"/>
              </a:spcBef>
            </a:pPr>
            <a:r>
              <a:rPr lang="en-US" altLang="en-US" sz="1500" b="1" dirty="0" smtClean="0">
                <a:solidFill>
                  <a:srgbClr val="FF0000"/>
                </a:solidFill>
                <a:latin typeface="Trebuchet MS" panose="020B0603020202020204" pitchFamily="34" charset="0"/>
              </a:rPr>
              <a:t>Prediction</a:t>
            </a:r>
            <a:r>
              <a:rPr lang="en-US" altLang="en-US" sz="1200" b="1" dirty="0" smtClean="0">
                <a:solidFill>
                  <a:srgbClr val="FF0000"/>
                </a:solidFill>
                <a:latin typeface="Trebuchet MS" panose="020B0603020202020204" pitchFamily="34" charset="0"/>
              </a:rPr>
              <a:t>: </a:t>
            </a:r>
            <a:r>
              <a:rPr lang="en-US" altLang="en-US" sz="1200" b="1" dirty="0" smtClean="0">
                <a:solidFill>
                  <a:srgbClr val="FF0000"/>
                </a:solidFill>
                <a:latin typeface="Trebuchet MS" panose="020B0603020202020204" pitchFamily="34" charset="0"/>
              </a:rPr>
              <a:t> </a:t>
            </a:r>
            <a:r>
              <a:rPr lang="en-US" altLang="en-US" sz="1100" dirty="0" smtClean="0">
                <a:latin typeface="Trebuchet MS" panose="020B0603020202020204" pitchFamily="34" charset="0"/>
              </a:rPr>
              <a:t>The actual development of th</a:t>
            </a:r>
            <a:r>
              <a:rPr lang="en-US" altLang="en-US" sz="1100" dirty="0" smtClean="0">
                <a:latin typeface="Trebuchet MS" panose="020B0603020202020204" pitchFamily="34" charset="0"/>
              </a:rPr>
              <a:t>e expected La Nina keeps getting delayed. </a:t>
            </a:r>
            <a:r>
              <a:rPr lang="en-US" altLang="en-US" sz="1100" dirty="0">
                <a:latin typeface="Trebuchet MS" panose="020B0603020202020204" pitchFamily="34" charset="0"/>
              </a:rPr>
              <a:t> </a:t>
            </a:r>
            <a:r>
              <a:rPr lang="en-US" altLang="en-US" sz="1100" dirty="0" smtClean="0">
                <a:latin typeface="Trebuchet MS" panose="020B0603020202020204" pitchFamily="34" charset="0"/>
              </a:rPr>
              <a:t>D</a:t>
            </a:r>
            <a:r>
              <a:rPr lang="en-US" altLang="en-US" sz="1100" dirty="0" smtClean="0">
                <a:latin typeface="Trebuchet MS" panose="020B0603020202020204" pitchFamily="34" charset="0"/>
              </a:rPr>
              <a:t>uring </a:t>
            </a:r>
            <a:r>
              <a:rPr lang="en-US" altLang="en-US" sz="1100" dirty="0" smtClean="0">
                <a:latin typeface="Trebuchet MS" panose="020B0603020202020204" pitchFamily="34" charset="0"/>
              </a:rPr>
              <a:t>the upcoming </a:t>
            </a:r>
            <a:r>
              <a:rPr lang="en-US" altLang="en-US" sz="1100" dirty="0" smtClean="0">
                <a:latin typeface="Trebuchet MS" panose="020B0603020202020204" pitchFamily="34" charset="0"/>
              </a:rPr>
              <a:t>SON </a:t>
            </a:r>
            <a:r>
              <a:rPr lang="en-US" altLang="en-US" sz="1100" dirty="0" smtClean="0">
                <a:latin typeface="Trebuchet MS" panose="020B0603020202020204" pitchFamily="34" charset="0"/>
              </a:rPr>
              <a:t>forecast season </a:t>
            </a:r>
            <a:r>
              <a:rPr lang="en-US" altLang="en-US" sz="1100" dirty="0" smtClean="0">
                <a:latin typeface="Trebuchet MS" panose="020B0603020202020204" pitchFamily="34" charset="0"/>
              </a:rPr>
              <a:t>ENSO-neutral conditions will still likely prevail, </a:t>
            </a:r>
            <a:r>
              <a:rPr lang="en-US" altLang="en-US" sz="1100" dirty="0" smtClean="0">
                <a:latin typeface="Trebuchet MS" panose="020B0603020202020204" pitchFamily="34" charset="0"/>
              </a:rPr>
              <a:t>again very tricky, in terms of possibly expecting any </a:t>
            </a:r>
            <a:r>
              <a:rPr lang="en-US" altLang="en-US" sz="1100" dirty="0" smtClean="0">
                <a:latin typeface="Trebuchet MS" panose="020B0603020202020204" pitchFamily="34" charset="0"/>
              </a:rPr>
              <a:t>canonical La </a:t>
            </a:r>
            <a:r>
              <a:rPr lang="en-US" altLang="en-US" sz="1100" dirty="0" smtClean="0">
                <a:latin typeface="Trebuchet MS" panose="020B0603020202020204" pitchFamily="34" charset="0"/>
              </a:rPr>
              <a:t>Nina </a:t>
            </a:r>
            <a:r>
              <a:rPr lang="en-US" altLang="en-US" sz="1100" dirty="0" smtClean="0">
                <a:latin typeface="Trebuchet MS" panose="020B0603020202020204" pitchFamily="34" charset="0"/>
              </a:rPr>
              <a:t>impacts Nevertheless</a:t>
            </a:r>
            <a:r>
              <a:rPr lang="en-US" altLang="en-US" sz="1100" dirty="0" smtClean="0">
                <a:latin typeface="Trebuchet MS" panose="020B0603020202020204" pitchFamily="34" charset="0"/>
              </a:rPr>
              <a:t>, the models are somewhat consistent  in </a:t>
            </a:r>
            <a:r>
              <a:rPr lang="en-US" altLang="en-US" sz="1100" dirty="0" smtClean="0">
                <a:latin typeface="Trebuchet MS" panose="020B0603020202020204" pitchFamily="34" charset="0"/>
              </a:rPr>
              <a:t>forecasting generally below normal precip across much of </a:t>
            </a:r>
            <a:r>
              <a:rPr lang="en-US" altLang="en-US" sz="1100" dirty="0" smtClean="0">
                <a:latin typeface="Trebuchet MS" panose="020B0603020202020204" pitchFamily="34" charset="0"/>
              </a:rPr>
              <a:t>the United </a:t>
            </a:r>
            <a:r>
              <a:rPr lang="en-US" altLang="en-US" sz="1100" dirty="0" smtClean="0">
                <a:latin typeface="Trebuchet MS" panose="020B0603020202020204" pitchFamily="34" charset="0"/>
              </a:rPr>
              <a:t>States except in the Pacific NW and in coastal Atlantic states including FL, where it is likely near to above normal rainfall is expected. </a:t>
            </a:r>
            <a:endParaRPr lang="en-US" altLang="en-US" sz="1100" dirty="0" smtClean="0">
              <a:latin typeface="Trebuchet MS" panose="020B0603020202020204" pitchFamily="34" charset="0"/>
            </a:endParaRPr>
          </a:p>
          <a:p>
            <a:pPr eaLnBrk="1" hangingPunct="1">
              <a:spcBef>
                <a:spcPct val="50000"/>
              </a:spcBef>
            </a:pPr>
            <a:r>
              <a:rPr lang="en-US" altLang="en-US" sz="1100" dirty="0" smtClean="0">
                <a:latin typeface="Trebuchet MS" panose="020B0603020202020204" pitchFamily="34" charset="0"/>
              </a:rPr>
              <a:t>The models are somewhat unanimous in predicting a huge dry patch and a </a:t>
            </a:r>
            <a:r>
              <a:rPr lang="en-US" altLang="en-US" sz="1100" dirty="0" smtClean="0">
                <a:latin typeface="Trebuchet MS" panose="020B0603020202020204" pitchFamily="34" charset="0"/>
              </a:rPr>
              <a:t>weak rest of the monsoon season, </a:t>
            </a:r>
            <a:r>
              <a:rPr lang="en-US" altLang="en-US" sz="1100" dirty="0" smtClean="0">
                <a:latin typeface="Trebuchet MS" panose="020B0603020202020204" pitchFamily="34" charset="0"/>
              </a:rPr>
              <a:t>again this year, in the southwest, around the AZ/NM/UT/CO four corner states and western TX, and less precip than normal in to areas extending further north along the mountainous Rockies into WY, ID and MT</a:t>
            </a:r>
            <a:r>
              <a:rPr lang="en-US" altLang="en-US" sz="1100" dirty="0" smtClean="0">
                <a:latin typeface="Trebuchet MS" panose="020B0603020202020204" pitchFamily="34" charset="0"/>
              </a:rPr>
              <a:t>.  </a:t>
            </a:r>
            <a:endParaRPr lang="en-US" altLang="en-US" sz="1100" dirty="0" smtClean="0">
              <a:latin typeface="Trebuchet MS" panose="020B0603020202020204" pitchFamily="34" charset="0"/>
            </a:endParaRPr>
          </a:p>
          <a:p>
            <a:pPr eaLnBrk="1" hangingPunct="1">
              <a:spcBef>
                <a:spcPct val="50000"/>
              </a:spcBef>
            </a:pPr>
            <a:r>
              <a:rPr lang="en-US" altLang="en-US" sz="1100" dirty="0" smtClean="0">
                <a:latin typeface="Trebuchet MS" panose="020B0603020202020204" pitchFamily="34" charset="0"/>
              </a:rPr>
              <a:t>The </a:t>
            </a:r>
            <a:r>
              <a:rPr lang="en-US" altLang="en-US" sz="1100" dirty="0" smtClean="0">
                <a:latin typeface="Trebuchet MS" panose="020B0603020202020204" pitchFamily="34" charset="0"/>
              </a:rPr>
              <a:t>normal rainfall forecast </a:t>
            </a:r>
            <a:r>
              <a:rPr lang="en-US" altLang="en-US" sz="1100" dirty="0" smtClean="0">
                <a:latin typeface="Trebuchet MS" panose="020B0603020202020204" pitchFamily="34" charset="0"/>
              </a:rPr>
              <a:t>during </a:t>
            </a:r>
            <a:r>
              <a:rPr lang="en-US" altLang="en-US" sz="1100" dirty="0" smtClean="0">
                <a:latin typeface="Trebuchet MS" panose="020B0603020202020204" pitchFamily="34" charset="0"/>
              </a:rPr>
              <a:t>SON </a:t>
            </a:r>
            <a:r>
              <a:rPr lang="en-US" altLang="en-US" sz="1100" dirty="0" smtClean="0">
                <a:latin typeface="Trebuchet MS" panose="020B0603020202020204" pitchFamily="34" charset="0"/>
              </a:rPr>
              <a:t>along the southeast, associated with or combined with the </a:t>
            </a:r>
            <a:r>
              <a:rPr lang="en-US" altLang="en-US" sz="1100" dirty="0" smtClean="0">
                <a:latin typeface="Trebuchet MS" panose="020B0603020202020204" pitchFamily="34" charset="0"/>
              </a:rPr>
              <a:t>expected above </a:t>
            </a:r>
            <a:r>
              <a:rPr lang="en-US" altLang="en-US" sz="1100" dirty="0" smtClean="0">
                <a:latin typeface="Trebuchet MS" panose="020B0603020202020204" pitchFamily="34" charset="0"/>
              </a:rPr>
              <a:t>normal hurricane season, and the rainfall climatology will likely remove any traces of dryness/drought in the </a:t>
            </a:r>
            <a:r>
              <a:rPr lang="en-US" altLang="en-US" sz="1100" dirty="0" smtClean="0">
                <a:latin typeface="Trebuchet MS" panose="020B0603020202020204" pitchFamily="34" charset="0"/>
              </a:rPr>
              <a:t>region, </a:t>
            </a:r>
            <a:r>
              <a:rPr lang="en-US" altLang="en-US" sz="1100" dirty="0" smtClean="0">
                <a:latin typeface="Trebuchet MS" panose="020B0603020202020204" pitchFamily="34" charset="0"/>
              </a:rPr>
              <a:t>and  by the end of the season, will </a:t>
            </a:r>
            <a:r>
              <a:rPr lang="en-US" altLang="en-US" sz="1100" dirty="0" smtClean="0">
                <a:latin typeface="Trebuchet MS" panose="020B0603020202020204" pitchFamily="34" charset="0"/>
              </a:rPr>
              <a:t>likely </a:t>
            </a:r>
            <a:r>
              <a:rPr lang="en-US" altLang="en-US" sz="1100" dirty="0" smtClean="0">
                <a:latin typeface="Trebuchet MS" panose="020B0603020202020204" pitchFamily="34" charset="0"/>
              </a:rPr>
              <a:t>prevent any drought of any potential concern</a:t>
            </a:r>
            <a:r>
              <a:rPr lang="en-US" altLang="en-US" sz="1100" dirty="0" smtClean="0">
                <a:latin typeface="Trebuchet MS" panose="020B0603020202020204" pitchFamily="34" charset="0"/>
              </a:rPr>
              <a:t>.  Much of the eastern US will likely be drought free. </a:t>
            </a:r>
          </a:p>
          <a:p>
            <a:pPr eaLnBrk="1" hangingPunct="1">
              <a:spcBef>
                <a:spcPct val="50000"/>
              </a:spcBef>
            </a:pPr>
            <a:r>
              <a:rPr lang="en-US" altLang="en-US" sz="1100" dirty="0">
                <a:solidFill>
                  <a:srgbClr val="000000"/>
                </a:solidFill>
                <a:latin typeface="Trebuchet MS" panose="020B0603020202020204" pitchFamily="34" charset="0"/>
              </a:rPr>
              <a:t>Much of the western US will either see development of new drought and/or the existing drought conditions in these areas will likely get worse. </a:t>
            </a:r>
            <a:r>
              <a:rPr lang="en-US" altLang="en-US" sz="1100" dirty="0" smtClean="0">
                <a:solidFill>
                  <a:srgbClr val="000000"/>
                </a:solidFill>
                <a:latin typeface="Trebuchet MS" panose="020B0603020202020204" pitchFamily="34" charset="0"/>
              </a:rPr>
              <a:t>While parts of northern CA will be dry bordering drought conditions, the seasonal November rains will likely prevent the actual development of drought in the state. The timing and development &amp; strength of the expected La Nina hold the key for SON season.***</a:t>
            </a:r>
            <a:endParaRPr lang="en-US" altLang="en-US" sz="1100" dirty="0" smtClean="0">
              <a:latin typeface="Trebuchet MS" panose="020B0603020202020204" pitchFamily="34" charset="0"/>
            </a:endParaRP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7148041" y="4114799"/>
            <a:ext cx="1396156" cy="1219201"/>
          </a:xfrm>
          <a:prstGeom prst="rect">
            <a:avLst/>
          </a:prstGeom>
        </p:spPr>
      </p:pic>
      <p:pic>
        <p:nvPicPr>
          <p:cNvPr id="8" name="Picture 7"/>
          <p:cNvPicPr>
            <a:picLocks noChangeAspect="1"/>
          </p:cNvPicPr>
          <p:nvPr/>
        </p:nvPicPr>
        <p:blipFill>
          <a:blip r:embed="rId4"/>
          <a:stretch>
            <a:fillRect/>
          </a:stretch>
        </p:blipFill>
        <p:spPr>
          <a:xfrm>
            <a:off x="7148041" y="2711383"/>
            <a:ext cx="1325081" cy="1218400"/>
          </a:xfrm>
          <a:prstGeom prst="rect">
            <a:avLst/>
          </a:prstGeom>
        </p:spPr>
      </p:pic>
      <p:cxnSp>
        <p:nvCxnSpPr>
          <p:cNvPr id="5" name="Straight Connector 4"/>
          <p:cNvCxnSpPr/>
          <p:nvPr/>
        </p:nvCxnSpPr>
        <p:spPr>
          <a:xfrm flipH="1">
            <a:off x="2057400" y="5077926"/>
            <a:ext cx="3429000" cy="274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descr="Drought Monitor for usdm"/>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1"/>
            <a:ext cx="7108933" cy="2990052"/>
            <a:chOff x="5171" y="49406"/>
            <a:chExt cx="7108933" cy="3212435"/>
          </a:xfrm>
        </p:grpSpPr>
        <p:pic>
          <p:nvPicPr>
            <p:cNvPr id="1638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sp>
        <p:nvSpPr>
          <p:cNvPr id="10" name="TextBox 9"/>
          <p:cNvSpPr txBox="1"/>
          <p:nvPr/>
        </p:nvSpPr>
        <p:spPr>
          <a:xfrm>
            <a:off x="7104042" y="1817523"/>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76" y="2834964"/>
            <a:ext cx="493763" cy="2218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297555" y="3803141"/>
            <a:ext cx="1829009" cy="369332"/>
          </a:xfrm>
          <a:prstGeom prst="rect">
            <a:avLst/>
          </a:prstGeom>
          <a:noFill/>
        </p:spPr>
        <p:txBody>
          <a:bodyPr wrap="square" rtlCol="0">
            <a:spAutoFit/>
          </a:bodyPr>
          <a:lstStyle/>
          <a:p>
            <a:r>
              <a:rPr lang="en-US" sz="1400" dirty="0" smtClean="0"/>
              <a:t>CONUS % Land Area</a:t>
            </a:r>
            <a:r>
              <a:rPr lang="en-US" dirty="0" smtClean="0"/>
              <a:t> </a:t>
            </a:r>
            <a:endParaRPr lang="en-US" dirty="0"/>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2971800"/>
            <a:ext cx="705839" cy="2081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2771631"/>
            <a:ext cx="591357" cy="2333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8159815" y="4877810"/>
            <a:ext cx="941228" cy="523220"/>
          </a:xfrm>
          <a:prstGeom prst="rect">
            <a:avLst/>
          </a:prstGeom>
          <a:noFill/>
        </p:spPr>
        <p:txBody>
          <a:bodyPr wrap="square" rtlCol="0">
            <a:spAutoFit/>
          </a:bodyPr>
          <a:lstStyle/>
          <a:p>
            <a:r>
              <a:rPr lang="en-US" sz="1400" dirty="0" smtClean="0"/>
              <a:t>This month !</a:t>
            </a:r>
            <a:endParaRPr lang="en-US" dirty="0"/>
          </a:p>
        </p:txBody>
      </p:sp>
      <p:sp>
        <p:nvSpPr>
          <p:cNvPr id="23" name="Rectangle 22"/>
          <p:cNvSpPr/>
          <p:nvPr/>
        </p:nvSpPr>
        <p:spPr>
          <a:xfrm>
            <a:off x="8114284" y="3369022"/>
            <a:ext cx="747320" cy="523220"/>
          </a:xfrm>
          <a:prstGeom prst="rect">
            <a:avLst/>
          </a:prstGeom>
        </p:spPr>
        <p:txBody>
          <a:bodyPr wrap="none">
            <a:spAutoFit/>
          </a:bodyPr>
          <a:lstStyle/>
          <a:p>
            <a:r>
              <a:rPr lang="en-US" sz="1400" dirty="0"/>
              <a:t>l</a:t>
            </a:r>
            <a:r>
              <a:rPr lang="en-US" sz="1400" dirty="0" smtClean="0"/>
              <a:t>ast</a:t>
            </a:r>
          </a:p>
          <a:p>
            <a:r>
              <a:rPr lang="en-US" sz="1400" dirty="0" smtClean="0"/>
              <a:t>month </a:t>
            </a:r>
            <a:r>
              <a:rPr lang="en-US" sz="1400" dirty="0"/>
              <a:t>!</a:t>
            </a:r>
          </a:p>
        </p:txBody>
      </p:sp>
      <p:pic>
        <p:nvPicPr>
          <p:cNvPr id="4" name="Picture 3"/>
          <p:cNvPicPr>
            <a:picLocks noChangeAspect="1"/>
          </p:cNvPicPr>
          <p:nvPr/>
        </p:nvPicPr>
        <p:blipFill>
          <a:blip r:embed="rId9"/>
          <a:stretch>
            <a:fillRect/>
          </a:stretch>
        </p:blipFill>
        <p:spPr>
          <a:xfrm>
            <a:off x="569802" y="2959242"/>
            <a:ext cx="5686425" cy="2781046"/>
          </a:xfrm>
          <a:prstGeom prst="rect">
            <a:avLst/>
          </a:prstGeom>
        </p:spPr>
      </p:pic>
      <p:sp>
        <p:nvSpPr>
          <p:cNvPr id="15" name="TextBox 14"/>
          <p:cNvSpPr txBox="1"/>
          <p:nvPr/>
        </p:nvSpPr>
        <p:spPr>
          <a:xfrm>
            <a:off x="26377" y="5757873"/>
            <a:ext cx="6978563" cy="846386"/>
          </a:xfrm>
          <a:prstGeom prst="rect">
            <a:avLst/>
          </a:prstGeom>
          <a:noFill/>
        </p:spPr>
        <p:txBody>
          <a:bodyPr wrap="square" rtlCol="0">
            <a:spAutoFit/>
          </a:bodyPr>
          <a:lstStyle/>
          <a:p>
            <a:r>
              <a:rPr lang="en-US" altLang="en-US" sz="1300" dirty="0" smtClean="0">
                <a:latin typeface="Trebuchet MS" panose="020B0603020202020204" pitchFamily="34" charset="0"/>
              </a:rPr>
              <a:t>We said in this briefing last month:</a:t>
            </a:r>
            <a:endParaRPr lang="en-US" altLang="en-US" sz="1300" b="1" dirty="0" smtClean="0">
              <a:latin typeface="Trebuchet MS" panose="020B0603020202020204" pitchFamily="34" charset="0"/>
            </a:endParaRPr>
          </a:p>
          <a:p>
            <a:r>
              <a:rPr lang="en-US" altLang="en-US" sz="1200" i="1" dirty="0" smtClean="0">
                <a:latin typeface="Trebuchet MS" panose="020B0603020202020204" pitchFamily="34" charset="0"/>
              </a:rPr>
              <a:t>“The </a:t>
            </a:r>
            <a:r>
              <a:rPr lang="en-US" altLang="en-US" sz="1200" i="1" dirty="0">
                <a:latin typeface="Trebuchet MS" panose="020B0603020202020204" pitchFamily="34" charset="0"/>
              </a:rPr>
              <a:t>recent drought declaration in much of the </a:t>
            </a:r>
            <a:r>
              <a:rPr lang="en-US" altLang="en-US" sz="1200" i="1" u="sng" dirty="0">
                <a:latin typeface="Trebuchet MS" panose="020B0603020202020204" pitchFamily="34" charset="0"/>
              </a:rPr>
              <a:t>eastern US states</a:t>
            </a:r>
            <a:r>
              <a:rPr lang="en-US" altLang="en-US" sz="1200" i="1" dirty="0">
                <a:latin typeface="Trebuchet MS" panose="020B0603020202020204" pitchFamily="34" charset="0"/>
              </a:rPr>
              <a:t> was for only </a:t>
            </a:r>
            <a:r>
              <a:rPr lang="en-US" altLang="en-US" sz="1200" i="1" u="sng" dirty="0">
                <a:latin typeface="Trebuchet MS" panose="020B0603020202020204" pitchFamily="34" charset="0"/>
              </a:rPr>
              <a:t>a short very transient</a:t>
            </a:r>
            <a:r>
              <a:rPr lang="en-US" altLang="en-US" sz="1200" i="1" dirty="0">
                <a:latin typeface="Trebuchet MS" panose="020B0603020202020204" pitchFamily="34" charset="0"/>
              </a:rPr>
              <a:t> and is considered far less ominous than the drought development/concern in the US southwest states, especially due to possible poor monsoon in the region and further </a:t>
            </a:r>
            <a:r>
              <a:rPr lang="en-US" altLang="en-US" sz="1200" i="1" dirty="0" smtClean="0">
                <a:latin typeface="Trebuchet MS" panose="020B0603020202020204" pitchFamily="34" charset="0"/>
              </a:rPr>
              <a:t>north.”</a:t>
            </a:r>
          </a:p>
        </p:txBody>
      </p:sp>
      <p:pic>
        <p:nvPicPr>
          <p:cNvPr id="16" name="Picture 15"/>
          <p:cNvPicPr>
            <a:picLocks noChangeAspect="1"/>
          </p:cNvPicPr>
          <p:nvPr/>
        </p:nvPicPr>
        <p:blipFill>
          <a:blip r:embed="rId10"/>
          <a:stretch>
            <a:fillRect/>
          </a:stretch>
        </p:blipFill>
        <p:spPr>
          <a:xfrm>
            <a:off x="6781800" y="5418615"/>
            <a:ext cx="2110867" cy="1408106"/>
          </a:xfrm>
          <a:prstGeom prst="rect">
            <a:avLst/>
          </a:prstGeom>
        </p:spPr>
      </p:pic>
      <p:cxnSp>
        <p:nvCxnSpPr>
          <p:cNvPr id="21" name="Straight Arrow Connector 20"/>
          <p:cNvCxnSpPr/>
          <p:nvPr/>
        </p:nvCxnSpPr>
        <p:spPr>
          <a:xfrm>
            <a:off x="5929756" y="4876800"/>
            <a:ext cx="852044" cy="5936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191001" y="1749086"/>
            <a:ext cx="2133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( 18 July –  31 Oct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7</a:t>
            </a:r>
            <a:r>
              <a:rPr lang="en-US" altLang="en-US" sz="1400" dirty="0" smtClean="0">
                <a:latin typeface="Times New Roman" pitchFamily="18" charset="0"/>
              </a:rPr>
              <a:t>/18/24</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July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7</a:t>
            </a:r>
            <a:r>
              <a:rPr lang="en-US" altLang="en-US" sz="1400" dirty="0" smtClean="0">
                <a:latin typeface="Times New Roman" pitchFamily="18" charset="0"/>
              </a:rPr>
              <a:t>/31/24</a:t>
            </a:r>
            <a:endParaRPr lang="en-US" altLang="en-US" sz="1400" dirty="0">
              <a:latin typeface="Times New Roman" pitchFamily="18" charset="0"/>
            </a:endParaRPr>
          </a:p>
        </p:txBody>
      </p:sp>
      <p:sp>
        <p:nvSpPr>
          <p:cNvPr id="8" name="TextBox 7"/>
          <p:cNvSpPr txBox="1"/>
          <p:nvPr/>
        </p:nvSpPr>
        <p:spPr>
          <a:xfrm>
            <a:off x="4275909" y="518366"/>
            <a:ext cx="4868091" cy="1138773"/>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3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Arrow Connector 5"/>
          <p:cNvCxnSpPr/>
          <p:nvPr/>
        </p:nvCxnSpPr>
        <p:spPr>
          <a:xfrm>
            <a:off x="4271086" y="2590800"/>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3810000"/>
            <a:ext cx="677091" cy="79501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524000" y="4495800"/>
            <a:ext cx="990600" cy="91440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4" descr="United States Seasonal Drought Outl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descr="https://droughtmonitor.unl.edu/data/chng/png/current/current_conus_chng_4W.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3810001"/>
            <a:ext cx="4086225" cy="2982874"/>
          </a:xfrm>
          <a:prstGeom prst="rect">
            <a:avLst/>
          </a:prstGeom>
          <a:noFill/>
          <a:ln>
            <a:noFill/>
          </a:ln>
        </p:spPr>
      </p:pic>
      <p:pic>
        <p:nvPicPr>
          <p:cNvPr id="5" name="Picture 4"/>
          <p:cNvPicPr>
            <a:picLocks noChangeAspect="1"/>
          </p:cNvPicPr>
          <p:nvPr/>
        </p:nvPicPr>
        <p:blipFill>
          <a:blip r:embed="rId3"/>
          <a:stretch>
            <a:fillRect/>
          </a:stretch>
        </p:blipFill>
        <p:spPr>
          <a:xfrm>
            <a:off x="4944291" y="3340508"/>
            <a:ext cx="4199709" cy="3196164"/>
          </a:xfrm>
          <a:prstGeom prst="rect">
            <a:avLst/>
          </a:prstGeom>
        </p:spPr>
      </p:pic>
      <p:pic>
        <p:nvPicPr>
          <p:cNvPr id="11" name="Picture 10"/>
          <p:cNvPicPr>
            <a:picLocks noChangeAspect="1"/>
          </p:cNvPicPr>
          <p:nvPr/>
        </p:nvPicPr>
        <p:blipFill>
          <a:blip r:embed="rId4"/>
          <a:stretch>
            <a:fillRect/>
          </a:stretch>
        </p:blipFill>
        <p:spPr>
          <a:xfrm>
            <a:off x="20514" y="541337"/>
            <a:ext cx="4094285" cy="3155330"/>
          </a:xfrm>
          <a:prstGeom prst="rect">
            <a:avLst/>
          </a:prstGeom>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4273" y="425758"/>
            <a:ext cx="7680177" cy="6050667"/>
          </a:xfrm>
          <a:prstGeom prst="rect">
            <a:avLst/>
          </a:prstGeom>
        </p:spPr>
      </p:pic>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967753" y="1793496"/>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47191" y="2324100"/>
            <a:ext cx="648209" cy="1104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1242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392668"/>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138734"/>
            <a:ext cx="952359" cy="369332"/>
          </a:xfrm>
          <a:prstGeom prst="rect">
            <a:avLst/>
          </a:prstGeom>
          <a:noFill/>
        </p:spPr>
        <p:txBody>
          <a:bodyPr wrap="square" rtlCol="0">
            <a:spAutoFit/>
          </a:bodyPr>
          <a:lstStyle/>
          <a:p>
            <a:r>
              <a:rPr lang="en-US" b="1" dirty="0" smtClean="0">
                <a:solidFill>
                  <a:srgbClr val="FF0000"/>
                </a:solidFill>
              </a:rPr>
              <a:t>30 Days</a:t>
            </a:r>
            <a:endParaRPr lang="en-US" b="1" dirty="0">
              <a:solidFill>
                <a:srgbClr val="FF0000"/>
              </a:solidFill>
            </a:endParaRPr>
          </a:p>
        </p:txBody>
      </p:sp>
      <p:sp>
        <p:nvSpPr>
          <p:cNvPr id="25" name="TextBox 24"/>
          <p:cNvSpPr txBox="1"/>
          <p:nvPr/>
        </p:nvSpPr>
        <p:spPr>
          <a:xfrm>
            <a:off x="1617276" y="3810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grpSp>
        <p:nvGrpSpPr>
          <p:cNvPr id="29" name="Group 28"/>
          <p:cNvGrpSpPr/>
          <p:nvPr/>
        </p:nvGrpSpPr>
        <p:grpSpPr>
          <a:xfrm>
            <a:off x="3528960" y="3252064"/>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US 4 panel 1wk - 2months "/>
          <p:cNvSpPr>
            <a:spLocks noChangeAspect="1" noChangeArrowheads="1"/>
          </p:cNvSpPr>
          <p:nvPr/>
        </p:nvSpPr>
        <p:spPr bwMode="auto">
          <a:xfrm>
            <a:off x="307974" y="7937"/>
            <a:ext cx="1728461" cy="17284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US 4 panel 1wk - 2months "/>
          <p:cNvSpPr>
            <a:spLocks noChangeAspect="1" noChangeArrowheads="1"/>
          </p:cNvSpPr>
          <p:nvPr/>
        </p:nvSpPr>
        <p:spPr bwMode="auto">
          <a:xfrm>
            <a:off x="307974" y="7937"/>
            <a:ext cx="1980649" cy="19806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457200"/>
            <a:ext cx="7620000" cy="5886450"/>
          </a:xfrm>
          <a:prstGeom prst="rect">
            <a:avLst/>
          </a:prstGeom>
        </p:spPr>
      </p:pic>
      <p:cxnSp>
        <p:nvCxnSpPr>
          <p:cNvPr id="25" name="Straight Arrow Connector 24"/>
          <p:cNvCxnSpPr/>
          <p:nvPr/>
        </p:nvCxnSpPr>
        <p:spPr>
          <a:xfrm flipV="1">
            <a:off x="7086600" y="1601101"/>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089718" y="5011726"/>
            <a:ext cx="381000" cy="46463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996134" y="2297439"/>
            <a:ext cx="498918" cy="380999"/>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1" name="Straight Arrow Connector 30"/>
          <p:cNvCxnSpPr/>
          <p:nvPr/>
        </p:nvCxnSpPr>
        <p:spPr>
          <a:xfrm flipH="1" flipV="1">
            <a:off x="4267200" y="3115848"/>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140384"/>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099664"/>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19841" y="3212068"/>
            <a:ext cx="952359" cy="369332"/>
          </a:xfrm>
          <a:prstGeom prst="rect">
            <a:avLst/>
          </a:prstGeom>
          <a:noFill/>
        </p:spPr>
        <p:txBody>
          <a:bodyPr wrap="square" rtlCol="0">
            <a:spAutoFit/>
          </a:bodyPr>
          <a:lstStyle/>
          <a:p>
            <a:r>
              <a:rPr lang="en-US" b="1" dirty="0">
                <a:solidFill>
                  <a:srgbClr val="0033CC"/>
                </a:solidFill>
              </a:rPr>
              <a:t>7</a:t>
            </a:r>
            <a:r>
              <a:rPr lang="en-US" b="1" dirty="0" smtClean="0">
                <a:solidFill>
                  <a:srgbClr val="0033CC"/>
                </a:solidFill>
              </a:rPr>
              <a:t> </a:t>
            </a:r>
            <a:r>
              <a:rPr lang="en-US" b="1" dirty="0">
                <a:solidFill>
                  <a:srgbClr val="0033CC"/>
                </a:solidFill>
              </a:rPr>
              <a:t>days</a:t>
            </a:r>
          </a:p>
        </p:txBody>
      </p:sp>
      <p:sp>
        <p:nvSpPr>
          <p:cNvPr id="11" name="Rectangle 10"/>
          <p:cNvSpPr/>
          <p:nvPr/>
        </p:nvSpPr>
        <p:spPr>
          <a:xfrm>
            <a:off x="6858000" y="5410200"/>
            <a:ext cx="45719"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704812" y="3948619"/>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04812" y="1219200"/>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81200" y="3908227"/>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507760"/>
            <a:ext cx="7620000" cy="5886450"/>
          </a:xfrm>
          <a:prstGeom prst="rect">
            <a:avLst/>
          </a:prstGeom>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10" name="TextBox 9"/>
          <p:cNvSpPr txBox="1"/>
          <p:nvPr/>
        </p:nvSpPr>
        <p:spPr>
          <a:xfrm>
            <a:off x="1676400" y="521913"/>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2896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676400" y="3289929"/>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888" y="457200"/>
            <a:ext cx="7620000" cy="5886450"/>
          </a:xfrm>
          <a:prstGeom prst="rect">
            <a:avLst/>
          </a:prstGeom>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 brown, brown, dark red, </a:t>
            </a:r>
            <a:r>
              <a:rPr lang="en-US" sz="1400" dirty="0" smtClean="0"/>
              <a:t>&amp; </a:t>
            </a:r>
            <a:r>
              <a:rPr lang="en-US" sz="1400" dirty="0" smtClean="0"/>
              <a:t>red </a:t>
            </a:r>
            <a:r>
              <a:rPr lang="en-US" sz="1400" b="1" dirty="0" smtClean="0">
                <a:solidFill>
                  <a:srgbClr val="FF0000"/>
                </a:solidFill>
              </a:rPr>
              <a:t>(&lt;40</a:t>
            </a:r>
            <a:r>
              <a:rPr lang="en-US" sz="1400" b="1" dirty="0" smtClean="0">
                <a:solidFill>
                  <a:srgbClr val="FF0000"/>
                </a:solidFill>
              </a:rPr>
              <a:t>%).</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generally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830997"/>
          </a:xfrm>
          <a:prstGeom prst="rect">
            <a:avLst/>
          </a:prstGeom>
          <a:noFill/>
        </p:spPr>
        <p:txBody>
          <a:bodyPr wrap="square" rtlCol="0">
            <a:spAutoFit/>
          </a:bodyPr>
          <a:lstStyle/>
          <a:p>
            <a:r>
              <a:rPr lang="en-US" sz="1600" dirty="0" smtClean="0"/>
              <a:t>Short term(S) Drought is generally declared when </a:t>
            </a:r>
            <a:r>
              <a:rPr lang="en-US" sz="1600" dirty="0" smtClean="0"/>
              <a:t>large</a:t>
            </a:r>
            <a:r>
              <a:rPr lang="en-US" sz="1600" dirty="0" smtClean="0"/>
              <a:t>/severe rainfall </a:t>
            </a:r>
            <a:r>
              <a:rPr lang="en-US" sz="1600" dirty="0" smtClean="0"/>
              <a:t>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134398</TotalTime>
  <Words>4298</Words>
  <Application>Microsoft Office PowerPoint</Application>
  <PresentationFormat>On-screen Show (4:3)</PresentationFormat>
  <Paragraphs>388</Paragraphs>
  <Slides>37</Slides>
  <Notes>12</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MS PGothic</vt:lpstr>
      <vt:lpstr>Arial</vt:lpstr>
      <vt:lpstr>Roboto</vt:lpstr>
      <vt:lpstr>Times New Roman</vt:lpstr>
      <vt:lpstr>Trebuchet MS</vt:lpstr>
      <vt:lpstr>Verdana</vt:lpstr>
      <vt:lpstr>verdana,arial,serif</vt:lpstr>
      <vt:lpstr>Wingdings</vt:lpstr>
      <vt:lpstr>Default Design</vt:lpstr>
      <vt:lpstr>Drought  Outlook  Support Briefing  August 2024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11871</cp:revision>
  <cp:lastPrinted>2021-02-15T18:18:07Z</cp:lastPrinted>
  <dcterms:created xsi:type="dcterms:W3CDTF">2008-10-04T17:35:30Z</dcterms:created>
  <dcterms:modified xsi:type="dcterms:W3CDTF">2024-08-13T03:47:35Z</dcterms:modified>
</cp:coreProperties>
</file>