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2" r:id="rId17"/>
    <p:sldId id="955" r:id="rId18"/>
    <p:sldId id="889" r:id="rId19"/>
    <p:sldId id="757" r:id="rId20"/>
    <p:sldId id="922" r:id="rId21"/>
    <p:sldId id="796" r:id="rId22"/>
    <p:sldId id="795" r:id="rId23"/>
    <p:sldId id="890" r:id="rId24"/>
    <p:sldId id="790" r:id="rId25"/>
    <p:sldId id="877" r:id="rId26"/>
    <p:sldId id="878" r:id="rId27"/>
    <p:sldId id="804" r:id="rId28"/>
    <p:sldId id="943" r:id="rId29"/>
    <p:sldId id="944" r:id="rId30"/>
    <p:sldId id="942" r:id="rId31"/>
    <p:sldId id="956" r:id="rId32"/>
    <p:sldId id="947" r:id="rId33"/>
    <p:sldId id="950" r:id="rId34"/>
    <p:sldId id="728" r:id="rId35"/>
    <p:sldId id="935" r:id="rId36"/>
    <p:sldId id="926" r:id="rId37"/>
    <p:sldId id="915" r:id="rId38"/>
    <p:sldId id="945" r:id="rId39"/>
    <p:sldId id="883" r:id="rId40"/>
    <p:sldId id="918" r:id="rId41"/>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600CC"/>
    <a:srgbClr val="FF0000"/>
    <a:srgbClr val="FF3300"/>
    <a:srgbClr val="FA5236"/>
    <a:srgbClr val="A88000"/>
    <a:srgbClr val="9A75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9289" autoAdjust="0"/>
  </p:normalViewPr>
  <p:slideViewPr>
    <p:cSldViewPr>
      <p:cViewPr varScale="1">
        <p:scale>
          <a:sx n="109" d="100"/>
          <a:sy n="109" d="100"/>
        </p:scale>
        <p:origin x="102" y="13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fsapps.nwcg.gov/"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drought.geo.msu.edu/research/forecast/smi.monthly.php" TargetMode="External"/><Relationship Id="rId7" Type="http://schemas.openxmlformats.org/officeDocument/2006/relationships/image" Target="../media/image103.gif"/><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August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26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a:r>
          </a:p>
          <a:p>
            <a:endParaRPr lang="en-US" sz="1400" dirty="0" smtClean="0"/>
          </a:p>
          <a:p>
            <a:r>
              <a:rPr lang="en-US" sz="1400" u="sng" dirty="0" smtClean="0"/>
              <a:t>If the La Nina returns later in the year, things will get even worse!!</a:t>
            </a:r>
            <a:endParaRPr lang="en-US" sz="1400" u="sng" dirty="0"/>
          </a:p>
        </p:txBody>
      </p:sp>
      <p:sp>
        <p:nvSpPr>
          <p:cNvPr id="14" name="TextBox 13"/>
          <p:cNvSpPr txBox="1"/>
          <p:nvPr/>
        </p:nvSpPr>
        <p:spPr>
          <a:xfrm>
            <a:off x="76200" y="5830669"/>
            <a:ext cx="8991600" cy="646331"/>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Getting Worse. </a:t>
            </a:r>
          </a:p>
          <a:p>
            <a:r>
              <a:rPr lang="en-US" dirty="0" smtClean="0">
                <a:solidFill>
                  <a:srgbClr val="FF0000"/>
                </a:solidFill>
              </a:rPr>
              <a:t>Last few years, each year is a new record for the Fire Season!!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200" y="1857613"/>
            <a:ext cx="2438400" cy="1647587"/>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TextBox 4"/>
          <p:cNvSpPr txBox="1"/>
          <p:nvPr/>
        </p:nvSpPr>
        <p:spPr>
          <a:xfrm>
            <a:off x="7800975" y="381000"/>
            <a:ext cx="885825" cy="1815882"/>
          </a:xfrm>
          <a:prstGeom prst="rect">
            <a:avLst/>
          </a:prstGeom>
          <a:noFill/>
        </p:spPr>
        <p:txBody>
          <a:bodyPr wrap="square" rtlCol="0">
            <a:spAutoFit/>
          </a:bodyPr>
          <a:lstStyle/>
          <a:p>
            <a:r>
              <a:rPr lang="en-US" sz="1400" b="1" u="sng" dirty="0" smtClean="0">
                <a:solidFill>
                  <a:srgbClr val="FF0000"/>
                </a:solidFill>
              </a:rPr>
              <a:t>SON</a:t>
            </a:r>
            <a:r>
              <a:rPr lang="en-US" sz="1400" dirty="0" smtClean="0">
                <a:solidFill>
                  <a:srgbClr val="FF0000"/>
                </a:solidFill>
              </a:rPr>
              <a:t> - Least rainfall season of the </a:t>
            </a:r>
            <a:r>
              <a:rPr lang="en-US" sz="1400" dirty="0" smtClean="0">
                <a:solidFill>
                  <a:srgbClr val="FF0000"/>
                </a:solidFill>
              </a:rPr>
              <a:t>year for the US? – No Green??</a:t>
            </a:r>
            <a:endParaRPr lang="en-US" sz="1400" dirty="0">
              <a:solidFill>
                <a:srgbClr val="FF0000"/>
              </a:solidFill>
            </a:endParaRPr>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508029" y="21105"/>
            <a:ext cx="2645369" cy="16844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86399" y="3406888"/>
            <a:ext cx="2666999" cy="17900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86400" y="1703041"/>
            <a:ext cx="2666998" cy="1703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a:t>
            </a:r>
            <a:r>
              <a:rPr lang="en-US" sz="1200" b="1" dirty="0" err="1" smtClean="0">
                <a:solidFill>
                  <a:srgbClr val="FF0000"/>
                </a:solidFill>
              </a:rPr>
              <a:t>climo</a:t>
            </a:r>
            <a:r>
              <a:rPr lang="en-US" sz="1200" b="1" dirty="0" smtClean="0">
                <a:solidFill>
                  <a:srgbClr val="FF0000"/>
                </a:solidFill>
              </a:rPr>
              <a:t>!!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53399" y="381000"/>
            <a:ext cx="1000330" cy="1569660"/>
          </a:xfrm>
          <a:prstGeom prst="rect">
            <a:avLst/>
          </a:prstGeom>
          <a:noFill/>
        </p:spPr>
        <p:txBody>
          <a:bodyPr wrap="square" rtlCol="0">
            <a:spAutoFit/>
          </a:bodyPr>
          <a:lstStyle/>
          <a:p>
            <a:r>
              <a:rPr lang="en-US" sz="1200" dirty="0" smtClean="0"/>
              <a:t>SON season, difficult season for drought forecast? Also transition-</a:t>
            </a:r>
            <a:r>
              <a:rPr lang="en-US" sz="1200" dirty="0" err="1" smtClean="0"/>
              <a:t>ing</a:t>
            </a:r>
            <a:r>
              <a:rPr lang="en-US" sz="1200" dirty="0" smtClean="0"/>
              <a:t> ENSO? </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4" name="Picture 4" descr="https://www.cpc.ncep.noaa.gov/products/precip/CWlink/ENSO/composites/lanina.son.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6" y="457200"/>
            <a:ext cx="4414792" cy="617219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www.cpc.ncep.noaa.gov/products/precip/CWlink/ENSO/composites/lanina.son.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699" y="480874"/>
            <a:ext cx="4669284" cy="61485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SON</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1048" y="2895600"/>
            <a:ext cx="1031952" cy="1646605"/>
          </a:xfrm>
          <a:prstGeom prst="rect">
            <a:avLst/>
          </a:prstGeom>
          <a:noFill/>
        </p:spPr>
        <p:txBody>
          <a:bodyPr wrap="square" rtlCol="0">
            <a:spAutoFit/>
          </a:bodyPr>
          <a:lstStyle/>
          <a:p>
            <a:r>
              <a:rPr lang="en-US" sz="1300" b="1" dirty="0" smtClean="0">
                <a:solidFill>
                  <a:srgbClr val="FF3300"/>
                </a:solidFill>
              </a:rPr>
              <a:t>With expected </a:t>
            </a:r>
            <a:r>
              <a:rPr lang="en-US" b="1" dirty="0" smtClean="0">
                <a:solidFill>
                  <a:srgbClr val="FF3300"/>
                </a:solidFill>
              </a:rPr>
              <a:t>ENSO-neutral</a:t>
            </a:r>
            <a:r>
              <a:rPr lang="en-US" sz="1300" b="1" dirty="0" smtClean="0">
                <a:solidFill>
                  <a:srgbClr val="FF3300"/>
                </a:solidFill>
              </a:rPr>
              <a:t> conditions,  this row is relevant!!</a:t>
            </a:r>
            <a:endParaRPr lang="en-US" sz="1300" b="1" dirty="0">
              <a:solidFill>
                <a:srgbClr val="FF33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6" y="38100"/>
            <a:ext cx="5442614" cy="68199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5539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488262" y="1385660"/>
            <a:ext cx="730937" cy="519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1663125"/>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619866" y="3669514"/>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7620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a:t>
            </a:r>
            <a:r>
              <a:rPr lang="en-US" sz="1200" dirty="0" smtClean="0"/>
              <a:t>northwest and the northern Plains.  </a:t>
            </a:r>
            <a:r>
              <a:rPr lang="en-US" sz="1200" dirty="0" smtClean="0"/>
              <a:t>But the </a:t>
            </a:r>
            <a:r>
              <a:rPr lang="en-US" sz="1200" u="sng" dirty="0" smtClean="0"/>
              <a:t>long term drought in the southwest remains</a:t>
            </a:r>
            <a:r>
              <a:rPr lang="en-US" sz="1200" dirty="0" smtClean="0"/>
              <a:t>.</a:t>
            </a:r>
            <a:endParaRPr lang="en-US" sz="12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a:p>
            <a:pPr algn="ctr" eaLnBrk="1" hangingPunct="1">
              <a:spcBef>
                <a:spcPct val="0"/>
              </a:spcBef>
              <a:buFontTx/>
              <a:buNone/>
            </a:pPr>
            <a:r>
              <a:rPr lang="en-US" altLang="en-US" sz="1800" b="1" dirty="0" smtClean="0">
                <a:solidFill>
                  <a:srgbClr val="FF0000"/>
                </a:solidFill>
                <a:latin typeface="Times New Roman" pitchFamily="18" charset="0"/>
              </a:rPr>
              <a:t>(Slide shown last month)</a:t>
            </a:r>
          </a:p>
        </p:txBody>
      </p:sp>
      <p:sp>
        <p:nvSpPr>
          <p:cNvPr id="6" name="TextBox 5"/>
          <p:cNvSpPr txBox="1"/>
          <p:nvPr/>
        </p:nvSpPr>
        <p:spPr>
          <a:xfrm>
            <a:off x="4993849" y="1219200"/>
            <a:ext cx="3886200" cy="923330"/>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Mar-&gt;Apr –&gt; May -&gt; Jun</a:t>
            </a:r>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11266" name="Picture 2" descr="https://www.cpc.ncep.noaa.gov/products/tanal/30day/mean/2021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46"/>
            <a:ext cx="48768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93849" y="3339855"/>
            <a:ext cx="4150151" cy="3213345"/>
          </a:xfrm>
          <a:prstGeom prst="rect">
            <a:avLst/>
          </a:prstGeom>
        </p:spPr>
      </p:pic>
    </p:spTree>
    <p:extLst>
      <p:ext uri="{BB962C8B-B14F-4D97-AF65-F5344CB8AC3E}">
        <p14:creationId xmlns:p14="http://schemas.microsoft.com/office/powerpoint/2010/main" val="1008903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5257800" y="1219200"/>
            <a:ext cx="3886200" cy="923330"/>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Mar-&gt;Apr –&gt; May -&gt; Jun</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12290" name="Picture 2" descr="https://www.cpc.ncep.noaa.gov/products/tanal/30day/mean/202107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41437" cy="68818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241437" y="3577334"/>
            <a:ext cx="3943350" cy="3000375"/>
          </a:xfrm>
          <a:prstGeom prst="rect">
            <a:avLst/>
          </a:prstGeom>
        </p:spPr>
      </p:pic>
      <p:sp>
        <p:nvSpPr>
          <p:cNvPr id="4" name="TextBox 3"/>
          <p:cNvSpPr txBox="1"/>
          <p:nvPr/>
        </p:nvSpPr>
        <p:spPr>
          <a:xfrm>
            <a:off x="8229600" y="13701"/>
            <a:ext cx="955187" cy="307777"/>
          </a:xfrm>
          <a:prstGeom prst="rect">
            <a:avLst/>
          </a:prstGeom>
          <a:noFill/>
        </p:spPr>
        <p:txBody>
          <a:bodyPr wrap="square" rtlCol="0">
            <a:spAutoFit/>
          </a:bodyPr>
          <a:lstStyle/>
          <a:p>
            <a:r>
              <a:rPr lang="en-US" sz="1400" dirty="0" smtClean="0">
                <a:solidFill>
                  <a:srgbClr val="FF0000"/>
                </a:solidFill>
              </a:rPr>
              <a:t>(NOW)</a:t>
            </a:r>
            <a:endParaRPr lang="en-US" sz="1400" dirty="0">
              <a:solidFill>
                <a:srgbClr val="FF0000"/>
              </a:solidFill>
            </a:endParaRPr>
          </a:p>
        </p:txBody>
      </p:sp>
    </p:spTree>
    <p:extLst>
      <p:ext uri="{BB962C8B-B14F-4D97-AF65-F5344CB8AC3E}">
        <p14:creationId xmlns:p14="http://schemas.microsoft.com/office/powerpoint/2010/main" val="3642157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748"/>
            <a:ext cx="4399061" cy="5886408"/>
          </a:xfrm>
          <a:prstGeom prst="rect">
            <a:avLst/>
          </a:prstGeom>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4"/>
              </a:rPr>
              <a:t>https://fsapps.nwcg.gov/</a:t>
            </a:r>
            <a:endParaRPr lang="en-US" sz="1400" dirty="0"/>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922" y="5025000"/>
            <a:ext cx="1453881" cy="738664"/>
          </a:xfrm>
          <a:prstGeom prst="rect">
            <a:avLst/>
          </a:prstGeom>
          <a:noFill/>
        </p:spPr>
        <p:txBody>
          <a:bodyPr wrap="square" rtlCol="0">
            <a:spAutoFit/>
          </a:bodyPr>
          <a:lstStyle/>
          <a:p>
            <a:r>
              <a:rPr lang="en-US" sz="1400" dirty="0" smtClean="0">
                <a:solidFill>
                  <a:srgbClr val="FF0000"/>
                </a:solidFill>
              </a:rPr>
              <a:t>Many CA  reservoirs are already low!! </a:t>
            </a:r>
            <a:endParaRPr lang="en-US" sz="1400" dirty="0">
              <a:solidFill>
                <a:srgbClr val="FF0000"/>
              </a:solidFill>
            </a:endParaRPr>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sp>
        <p:nvSpPr>
          <p:cNvPr id="3" name="TextBox 2"/>
          <p:cNvSpPr txBox="1"/>
          <p:nvPr/>
        </p:nvSpPr>
        <p:spPr>
          <a:xfrm>
            <a:off x="-74359" y="5943599"/>
            <a:ext cx="4493959" cy="738664"/>
          </a:xfrm>
          <a:prstGeom prst="rect">
            <a:avLst/>
          </a:prstGeom>
          <a:noFill/>
        </p:spPr>
        <p:txBody>
          <a:bodyPr wrap="square" rtlCol="0">
            <a:spAutoFit/>
          </a:bodyPr>
          <a:lstStyle/>
          <a:p>
            <a:r>
              <a:rPr lang="en-US" sz="1400" b="1" dirty="0" smtClean="0">
                <a:solidFill>
                  <a:srgbClr val="0033CC"/>
                </a:solidFill>
              </a:rPr>
              <a:t>If La Nina continues reappears later this year, </a:t>
            </a:r>
            <a:r>
              <a:rPr lang="en-US" sz="1400" b="1" dirty="0" smtClean="0">
                <a:solidFill>
                  <a:srgbClr val="0033CC"/>
                </a:solidFill>
              </a:rPr>
              <a:t>(which looks more and more likely) it </a:t>
            </a:r>
            <a:r>
              <a:rPr lang="en-US" sz="1400" b="1" dirty="0" smtClean="0">
                <a:solidFill>
                  <a:srgbClr val="0033CC"/>
                </a:solidFill>
              </a:rPr>
              <a:t>will be a major problem for  water in the western </a:t>
            </a:r>
            <a:r>
              <a:rPr lang="en-US" sz="1400" b="1" dirty="0" smtClean="0">
                <a:solidFill>
                  <a:srgbClr val="0033CC"/>
                </a:solidFill>
              </a:rPr>
              <a:t>coastal states!</a:t>
            </a:r>
            <a:r>
              <a:rPr lang="en-US" sz="1400" b="1" dirty="0" smtClean="0">
                <a:solidFill>
                  <a:srgbClr val="0033CC"/>
                </a:solidFill>
              </a:rPr>
              <a:t>    </a:t>
            </a:r>
            <a:endParaRPr lang="en-US" sz="1400" b="1" dirty="0" smtClean="0">
              <a:solidFill>
                <a:srgbClr val="0033CC"/>
              </a:solidFill>
            </a:endParaRPr>
          </a:p>
        </p:txBody>
      </p:sp>
      <p:pic>
        <p:nvPicPr>
          <p:cNvPr id="4098" name="Picture 2" descr="Forecast Fire Danger Rating Continental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2348" y="3810000"/>
            <a:ext cx="2371652" cy="17663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5507" y="1172847"/>
            <a:ext cx="991493" cy="369332"/>
          </a:xfrm>
          <a:prstGeom prst="rect">
            <a:avLst/>
          </a:prstGeom>
          <a:noFill/>
        </p:spPr>
        <p:txBody>
          <a:bodyPr wrap="square" rtlCol="0">
            <a:spAutoFit/>
          </a:bodyPr>
          <a:lstStyle/>
          <a:p>
            <a:r>
              <a:rPr lang="en-US" dirty="0" smtClean="0"/>
              <a:t>???</a:t>
            </a:r>
            <a:endParaRPr lang="en-US" dirty="0"/>
          </a:p>
        </p:txBody>
      </p:sp>
      <p:pic>
        <p:nvPicPr>
          <p:cNvPr id="24" name="Picture 23"/>
          <p:cNvPicPr>
            <a:picLocks noChangeAspect="1"/>
          </p:cNvPicPr>
          <p:nvPr/>
        </p:nvPicPr>
        <p:blipFill>
          <a:blip r:embed="rId6"/>
          <a:stretch>
            <a:fillRect/>
          </a:stretch>
        </p:blipFill>
        <p:spPr>
          <a:xfrm>
            <a:off x="4419600" y="-4291"/>
            <a:ext cx="4659491" cy="3829905"/>
          </a:xfrm>
          <a:prstGeom prst="rect">
            <a:avLst/>
          </a:prstGeom>
        </p:spPr>
      </p:pic>
      <p:sp>
        <p:nvSpPr>
          <p:cNvPr id="8" name="Rectangle 7"/>
          <p:cNvSpPr/>
          <p:nvPr/>
        </p:nvSpPr>
        <p:spPr>
          <a:xfrm>
            <a:off x="4318733" y="5562600"/>
            <a:ext cx="4825265" cy="923330"/>
          </a:xfrm>
          <a:prstGeom prst="rect">
            <a:avLst/>
          </a:prstGeom>
        </p:spPr>
        <p:txBody>
          <a:bodyPr wrap="square">
            <a:spAutoFit/>
          </a:bodyPr>
          <a:lstStyle/>
          <a:p>
            <a:r>
              <a:rPr lang="en-US" u="sng" dirty="0" smtClean="0">
                <a:solidFill>
                  <a:srgbClr val="FF0000"/>
                </a:solidFill>
              </a:rPr>
              <a:t>Improvement to the Fire season (?) </a:t>
            </a:r>
            <a:r>
              <a:rPr lang="en-US" u="sng" dirty="0" smtClean="0">
                <a:solidFill>
                  <a:srgbClr val="FF0000"/>
                </a:solidFill>
              </a:rPr>
              <a:t>around the </a:t>
            </a:r>
            <a:r>
              <a:rPr lang="en-US" u="sng" dirty="0" err="1" smtClean="0">
                <a:solidFill>
                  <a:srgbClr val="FF0000"/>
                </a:solidFill>
              </a:rPr>
              <a:t>frour</a:t>
            </a:r>
            <a:r>
              <a:rPr lang="en-US" u="sng" dirty="0" smtClean="0">
                <a:solidFill>
                  <a:srgbClr val="FF0000"/>
                </a:solidFill>
              </a:rPr>
              <a:t> corner states and vicinity due to recent monsoon rains.</a:t>
            </a:r>
            <a:endParaRPr lang="en-US" u="sng" dirty="0">
              <a:solidFill>
                <a:srgbClr val="FF0000"/>
              </a:solidFill>
            </a:endParaRPr>
          </a:p>
        </p:txBody>
      </p:sp>
      <p:sp>
        <p:nvSpPr>
          <p:cNvPr id="19" name="TextBox 18"/>
          <p:cNvSpPr txBox="1"/>
          <p:nvPr/>
        </p:nvSpPr>
        <p:spPr>
          <a:xfrm>
            <a:off x="5638800" y="381854"/>
            <a:ext cx="3419752" cy="923330"/>
          </a:xfrm>
          <a:prstGeom prst="rect">
            <a:avLst/>
          </a:prstGeom>
          <a:noFill/>
        </p:spPr>
        <p:txBody>
          <a:bodyPr wrap="square" rtlCol="0">
            <a:spAutoFit/>
          </a:bodyPr>
          <a:lstStyle/>
          <a:p>
            <a:r>
              <a:rPr lang="en-US" dirty="0" smtClean="0">
                <a:solidFill>
                  <a:schemeClr val="bg1"/>
                </a:solidFill>
              </a:rPr>
              <a:t># of Fires NOW in western states, twice as that during last year, at this time!!  </a:t>
            </a:r>
            <a:endParaRPr lang="en-US" dirty="0">
              <a:solidFill>
                <a:schemeClr val="bg1"/>
              </a:solidFill>
            </a:endParaRPr>
          </a:p>
        </p:txBody>
      </p:sp>
      <p:cxnSp>
        <p:nvCxnSpPr>
          <p:cNvPr id="22" name="Straight Connector 21"/>
          <p:cNvCxnSpPr/>
          <p:nvPr/>
        </p:nvCxnSpPr>
        <p:spPr>
          <a:xfrm>
            <a:off x="4318733" y="5576371"/>
            <a:ext cx="0" cy="13213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13314" name="Picture 2" descr="Forecast Fire Danger Rating Continental 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1487" y="3828375"/>
            <a:ext cx="2356858" cy="175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a:off x="6709755" y="3086100"/>
            <a:ext cx="1900845" cy="15150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122"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881" y="1"/>
            <a:ext cx="3397642"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p:cNvCxnSpPr/>
          <p:nvPr/>
        </p:nvCxnSpPr>
        <p:spPr>
          <a:xfrm flipH="1">
            <a:off x="1981201" y="3990043"/>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149280" y="2807742"/>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998" y="2133600"/>
            <a:ext cx="3401523" cy="204978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elow normal 7-day average streamflow condition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3964" y="2490957"/>
            <a:ext cx="2657749" cy="17000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069" y="4191000"/>
            <a:ext cx="3406161" cy="2120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3"/>
          <a:stretch>
            <a:fillRect/>
          </a:stretch>
        </p:blipFill>
        <p:spPr>
          <a:xfrm>
            <a:off x="6623156" y="4185056"/>
            <a:ext cx="2514121" cy="1603143"/>
          </a:xfrm>
          <a:prstGeom prst="rect">
            <a:avLst/>
          </a:prstGeom>
        </p:spPr>
      </p:pic>
      <p:cxnSp>
        <p:nvCxnSpPr>
          <p:cNvPr id="35" name="Straight Arrow Connector 34"/>
          <p:cNvCxnSpPr/>
          <p:nvPr/>
        </p:nvCxnSpPr>
        <p:spPr>
          <a:xfrm>
            <a:off x="4585333" y="3249778"/>
            <a:ext cx="2501267"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15241" y="797940"/>
            <a:ext cx="3128759" cy="589392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Due to better SW monsoon rainfall this year, improvement in short term drought conditions is happening around the four corners states area and vicinity and is also forecast. But Long term drought worries prevail! Hard to distinguish/show in USDM!</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Over </a:t>
            </a:r>
            <a:r>
              <a:rPr lang="en-US" sz="1300" dirty="0" smtClean="0">
                <a:latin typeface="Trebuchet MS" panose="020B0603020202020204" pitchFamily="34" charset="0"/>
              </a:rPr>
              <a:t>the last 4-5 months, </a:t>
            </a:r>
            <a:r>
              <a:rPr lang="en-US" sz="1300" u="sng" dirty="0" smtClean="0">
                <a:latin typeface="Trebuchet MS" panose="020B0603020202020204" pitchFamily="34" charset="0"/>
              </a:rPr>
              <a:t>drought </a:t>
            </a:r>
            <a:r>
              <a:rPr lang="en-US" sz="1300" u="sng" dirty="0" smtClean="0">
                <a:latin typeface="Trebuchet MS" panose="020B0603020202020204" pitchFamily="34" charset="0"/>
              </a:rPr>
              <a:t>area </a:t>
            </a:r>
            <a:r>
              <a:rPr lang="en-US" sz="1300" u="sng" dirty="0" smtClean="0">
                <a:latin typeface="Trebuchet MS" panose="020B0603020202020204" pitchFamily="34" charset="0"/>
              </a:rPr>
              <a:t>has overall generally remained about the </a:t>
            </a:r>
            <a:r>
              <a:rPr lang="en-US" sz="1300" u="sng" dirty="0" smtClean="0">
                <a:latin typeface="Trebuchet MS" panose="020B0603020202020204" pitchFamily="34" charset="0"/>
              </a:rPr>
              <a:t>same, but severity has lessened somewhat in the US west.</a:t>
            </a:r>
            <a:r>
              <a:rPr lang="en-US" sz="1300" dirty="0" smtClean="0">
                <a:latin typeface="Trebuchet MS" panose="020B0603020202020204" pitchFamily="34" charset="0"/>
              </a:rPr>
              <a:t>  The </a:t>
            </a:r>
            <a:r>
              <a:rPr lang="en-US" sz="1300" dirty="0" smtClean="0">
                <a:latin typeface="Trebuchet MS" panose="020B0603020202020204" pitchFamily="34" charset="0"/>
              </a:rPr>
              <a:t>worse drought conditions are in the border areas of southwest states  </a:t>
            </a:r>
            <a:r>
              <a:rPr lang="en-US" sz="1300" dirty="0" smtClean="0">
                <a:latin typeface="Trebuchet MS" panose="020B0603020202020204" pitchFamily="34" charset="0"/>
              </a:rPr>
              <a:t>CA, </a:t>
            </a:r>
            <a:r>
              <a:rPr lang="en-US" sz="1300" dirty="0" smtClean="0">
                <a:latin typeface="Trebuchet MS" panose="020B0603020202020204" pitchFamily="34" charset="0"/>
              </a:rPr>
              <a:t>NV, UT, </a:t>
            </a:r>
            <a:r>
              <a:rPr lang="en-US" sz="1300" dirty="0" smtClean="0">
                <a:latin typeface="Trebuchet MS" panose="020B0603020202020204" pitchFamily="34" charset="0"/>
              </a:rPr>
              <a:t>western CO</a:t>
            </a:r>
            <a:r>
              <a:rPr lang="en-US" sz="1300" dirty="0" smtClean="0">
                <a:latin typeface="Trebuchet MS" panose="020B0603020202020204" pitchFamily="34" charset="0"/>
              </a:rPr>
              <a:t>, and NM. These west regions are part of the  long term drought</a:t>
            </a:r>
            <a:r>
              <a:rPr lang="en-US" sz="1300" dirty="0" smtClean="0">
                <a:latin typeface="Trebuchet MS" panose="020B0603020202020204" pitchFamily="34" charset="0"/>
              </a:rPr>
              <a:t>.</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somewhat improved conditions in the SW is compensated by the slightly worsened conditions in the Northern Great plains area, thus still keeping  a</a:t>
            </a:r>
            <a:r>
              <a:rPr lang="en-US" sz="1300" dirty="0" smtClean="0">
                <a:latin typeface="Trebuchet MS" panose="020B0603020202020204" pitchFamily="34" charset="0"/>
              </a:rPr>
              <a:t>bout </a:t>
            </a:r>
            <a:r>
              <a:rPr lang="en-US" sz="1300" dirty="0">
                <a:latin typeface="Trebuchet MS" panose="020B0603020202020204" pitchFamily="34" charset="0"/>
              </a:rPr>
              <a:t>5</a:t>
            </a:r>
            <a:r>
              <a:rPr lang="en-US" sz="1300" dirty="0" smtClean="0">
                <a:latin typeface="Trebuchet MS" panose="020B0603020202020204" pitchFamily="34" charset="0"/>
              </a:rPr>
              <a:t>0 %  of the </a:t>
            </a:r>
            <a:r>
              <a:rPr lang="en-US" sz="1300" dirty="0" smtClean="0">
                <a:latin typeface="Trebuchet MS" panose="020B0603020202020204" pitchFamily="34" charset="0"/>
              </a:rPr>
              <a:t>to continue to </a:t>
            </a:r>
            <a:r>
              <a:rPr lang="en-US" sz="1300" dirty="0" smtClean="0">
                <a:latin typeface="Trebuchet MS" panose="020B0603020202020204" pitchFamily="34" charset="0"/>
              </a:rPr>
              <a:t>experience category D1 or worse drought condition (next side</a:t>
            </a:r>
            <a:r>
              <a:rPr lang="en-US" sz="1300" dirty="0">
                <a:latin typeface="Trebuchet MS" panose="020B0603020202020204" pitchFamily="34" charset="0"/>
              </a:rPr>
              <a:t>!). </a:t>
            </a:r>
            <a:r>
              <a:rPr lang="en-US" sz="1300" dirty="0" smtClean="0">
                <a:latin typeface="Trebuchet MS" panose="020B0603020202020204" pitchFamily="34" charset="0"/>
              </a:rPr>
              <a:t>Dry/Drought conditions over the eastern US slightly </a:t>
            </a:r>
            <a:r>
              <a:rPr lang="en-US" sz="1300" dirty="0" smtClean="0">
                <a:latin typeface="Trebuchet MS" panose="020B0603020202020204" pitchFamily="34" charset="0"/>
              </a:rPr>
              <a:t>improved.</a:t>
            </a:r>
            <a:endParaRPr lang="en-US" sz="1300" dirty="0" smtClean="0">
              <a:latin typeface="Trebuchet MS" panose="020B0603020202020204" pitchFamily="34" charset="0"/>
            </a:endParaRPr>
          </a:p>
        </p:txBody>
      </p:sp>
      <p:sp>
        <p:nvSpPr>
          <p:cNvPr id="3076" name="Title 1"/>
          <p:cNvSpPr>
            <a:spLocks noGrp="1"/>
          </p:cNvSpPr>
          <p:nvPr>
            <p:ph type="title"/>
          </p:nvPr>
        </p:nvSpPr>
        <p:spPr>
          <a:xfrm>
            <a:off x="1285783" y="-114458"/>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081" name="TextBox 17"/>
          <p:cNvSpPr txBox="1">
            <a:spLocks noChangeArrowheads="1"/>
          </p:cNvSpPr>
          <p:nvPr/>
        </p:nvSpPr>
        <p:spPr bwMode="auto">
          <a:xfrm>
            <a:off x="1547905" y="3708209"/>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3" name="TextBox 22"/>
          <p:cNvSpPr txBox="1"/>
          <p:nvPr/>
        </p:nvSpPr>
        <p:spPr>
          <a:xfrm>
            <a:off x="4648200" y="2732275"/>
            <a:ext cx="776743" cy="369332"/>
          </a:xfrm>
          <a:prstGeom prst="rect">
            <a:avLst/>
          </a:prstGeom>
          <a:noFill/>
        </p:spPr>
        <p:txBody>
          <a:bodyPr wrap="square" rtlCol="0">
            <a:spAutoFit/>
          </a:bodyPr>
          <a:lstStyle/>
          <a:p>
            <a:r>
              <a:rPr lang="en-US" dirty="0" smtClean="0"/>
              <a:t>May</a:t>
            </a:r>
            <a:endParaRPr lang="en-US" dirty="0"/>
          </a:p>
        </p:txBody>
      </p:sp>
      <p:pic>
        <p:nvPicPr>
          <p:cNvPr id="32" name="Picture 31"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5206618"/>
            <a:ext cx="2344105" cy="1575182"/>
          </a:xfrm>
          <a:prstGeom prst="rect">
            <a:avLst/>
          </a:prstGeom>
          <a:noFill/>
          <a:ln>
            <a:noFill/>
          </a:ln>
        </p:spPr>
      </p:pic>
      <p:sp>
        <p:nvSpPr>
          <p:cNvPr id="28" name="TextBox 27"/>
          <p:cNvSpPr txBox="1"/>
          <p:nvPr/>
        </p:nvSpPr>
        <p:spPr>
          <a:xfrm>
            <a:off x="1600200" y="381000"/>
            <a:ext cx="762000" cy="369332"/>
          </a:xfrm>
          <a:prstGeom prst="rect">
            <a:avLst/>
          </a:prstGeom>
          <a:noFill/>
        </p:spPr>
        <p:txBody>
          <a:bodyPr wrap="square" rtlCol="0">
            <a:spAutoFit/>
          </a:bodyPr>
          <a:lstStyle/>
          <a:p>
            <a:r>
              <a:rPr lang="en-US" dirty="0" smtClean="0"/>
              <a:t>July</a:t>
            </a:r>
            <a:endParaRPr lang="en-US" dirty="0"/>
          </a:p>
        </p:txBody>
      </p:sp>
      <p:pic>
        <p:nvPicPr>
          <p:cNvPr id="5" name="Picture 4"/>
          <p:cNvPicPr>
            <a:picLocks noChangeAspect="1"/>
          </p:cNvPicPr>
          <p:nvPr/>
        </p:nvPicPr>
        <p:blipFill>
          <a:blip r:embed="rId5"/>
          <a:stretch>
            <a:fillRect/>
          </a:stretch>
        </p:blipFill>
        <p:spPr>
          <a:xfrm>
            <a:off x="3733800" y="3055780"/>
            <a:ext cx="2320144" cy="1744820"/>
          </a:xfrm>
          <a:prstGeom prst="rect">
            <a:avLst/>
          </a:prstGeom>
        </p:spPr>
      </p:pic>
      <p:sp>
        <p:nvSpPr>
          <p:cNvPr id="19" name="TextBox 18"/>
          <p:cNvSpPr txBox="1"/>
          <p:nvPr/>
        </p:nvSpPr>
        <p:spPr>
          <a:xfrm>
            <a:off x="4724400" y="4822451"/>
            <a:ext cx="762000" cy="369332"/>
          </a:xfrm>
          <a:prstGeom prst="rect">
            <a:avLst/>
          </a:prstGeom>
          <a:noFill/>
        </p:spPr>
        <p:txBody>
          <a:bodyPr wrap="square" rtlCol="0">
            <a:spAutoFit/>
          </a:bodyPr>
          <a:lstStyle/>
          <a:p>
            <a:r>
              <a:rPr lang="en-US" dirty="0" smtClean="0"/>
              <a:t>April</a:t>
            </a:r>
            <a:endParaRPr lang="en-US" dirty="0"/>
          </a:p>
        </p:txBody>
      </p:sp>
      <p:sp>
        <p:nvSpPr>
          <p:cNvPr id="24" name="TextBox 23"/>
          <p:cNvSpPr txBox="1"/>
          <p:nvPr/>
        </p:nvSpPr>
        <p:spPr>
          <a:xfrm>
            <a:off x="4648200" y="762000"/>
            <a:ext cx="717787" cy="369332"/>
          </a:xfrm>
          <a:prstGeom prst="rect">
            <a:avLst/>
          </a:prstGeom>
          <a:noFill/>
        </p:spPr>
        <p:txBody>
          <a:bodyPr wrap="square" rtlCol="0">
            <a:spAutoFit/>
          </a:bodyPr>
          <a:lstStyle/>
          <a:p>
            <a:r>
              <a:rPr lang="en-US" dirty="0" smtClean="0"/>
              <a:t>June</a:t>
            </a:r>
            <a:endParaRPr lang="en-US" dirty="0"/>
          </a:p>
        </p:txBody>
      </p:sp>
      <p:pic>
        <p:nvPicPr>
          <p:cNvPr id="25" name="Picture 24"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1108742"/>
            <a:ext cx="2344105" cy="1634458"/>
          </a:xfrm>
          <a:prstGeom prst="rect">
            <a:avLst/>
          </a:prstGeom>
          <a:noFill/>
          <a:ln>
            <a:noFill/>
          </a:ln>
        </p:spPr>
      </p:pic>
      <p:pic>
        <p:nvPicPr>
          <p:cNvPr id="27" name="Picture 2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 y="736409"/>
            <a:ext cx="3697806" cy="2844991"/>
          </a:xfrm>
          <a:prstGeom prst="rect">
            <a:avLst/>
          </a:prstGeom>
          <a:noFill/>
          <a:ln>
            <a:noFill/>
          </a:ln>
        </p:spPr>
      </p:pic>
      <p:pic>
        <p:nvPicPr>
          <p:cNvPr id="21" name="Picture 2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077541"/>
            <a:ext cx="3709236" cy="2475659"/>
          </a:xfrm>
          <a:prstGeom prst="rect">
            <a:avLst/>
          </a:prstGeom>
          <a:noFill/>
          <a:ln>
            <a:noFill/>
          </a:ln>
        </p:spPr>
      </p:pic>
      <p:sp>
        <p:nvSpPr>
          <p:cNvPr id="22" name="TextBox 21"/>
          <p:cNvSpPr txBox="1"/>
          <p:nvPr/>
        </p:nvSpPr>
        <p:spPr>
          <a:xfrm>
            <a:off x="643744" y="3708209"/>
            <a:ext cx="956456" cy="369332"/>
          </a:xfrm>
          <a:prstGeom prst="rect">
            <a:avLst/>
          </a:prstGeom>
          <a:noFill/>
        </p:spPr>
        <p:txBody>
          <a:bodyPr wrap="square" rtlCol="0">
            <a:spAutoFit/>
          </a:bodyPr>
          <a:lstStyle/>
          <a:p>
            <a:r>
              <a:rPr lang="en-US" dirty="0" smtClean="0"/>
              <a:t>August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5" y="3106001"/>
            <a:ext cx="4478044" cy="29130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252" y="1463505"/>
            <a:ext cx="4565748" cy="29701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 y="0"/>
            <a:ext cx="4484359" cy="2917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5067300" y="4483915"/>
            <a:ext cx="3733800" cy="2246769"/>
          </a:xfrm>
          <a:prstGeom prst="rect">
            <a:avLst/>
          </a:prstGeom>
          <a:noFill/>
        </p:spPr>
        <p:txBody>
          <a:bodyPr wrap="square" rtlCol="0">
            <a:spAutoFit/>
          </a:bodyPr>
          <a:lstStyle/>
          <a:p>
            <a:r>
              <a:rPr lang="en-US" sz="1400" dirty="0" smtClean="0"/>
              <a:t>These NLDAS2 based SM tendency mas are a few days old!! But note the change in the middle part of the country!! Upper </a:t>
            </a:r>
            <a:r>
              <a:rPr lang="en-US" sz="1400" dirty="0"/>
              <a:t>M</a:t>
            </a:r>
            <a:r>
              <a:rPr lang="en-US" sz="1400" dirty="0" smtClean="0"/>
              <a:t>idwest consistently dry</a:t>
            </a:r>
            <a:r>
              <a:rPr lang="en-US" sz="1400" dirty="0" smtClean="0"/>
              <a:t>!!</a:t>
            </a:r>
          </a:p>
          <a:p>
            <a:endParaRPr lang="en-US" sz="1400" dirty="0"/>
          </a:p>
          <a:p>
            <a:r>
              <a:rPr lang="en-US" sz="1400" dirty="0" smtClean="0"/>
              <a:t>The drying in the mid-Atlantic eastern US states  need to keep an eye, but with the approaching Tropical storm FRED, will likely have an impact in the area.  Need to watch here. May not be a concern for the season.</a:t>
            </a:r>
            <a:endParaRPr lang="en-US" sz="1400" dirty="0" smtClean="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cxnSp>
        <p:nvCxnSpPr>
          <p:cNvPr id="6" name="Straight Arrow Connector 5"/>
          <p:cNvCxnSpPr/>
          <p:nvPr/>
        </p:nvCxnSpPr>
        <p:spPr>
          <a:xfrm flipH="1" flipV="1">
            <a:off x="3505200" y="4148142"/>
            <a:ext cx="1555839" cy="15668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90601" y="4300542"/>
            <a:ext cx="76199" cy="20240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4900" y="6062990"/>
            <a:ext cx="2933700" cy="738664"/>
          </a:xfrm>
          <a:prstGeom prst="rect">
            <a:avLst/>
          </a:prstGeom>
          <a:noFill/>
        </p:spPr>
        <p:txBody>
          <a:bodyPr wrap="square" rtlCol="0">
            <a:spAutoFit/>
          </a:bodyPr>
          <a:lstStyle/>
          <a:p>
            <a:r>
              <a:rPr lang="en-US" sz="1400" dirty="0" smtClean="0"/>
              <a:t>+</a:t>
            </a:r>
            <a:r>
              <a:rPr lang="en-US" sz="1400" dirty="0" err="1" smtClean="0"/>
              <a:t>ve</a:t>
            </a:r>
            <a:r>
              <a:rPr lang="en-US" sz="1400" dirty="0" smtClean="0"/>
              <a:t> SMP (wetness) tendency due to monsoon rains is a temporary relief here and even further north.  </a:t>
            </a:r>
            <a:endParaRPr lang="en-US" sz="1400"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398088025"/>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12 August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Watch</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mn-lt"/>
                          <a:cs typeface="Arial" pitchFamily="34" charset="0"/>
                        </a:rPr>
                        <a:t>Synopsis</a:t>
                      </a:r>
                      <a:r>
                        <a:rPr kumimoji="0" lang="en-US" altLang="en-US" sz="1800" b="1" i="0" u="none" strike="noStrike" cap="none" normalizeH="0" baseline="0" dirty="0" smtClean="0">
                          <a:ln>
                            <a:noFill/>
                          </a:ln>
                          <a:solidFill>
                            <a:schemeClr val="tx1"/>
                          </a:solidFill>
                          <a:effectLst/>
                          <a:latin typeface="+mn-lt"/>
                          <a:cs typeface="Arial" pitchFamily="34" charset="0"/>
                        </a:rPr>
                        <a:t>: </a:t>
                      </a:r>
                      <a:r>
                        <a:rPr lang="en-US" sz="1800" b="1" i="0" u="sng" kern="1200" dirty="0" smtClean="0">
                          <a:solidFill>
                            <a:srgbClr val="FF0000"/>
                          </a:solidFill>
                          <a:effectLst/>
                          <a:latin typeface="+mn-lt"/>
                          <a:ea typeface="+mn-ea"/>
                          <a:cs typeface="+mn-cs"/>
                        </a:rPr>
                        <a:t>ENSO-neutral</a:t>
                      </a:r>
                      <a:r>
                        <a:rPr lang="en-US" sz="1800" b="1" i="0" kern="1200" dirty="0" smtClean="0">
                          <a:solidFill>
                            <a:schemeClr val="tx1"/>
                          </a:solidFill>
                          <a:effectLst/>
                          <a:latin typeface="+mn-lt"/>
                          <a:ea typeface="+mn-ea"/>
                          <a:cs typeface="+mn-cs"/>
                        </a:rPr>
                        <a:t> is favored for the remainder of summer </a:t>
                      </a:r>
                      <a:r>
                        <a:rPr lang="en-US" sz="1800" b="1" i="0" u="sng" kern="1200" dirty="0" smtClean="0">
                          <a:solidFill>
                            <a:schemeClr val="tx1"/>
                          </a:solidFill>
                          <a:effectLst/>
                          <a:latin typeface="+mn-lt"/>
                          <a:ea typeface="+mn-ea"/>
                          <a:cs typeface="+mn-cs"/>
                        </a:rPr>
                        <a:t>(~60% chance in the July-September season</a:t>
                      </a:r>
                      <a:r>
                        <a:rPr lang="en-US" sz="1800" b="1" i="0" kern="1200" dirty="0" smtClean="0">
                          <a:solidFill>
                            <a:schemeClr val="tx1"/>
                          </a:solidFill>
                          <a:effectLst/>
                          <a:latin typeface="+mn-lt"/>
                          <a:ea typeface="+mn-ea"/>
                          <a:cs typeface="+mn-cs"/>
                        </a:rPr>
                        <a:t>), with </a:t>
                      </a:r>
                      <a:r>
                        <a:rPr lang="en-US" sz="1800" b="1" i="0" u="sng" kern="1200" dirty="0" smtClean="0">
                          <a:solidFill>
                            <a:schemeClr val="tx1"/>
                          </a:solidFill>
                          <a:effectLst/>
                          <a:latin typeface="+mn-lt"/>
                          <a:ea typeface="+mn-ea"/>
                          <a:cs typeface="+mn-cs"/>
                        </a:rPr>
                        <a:t>La Niña possibly emerging during the August-October season and lasting through the 2021-22 winter (~70% chance during November-January</a:t>
                      </a:r>
                      <a:r>
                        <a:rPr lang="en-US" sz="1800" b="1" i="0" kern="1200" dirty="0" smtClean="0">
                          <a:solidFill>
                            <a:schemeClr val="tx1"/>
                          </a:solidFill>
                          <a:effectLst/>
                          <a:latin typeface="+mn-lt"/>
                          <a:ea typeface="+mn-ea"/>
                          <a:cs typeface="+mn-cs"/>
                        </a:rPr>
                        <a:t>).</a:t>
                      </a: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4654" y="610944"/>
            <a:ext cx="4481146" cy="60946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06553" y="2362200"/>
            <a:ext cx="3904047" cy="20306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33192" y="288925"/>
            <a:ext cx="387740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06552" y="4487496"/>
            <a:ext cx="3904047" cy="2179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8001000" y="954088"/>
            <a:ext cx="228600" cy="569912"/>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72000" y="1600200"/>
            <a:ext cx="4343400" cy="646331"/>
          </a:xfrm>
          <a:prstGeom prst="rect">
            <a:avLst/>
          </a:prstGeom>
          <a:noFill/>
        </p:spPr>
        <p:txBody>
          <a:bodyPr wrap="square" rtlCol="0">
            <a:spAutoFit/>
          </a:bodyPr>
          <a:lstStyle/>
          <a:p>
            <a:r>
              <a:rPr lang="en-US" dirty="0" smtClean="0"/>
              <a:t>Do the current subsurface conditions suggest La Nina development later in the year?</a:t>
            </a:r>
            <a:endParaRPr lang="en-US" dirty="0"/>
          </a:p>
        </p:txBody>
      </p:sp>
      <p:pic>
        <p:nvPicPr>
          <p:cNvPr id="12"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7585" y="136645"/>
            <a:ext cx="4343400" cy="652438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71999" y="3449196"/>
            <a:ext cx="4547577" cy="21134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July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August  </a:t>
            </a:r>
            <a:r>
              <a:rPr lang="en-US" altLang="en-US" sz="1800" dirty="0">
                <a:latin typeface="Times New Roman" pitchFamily="18" charset="0"/>
              </a:rPr>
              <a:t>CPC/IRI forecast</a:t>
            </a:r>
          </a:p>
        </p:txBody>
      </p:sp>
      <p:sp>
        <p:nvSpPr>
          <p:cNvPr id="2" name="TextBox 1"/>
          <p:cNvSpPr txBox="1"/>
          <p:nvPr/>
        </p:nvSpPr>
        <p:spPr>
          <a:xfrm>
            <a:off x="53266" y="6343080"/>
            <a:ext cx="8610600" cy="307777"/>
          </a:xfrm>
          <a:prstGeom prst="rect">
            <a:avLst/>
          </a:prstGeom>
          <a:noFill/>
        </p:spPr>
        <p:txBody>
          <a:bodyPr wrap="square" rtlCol="0">
            <a:spAutoFit/>
          </a:bodyPr>
          <a:lstStyle/>
          <a:p>
            <a:r>
              <a:rPr lang="en-US" sz="1400" b="1" u="sng" dirty="0" smtClean="0">
                <a:solidFill>
                  <a:srgbClr val="0033CC"/>
                </a:solidFill>
              </a:rPr>
              <a:t>La Nina </a:t>
            </a:r>
            <a:r>
              <a:rPr lang="en-US" sz="1400" b="1" u="sng" dirty="0" smtClean="0">
                <a:solidFill>
                  <a:srgbClr val="0033CC"/>
                </a:solidFill>
              </a:rPr>
              <a:t>looks more and more likely, odds are slightly increasing, not good for western US drought!!</a:t>
            </a:r>
            <a:endParaRPr lang="en-US" sz="1400" b="1" u="sng" dirty="0" smtClean="0">
              <a:solidFill>
                <a:srgbClr val="0033CC"/>
              </a:solidFill>
            </a:endParaRPr>
          </a:p>
        </p:txBody>
      </p:sp>
      <p:pic>
        <p:nvPicPr>
          <p:cNvPr id="14338" name="Picture 2" descr="https://iri.columbia.edu/wp-content/uploads/2021/07/fig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0" y="650053"/>
            <a:ext cx="4064000" cy="26548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ri.columbia.edu/wp-content/uploads/2021/06/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4774" y="27371"/>
            <a:ext cx="4189226" cy="30467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s://iri.columbia.edu/wp-content/uploads/2021/08/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3" y="3655906"/>
            <a:ext cx="4073787" cy="271585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iri.columbia.edu/wp-content/uploads/2021/07/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4774" y="3322525"/>
            <a:ext cx="4189226" cy="29258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84684" cy="3524857"/>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August</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cxnSp>
        <p:nvCxnSpPr>
          <p:cNvPr id="4" name="Straight Arrow Connector 3"/>
          <p:cNvCxnSpPr/>
          <p:nvPr/>
        </p:nvCxnSpPr>
        <p:spPr>
          <a:xfrm flipH="1">
            <a:off x="3733800" y="14478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930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July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Jul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8436"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18221"/>
            <a:ext cx="4067540" cy="3999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21454" y="3886201"/>
            <a:ext cx="3682059" cy="2895600"/>
          </a:xfrm>
          <a:prstGeom prst="rect">
            <a:avLst/>
          </a:prstGeom>
        </p:spPr>
      </p:pic>
      <p:sp>
        <p:nvSpPr>
          <p:cNvPr id="2" name="TextBox 1"/>
          <p:cNvSpPr txBox="1"/>
          <p:nvPr/>
        </p:nvSpPr>
        <p:spPr>
          <a:xfrm>
            <a:off x="3682338" y="3276600"/>
            <a:ext cx="1270662" cy="2246769"/>
          </a:xfrm>
          <a:prstGeom prst="rect">
            <a:avLst/>
          </a:prstGeom>
          <a:noFill/>
        </p:spPr>
        <p:txBody>
          <a:bodyPr wrap="square" rtlCol="0">
            <a:spAutoFit/>
          </a:bodyPr>
          <a:lstStyle/>
          <a:p>
            <a:r>
              <a:rPr lang="en-US" sz="1400" dirty="0" smtClean="0"/>
              <a:t>The continued warm temperatures forecast (and observed also) in the US West and North  are not going to help ease the drought there.  </a:t>
            </a:r>
            <a:endParaRPr lang="en-US" sz="1400" dirty="0"/>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2181" y="3886200"/>
            <a:ext cx="1521819"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a:t>
            </a:r>
            <a:r>
              <a:rPr lang="en-US" sz="1400" b="1" dirty="0" err="1" smtClean="0">
                <a:sym typeface="Wingdings" panose="05000000000000000000" pitchFamily="2" charset="2"/>
              </a:rPr>
              <a:t>becoz</a:t>
            </a:r>
            <a:r>
              <a:rPr lang="en-US" sz="1400" b="1" dirty="0" smtClean="0">
                <a:sym typeface="Wingdings" panose="05000000000000000000" pitchFamily="2" charset="2"/>
              </a:rPr>
              <a:t> they are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151810" y="76200"/>
            <a:ext cx="4964481"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August</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771677" y="1230966"/>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458"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9720" cy="370680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504" y="2807053"/>
            <a:ext cx="3779517" cy="3716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702" y="4077494"/>
            <a:ext cx="3775421" cy="2413794"/>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73" y="325378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516285" y="144887"/>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4926161" y="1772576"/>
            <a:ext cx="4201563" cy="584775"/>
          </a:xfrm>
          <a:prstGeom prst="rect">
            <a:avLst/>
          </a:prstGeom>
          <a:noFill/>
        </p:spPr>
        <p:txBody>
          <a:bodyPr wrap="square" rtlCol="0">
            <a:spAutoFit/>
          </a:bodyPr>
          <a:lstStyle/>
          <a:p>
            <a:r>
              <a:rPr lang="en-US" sz="1600" dirty="0" smtClean="0"/>
              <a:t>Actual Precip amounts and region generally varies highly from one model run to next!! </a:t>
            </a:r>
            <a:endParaRPr lang="en-US" sz="1600" dirty="0"/>
          </a:p>
        </p:txBody>
      </p:sp>
      <p:sp>
        <p:nvSpPr>
          <p:cNvPr id="4" name="TextBox 3"/>
          <p:cNvSpPr txBox="1"/>
          <p:nvPr/>
        </p:nvSpPr>
        <p:spPr>
          <a:xfrm>
            <a:off x="211799" y="4926201"/>
            <a:ext cx="3806825" cy="1323439"/>
          </a:xfrm>
          <a:prstGeom prst="rect">
            <a:avLst/>
          </a:prstGeom>
          <a:noFill/>
        </p:spPr>
        <p:txBody>
          <a:bodyPr wrap="square" rtlCol="0">
            <a:spAutoFit/>
          </a:bodyPr>
          <a:lstStyle/>
          <a:p>
            <a:r>
              <a:rPr lang="en-US" sz="1600" dirty="0" smtClean="0"/>
              <a:t>The only good thing happening in the West is at least the Monsoon this year did not fail</a:t>
            </a:r>
            <a:r>
              <a:rPr lang="en-US" sz="1600" dirty="0"/>
              <a:t> </a:t>
            </a:r>
            <a:r>
              <a:rPr lang="en-US" sz="1600" dirty="0" smtClean="0"/>
              <a:t>as it did last year. No relief in Pacific coastal states until later November/December?? </a:t>
            </a:r>
            <a:endParaRPr lang="en-US" sz="1600" dirty="0" smtClean="0"/>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635360" y="5410200"/>
            <a:ext cx="3858357" cy="3963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482" name="Picture 2" descr="https://www.wpc.ncep.noaa.gov/qpf/p168i.gif?16290679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8"/>
            <a:ext cx="4547103" cy="31886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707024" y="2418241"/>
            <a:ext cx="4436975" cy="4279582"/>
          </a:xfrm>
          <a:prstGeom prst="rect">
            <a:avLst/>
          </a:prstGeom>
        </p:spPr>
      </p:pic>
      <p:sp>
        <p:nvSpPr>
          <p:cNvPr id="10" name="TextBox 9"/>
          <p:cNvSpPr txBox="1"/>
          <p:nvPr/>
        </p:nvSpPr>
        <p:spPr>
          <a:xfrm>
            <a:off x="4547103" y="1143000"/>
            <a:ext cx="4580621" cy="338554"/>
          </a:xfrm>
          <a:prstGeom prst="rect">
            <a:avLst/>
          </a:prstGeom>
          <a:noFill/>
        </p:spPr>
        <p:txBody>
          <a:bodyPr wrap="square" rtlCol="0">
            <a:spAutoFit/>
          </a:bodyPr>
          <a:lstStyle/>
          <a:p>
            <a:r>
              <a:rPr lang="en-US" sz="1600" dirty="0" smtClean="0"/>
              <a:t>Impact of TC FRED! Skipped FL (rainfall impact!) </a:t>
            </a:r>
            <a:endParaRPr lang="en-US" sz="1600" dirty="0"/>
          </a:p>
        </p:txBody>
      </p:sp>
      <p:cxnSp>
        <p:nvCxnSpPr>
          <p:cNvPr id="5" name="Straight Arrow Connector 4"/>
          <p:cNvCxnSpPr/>
          <p:nvPr/>
        </p:nvCxnSpPr>
        <p:spPr>
          <a:xfrm flipH="1">
            <a:off x="3393771" y="1481554"/>
            <a:ext cx="1787829" cy="6692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 y="32550"/>
            <a:ext cx="8736892" cy="6749249"/>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16 </a:t>
            </a:r>
            <a:r>
              <a:rPr lang="en-US" b="1" u="sng" dirty="0" smtClean="0">
                <a:solidFill>
                  <a:srgbClr val="FF0000"/>
                </a:solidFill>
              </a:rPr>
              <a:t>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12"/>
            <a:ext cx="8645372" cy="667855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16 </a:t>
            </a:r>
            <a:r>
              <a:rPr lang="en-US" b="1" u="sng" dirty="0" smtClean="0">
                <a:solidFill>
                  <a:srgbClr val="FF0000"/>
                </a:solidFill>
              </a:rPr>
              <a:t>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258140" y="1768505"/>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July 2021- Oct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07/15/21</a:t>
            </a:r>
            <a:endParaRPr lang="en-US" altLang="en-US" sz="1600" dirty="0">
              <a:latin typeface="Times New Roman" pitchFamily="18" charset="0"/>
            </a:endParaRPr>
          </a:p>
        </p:txBody>
      </p:sp>
      <p:sp>
        <p:nvSpPr>
          <p:cNvPr id="4101" name="TextBox 9"/>
          <p:cNvSpPr txBox="1">
            <a:spLocks noChangeArrowheads="1"/>
          </p:cNvSpPr>
          <p:nvPr/>
        </p:nvSpPr>
        <p:spPr bwMode="auto">
          <a:xfrm>
            <a:off x="7391400" y="2598003"/>
            <a:ext cx="1714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August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07/31/21</a:t>
            </a:r>
            <a:endParaRPr lang="en-US" altLang="en-US" sz="1600" dirty="0">
              <a:latin typeface="Times New Roman" pitchFamily="18" charset="0"/>
            </a:endParaRPr>
          </a:p>
        </p:txBody>
      </p:sp>
      <p:sp>
        <p:nvSpPr>
          <p:cNvPr id="8" name="TextBox 7"/>
          <p:cNvSpPr txBox="1"/>
          <p:nvPr/>
        </p:nvSpPr>
        <p:spPr>
          <a:xfrm>
            <a:off x="4038600" y="594324"/>
            <a:ext cx="5067266" cy="1015663"/>
          </a:xfrm>
          <a:prstGeom prst="rect">
            <a:avLst/>
          </a:prstGeom>
          <a:noFill/>
        </p:spPr>
        <p:txBody>
          <a:bodyPr wrap="square" rtlCol="0">
            <a:spAutoFit/>
          </a:bodyPr>
          <a:lstStyle/>
          <a:p>
            <a:pPr algn="ctr"/>
            <a:r>
              <a:rPr lang="en-US" sz="1500" u="sng" dirty="0" smtClean="0">
                <a:solidFill>
                  <a:srgbClr val="FF0000"/>
                </a:solidFill>
              </a:rPr>
              <a:t>New Seasonal+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Monthly Drought Outlook to be released end of this month) </a:t>
            </a:r>
            <a:endParaRPr lang="en-US" sz="1500" u="sng" dirty="0">
              <a:solidFill>
                <a:srgbClr val="FF0000"/>
              </a:solidFill>
            </a:endParaRPr>
          </a:p>
        </p:txBody>
      </p:sp>
      <p:sp>
        <p:nvSpPr>
          <p:cNvPr id="2" name="TextBox 1"/>
          <p:cNvSpPr txBox="1"/>
          <p:nvPr/>
        </p:nvSpPr>
        <p:spPr>
          <a:xfrm>
            <a:off x="152400" y="4267200"/>
            <a:ext cx="4114800" cy="2031325"/>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a:t>
            </a:r>
            <a:r>
              <a:rPr lang="en-US" sz="1400" dirty="0" smtClean="0"/>
              <a:t>outlooks</a:t>
            </a:r>
            <a:r>
              <a:rPr lang="en-US" sz="1400" dirty="0"/>
              <a:t>.</a:t>
            </a:r>
            <a:r>
              <a:rPr lang="en-US" sz="1400" dirty="0" smtClean="0"/>
              <a:t>! </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Improvements forecast (shor</a:t>
            </a:r>
            <a:r>
              <a:rPr lang="en-US" sz="1400" dirty="0" smtClean="0"/>
              <a:t>t term!) </a:t>
            </a:r>
            <a:r>
              <a:rPr lang="en-US" sz="1400" dirty="0" smtClean="0"/>
              <a:t>in parts of southwest, due to better monsoon rains around AZ/NM &amp; vicinity!! </a:t>
            </a:r>
          </a:p>
          <a:p>
            <a:pPr marL="285750" lvl="1" indent="-285750">
              <a:buFont typeface="Arial" panose="020B0604020202020204" pitchFamily="34" charset="0"/>
              <a:buChar char="•"/>
            </a:pPr>
            <a:endParaRPr lang="en-US" sz="1400" dirty="0" smtClean="0"/>
          </a:p>
          <a:p>
            <a:pPr marL="285750" lvl="1" indent="-285750">
              <a:buFont typeface="Arial" panose="020B0604020202020204" pitchFamily="34" charset="0"/>
              <a:buChar char="•"/>
            </a:pPr>
            <a:r>
              <a:rPr lang="en-US" sz="1400" dirty="0" smtClean="0"/>
              <a:t>Also  compare  West vs East.</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p:txBody>
      </p:sp>
      <p:pic>
        <p:nvPicPr>
          <p:cNvPr id="3"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3413413"/>
            <a:ext cx="4038600" cy="31207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7" y="534085"/>
            <a:ext cx="4270375" cy="329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5720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609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199"/>
            <a:ext cx="8765622" cy="6771443"/>
          </a:xfrm>
          <a:prstGeom prst="rect">
            <a:avLst/>
          </a:prstGeom>
        </p:spPr>
      </p:pic>
      <p:sp>
        <p:nvSpPr>
          <p:cNvPr id="4" name="TextBox 3"/>
          <p:cNvSpPr txBox="1"/>
          <p:nvPr/>
        </p:nvSpPr>
        <p:spPr>
          <a:xfrm>
            <a:off x="5105400" y="304800"/>
            <a:ext cx="3429000" cy="646331"/>
          </a:xfrm>
          <a:prstGeom prst="rect">
            <a:avLst/>
          </a:prstGeom>
          <a:noFill/>
        </p:spPr>
        <p:txBody>
          <a:bodyPr wrap="square" rtlCol="0">
            <a:spAutoFit/>
          </a:bodyPr>
          <a:lstStyle/>
          <a:p>
            <a:r>
              <a:rPr lang="en-US" dirty="0" smtClean="0"/>
              <a:t>SHOWN LAST MONTH, at the briefing!!</a:t>
            </a:r>
            <a:endParaRPr lang="en-US" dirty="0"/>
          </a:p>
        </p:txBody>
      </p:sp>
    </p:spTree>
    <p:extLst>
      <p:ext uri="{BB962C8B-B14F-4D97-AF65-F5344CB8AC3E}">
        <p14:creationId xmlns:p14="http://schemas.microsoft.com/office/powerpoint/2010/main" val="2418241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7" name="Rectangle 6"/>
          <p:cNvSpPr/>
          <p:nvPr/>
        </p:nvSpPr>
        <p:spPr>
          <a:xfrm>
            <a:off x="45720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609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199"/>
            <a:ext cx="8686800" cy="6710553"/>
          </a:xfrm>
          <a:prstGeom prst="rect">
            <a:avLst/>
          </a:prstGeom>
        </p:spPr>
      </p:pic>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4" y="76199"/>
            <a:ext cx="8748346" cy="6758097"/>
          </a:xfrm>
          <a:prstGeom prst="rect">
            <a:avLst/>
          </a:prstGeom>
        </p:spPr>
      </p:pic>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8194"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710643"/>
            <a:ext cx="6729985"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Sep</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SON</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9195" y="2123367"/>
            <a:ext cx="1352600" cy="1815882"/>
          </a:xfrm>
          <a:prstGeom prst="rect">
            <a:avLst/>
          </a:prstGeom>
          <a:noFill/>
        </p:spPr>
        <p:txBody>
          <a:bodyPr wrap="square" rtlCol="0">
            <a:spAutoFit/>
          </a:bodyPr>
          <a:lstStyle/>
          <a:p>
            <a:r>
              <a:rPr lang="en-US" sz="1400" dirty="0" smtClean="0"/>
              <a:t>Much of the country is </a:t>
            </a:r>
            <a:r>
              <a:rPr lang="en-US" sz="1400" dirty="0" err="1" smtClean="0"/>
              <a:t>fcst</a:t>
            </a:r>
            <a:r>
              <a:rPr lang="en-US" sz="1400" dirty="0" smtClean="0"/>
              <a:t> to be warm, except in eastern TX &amp; vicinity.  The west is WARM+</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0"/>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10" name="TextBox 9"/>
          <p:cNvSpPr txBox="1"/>
          <p:nvPr/>
        </p:nvSpPr>
        <p:spPr>
          <a:xfrm>
            <a:off x="3901242" y="4203333"/>
            <a:ext cx="1352601" cy="2677656"/>
          </a:xfrm>
          <a:prstGeom prst="rect">
            <a:avLst/>
          </a:prstGeom>
          <a:noFill/>
        </p:spPr>
        <p:txBody>
          <a:bodyPr wrap="square" rtlCol="0">
            <a:spAutoFit/>
          </a:bodyPr>
          <a:lstStyle/>
          <a:p>
            <a:r>
              <a:rPr lang="en-US" sz="1400" dirty="0" smtClean="0"/>
              <a:t>Will the SW monsoon be good this year </a:t>
            </a:r>
            <a:r>
              <a:rPr lang="en-US" sz="1400" dirty="0" smtClean="0"/>
              <a:t>for next 2mos.</a:t>
            </a:r>
            <a:endParaRPr lang="en-US" sz="1400" dirty="0" smtClean="0"/>
          </a:p>
          <a:p>
            <a:r>
              <a:rPr lang="en-US" sz="1400" dirty="0" smtClean="0"/>
              <a:t>The drought expand/</a:t>
            </a:r>
            <a:r>
              <a:rPr lang="en-US" sz="1400" dirty="0" err="1" smtClean="0"/>
              <a:t>redevel</a:t>
            </a:r>
            <a:r>
              <a:rPr lang="en-US" sz="1400" dirty="0" smtClean="0"/>
              <a:t>-op further in the NW? and in the Northern Great Plains area. How bad can it get anyway?</a:t>
            </a:r>
            <a:endParaRPr lang="en-US" sz="1400" dirty="0"/>
          </a:p>
        </p:txBody>
      </p:sp>
      <p:pic>
        <p:nvPicPr>
          <p:cNvPr id="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9" y="0"/>
            <a:ext cx="3914371" cy="2975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844" y="-1"/>
            <a:ext cx="3876476" cy="299457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8" y="3231149"/>
            <a:ext cx="3921500" cy="302935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844" y="3277427"/>
            <a:ext cx="3921500" cy="29929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6400800"/>
            <a:ext cx="3352800" cy="338554"/>
          </a:xfrm>
          <a:prstGeom prst="rect">
            <a:avLst/>
          </a:prstGeom>
          <a:noFill/>
        </p:spPr>
        <p:txBody>
          <a:bodyPr wrap="square" rtlCol="0">
            <a:spAutoFit/>
          </a:bodyPr>
          <a:lstStyle/>
          <a:p>
            <a:r>
              <a:rPr lang="en-US" sz="1600" dirty="0" smtClean="0"/>
              <a:t>Not much green anywhere over US!! </a:t>
            </a:r>
            <a:endParaRPr lang="en-US" sz="16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SON</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152400" y="369331"/>
            <a:ext cx="8839200" cy="6092439"/>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135390" cy="1200329"/>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858000"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0962" y="3429000"/>
            <a:ext cx="1510637" cy="2246769"/>
          </a:xfrm>
          <a:prstGeom prst="rect">
            <a:avLst/>
          </a:prstGeom>
          <a:noFill/>
        </p:spPr>
        <p:txBody>
          <a:bodyPr wrap="square" rtlCol="0">
            <a:spAutoFit/>
          </a:bodyPr>
          <a:lstStyle/>
          <a:p>
            <a:r>
              <a:rPr lang="en-US" sz="1400" dirty="0" smtClean="0"/>
              <a:t>Many pieces of  hatched areas in the central and mostly in the eastern half of the US – indicating the model’s inability to know the status of drought here. </a:t>
            </a:r>
            <a:endParaRPr lang="en-US" sz="1400" dirty="0"/>
          </a:p>
        </p:txBody>
      </p:sp>
      <p:pic>
        <p:nvPicPr>
          <p:cNvPr id="3" name="Picture 2"/>
          <p:cNvPicPr>
            <a:picLocks noChangeAspect="1"/>
          </p:cNvPicPr>
          <p:nvPr/>
        </p:nvPicPr>
        <p:blipFill rotWithShape="1">
          <a:blip r:embed="rId4"/>
          <a:srcRect r="50824"/>
          <a:stretch/>
        </p:blipFill>
        <p:spPr>
          <a:xfrm>
            <a:off x="13329" y="302896"/>
            <a:ext cx="2272671" cy="5793104"/>
          </a:xfrm>
          <a:prstGeom prst="rect">
            <a:avLst/>
          </a:prstGeom>
        </p:spPr>
      </p:pic>
      <p:cxnSp>
        <p:nvCxnSpPr>
          <p:cNvPr id="14" name="Straight Arrow Connector 13"/>
          <p:cNvCxnSpPr>
            <a:endCxn id="17" idx="1"/>
          </p:cNvCxnSpPr>
          <p:nvPr/>
        </p:nvCxnSpPr>
        <p:spPr>
          <a:xfrm>
            <a:off x="1752600" y="6447740"/>
            <a:ext cx="1142999" cy="225594"/>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2436353" y="313744"/>
            <a:ext cx="4726713" cy="5782255"/>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89088" y="411480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08/10/2021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available,      NOT updated!  </a:t>
            </a:r>
            <a:endParaRPr lang="en-US" sz="2400" b="1" dirty="0"/>
          </a:p>
        </p:txBody>
      </p: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0" name="Picture 9"/>
          <p:cNvPicPr>
            <a:picLocks noChangeAspect="1"/>
          </p:cNvPicPr>
          <p:nvPr/>
        </p:nvPicPr>
        <p:blipFill>
          <a:blip r:embed="rId6"/>
          <a:stretch>
            <a:fillRect/>
          </a:stretch>
        </p:blipFill>
        <p:spPr>
          <a:xfrm>
            <a:off x="54993" y="1219200"/>
            <a:ext cx="645167" cy="5072906"/>
          </a:xfrm>
          <a:prstGeom prst="rect">
            <a:avLst/>
          </a:prstGeom>
        </p:spPr>
      </p:pic>
      <p:pic>
        <p:nvPicPr>
          <p:cNvPr id="10242" name="Picture 2" descr="Daily Soil Moisture Pecen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6650" y="4147780"/>
            <a:ext cx="3508375" cy="2481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5236650" y="1102649"/>
            <a:ext cx="3508375" cy="2654529"/>
          </a:xfrm>
          <a:prstGeom prst="rect">
            <a:avLst/>
          </a:prstGeom>
        </p:spPr>
      </p:pic>
      <p:pic>
        <p:nvPicPr>
          <p:cNvPr id="9" name="Picture 8"/>
          <p:cNvPicPr>
            <a:picLocks noChangeAspect="1"/>
          </p:cNvPicPr>
          <p:nvPr/>
        </p:nvPicPr>
        <p:blipFill>
          <a:blip r:embed="rId9"/>
          <a:stretch>
            <a:fillRect/>
          </a:stretch>
        </p:blipFill>
        <p:spPr>
          <a:xfrm>
            <a:off x="705715" y="1204546"/>
            <a:ext cx="4276384" cy="5087560"/>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6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250" dirty="0">
                <a:latin typeface="Trebuchet MS" panose="020B0603020202020204" pitchFamily="34" charset="0"/>
              </a:rPr>
              <a:t>Due to better SW monsoon rainfall this year, improvement in short term drought conditions is happening around the four corners states area and vicinity and </a:t>
            </a:r>
            <a:r>
              <a:rPr lang="en-US" sz="1250" dirty="0" smtClean="0">
                <a:latin typeface="Trebuchet MS" panose="020B0603020202020204" pitchFamily="34" charset="0"/>
              </a:rPr>
              <a:t>this was/is also </a:t>
            </a:r>
            <a:r>
              <a:rPr lang="en-US" sz="1250" dirty="0">
                <a:latin typeface="Trebuchet MS" panose="020B0603020202020204" pitchFamily="34" charset="0"/>
              </a:rPr>
              <a:t>forecast. But Long term drought worries </a:t>
            </a:r>
            <a:r>
              <a:rPr lang="en-US" sz="1250" dirty="0" smtClean="0">
                <a:latin typeface="Trebuchet MS" panose="020B0603020202020204" pitchFamily="34" charset="0"/>
              </a:rPr>
              <a:t>still prevail</a:t>
            </a:r>
            <a:r>
              <a:rPr lang="en-US" sz="1250" dirty="0">
                <a:latin typeface="Trebuchet MS" panose="020B0603020202020204" pitchFamily="34" charset="0"/>
              </a:rPr>
              <a:t>! </a:t>
            </a:r>
            <a:r>
              <a:rPr lang="en-US" sz="1250" dirty="0" smtClean="0">
                <a:latin typeface="Trebuchet MS" panose="020B0603020202020204" pitchFamily="34" charset="0"/>
              </a:rPr>
              <a:t>Difficult  </a:t>
            </a:r>
            <a:r>
              <a:rPr lang="en-US" sz="1250" dirty="0">
                <a:latin typeface="Trebuchet MS" panose="020B0603020202020204" pitchFamily="34" charset="0"/>
              </a:rPr>
              <a:t>to distinguish/show </a:t>
            </a:r>
            <a:r>
              <a:rPr lang="en-US" sz="1250" dirty="0" smtClean="0">
                <a:latin typeface="Trebuchet MS" panose="020B0603020202020204" pitchFamily="34" charset="0"/>
              </a:rPr>
              <a:t>clearly the short/vs long term differences in USDM and Drought outlooks.  </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Over the last 4-5 months, </a:t>
            </a:r>
            <a:r>
              <a:rPr lang="en-US" sz="1250" u="sng" dirty="0">
                <a:latin typeface="Trebuchet MS" panose="020B0603020202020204" pitchFamily="34" charset="0"/>
              </a:rPr>
              <a:t>drought area has overall generally remained about the same, but </a:t>
            </a:r>
            <a:r>
              <a:rPr lang="en-US" sz="1250" u="sng" dirty="0" smtClean="0">
                <a:latin typeface="Trebuchet MS" panose="020B0603020202020204" pitchFamily="34" charset="0"/>
              </a:rPr>
              <a:t>the severity </a:t>
            </a:r>
            <a:r>
              <a:rPr lang="en-US" sz="1250" u="sng" dirty="0">
                <a:latin typeface="Trebuchet MS" panose="020B0603020202020204" pitchFamily="34" charset="0"/>
              </a:rPr>
              <a:t>has lessened somewhat in the US </a:t>
            </a:r>
            <a:r>
              <a:rPr lang="en-US" sz="1250" u="sng" dirty="0" smtClean="0">
                <a:latin typeface="Trebuchet MS" panose="020B0603020202020204" pitchFamily="34" charset="0"/>
              </a:rPr>
              <a:t>west.</a:t>
            </a:r>
            <a:r>
              <a:rPr lang="en-US" sz="1250" dirty="0" smtClean="0">
                <a:latin typeface="Trebuchet MS" panose="020B0603020202020204" pitchFamily="34" charset="0"/>
              </a:rPr>
              <a:t>  </a:t>
            </a:r>
            <a:r>
              <a:rPr lang="en-US" sz="1250" dirty="0">
                <a:latin typeface="Trebuchet MS" panose="020B0603020202020204" pitchFamily="34" charset="0"/>
              </a:rPr>
              <a:t>The worse drought conditions are in the border areas of southwest states  CA, NV, UT, western CO, and NM. These west regions are part of the  long term </a:t>
            </a:r>
            <a:r>
              <a:rPr lang="en-US" sz="1250" dirty="0" smtClean="0">
                <a:latin typeface="Trebuchet MS" panose="020B0603020202020204" pitchFamily="34" charset="0"/>
              </a:rPr>
              <a:t>drought. It needs more than one good monsoon!</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The somewhat improved conditions in the SW is </a:t>
            </a:r>
            <a:r>
              <a:rPr lang="en-US" sz="1250" dirty="0" smtClean="0">
                <a:latin typeface="Trebuchet MS" panose="020B0603020202020204" pitchFamily="34" charset="0"/>
              </a:rPr>
              <a:t>however compensated </a:t>
            </a:r>
            <a:r>
              <a:rPr lang="en-US" sz="1250" dirty="0">
                <a:latin typeface="Trebuchet MS" panose="020B0603020202020204" pitchFamily="34" charset="0"/>
              </a:rPr>
              <a:t>by the slightly worsened </a:t>
            </a:r>
            <a:r>
              <a:rPr lang="en-US" sz="1250" dirty="0" smtClean="0">
                <a:latin typeface="Trebuchet MS" panose="020B0603020202020204" pitchFamily="34" charset="0"/>
              </a:rPr>
              <a:t>drought conditions </a:t>
            </a:r>
            <a:r>
              <a:rPr lang="en-US" sz="1250" dirty="0">
                <a:latin typeface="Trebuchet MS" panose="020B0603020202020204" pitchFamily="34" charset="0"/>
              </a:rPr>
              <a:t>in the Northern Great plains area, thus still keeping  about 50 %  of the </a:t>
            </a:r>
            <a:r>
              <a:rPr lang="en-US" sz="1250" dirty="0" smtClean="0">
                <a:latin typeface="Trebuchet MS" panose="020B0603020202020204" pitchFamily="34" charset="0"/>
              </a:rPr>
              <a:t>US area to </a:t>
            </a:r>
            <a:r>
              <a:rPr lang="en-US" sz="1250" dirty="0">
                <a:latin typeface="Trebuchet MS" panose="020B0603020202020204" pitchFamily="34" charset="0"/>
              </a:rPr>
              <a:t>continue to experience category D1 or worse drought </a:t>
            </a:r>
            <a:r>
              <a:rPr lang="en-US" sz="1250" dirty="0" smtClean="0">
                <a:latin typeface="Trebuchet MS" panose="020B0603020202020204" pitchFamily="34" charset="0"/>
              </a:rPr>
              <a:t>condition. </a:t>
            </a:r>
            <a:r>
              <a:rPr lang="en-US" sz="1250" dirty="0">
                <a:latin typeface="Trebuchet MS" panose="020B0603020202020204" pitchFamily="34" charset="0"/>
              </a:rPr>
              <a:t>Dry/Drought conditions over the eastern US slightly improved</a:t>
            </a:r>
            <a:r>
              <a:rPr lang="en-US" sz="1250" dirty="0" smtClean="0">
                <a:latin typeface="Trebuchet MS" panose="020B0603020202020204" pitchFamily="34" charset="0"/>
              </a:rPr>
              <a:t>.</a:t>
            </a:r>
            <a:endParaRPr lang="en-US" altLang="en-US" sz="125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All </a:t>
            </a:r>
            <a:r>
              <a:rPr lang="en-US" sz="1250" dirty="0">
                <a:latin typeface="Trebuchet MS" panose="020B0603020202020204" pitchFamily="34" charset="0"/>
              </a:rPr>
              <a:t>California reservoirs levels </a:t>
            </a:r>
            <a:r>
              <a:rPr lang="en-US" sz="1250" dirty="0" smtClean="0">
                <a:latin typeface="Trebuchet MS" panose="020B0603020202020204" pitchFamily="34" charset="0"/>
              </a:rPr>
              <a:t>continue to worsen to below </a:t>
            </a:r>
            <a:r>
              <a:rPr lang="en-US" sz="1250" dirty="0">
                <a:latin typeface="Trebuchet MS" panose="020B0603020202020204" pitchFamily="34" charset="0"/>
              </a:rPr>
              <a:t>their historical average levels. </a:t>
            </a:r>
            <a:r>
              <a:rPr lang="en-US" sz="1250" dirty="0" smtClean="0">
                <a:latin typeface="Trebuchet MS" panose="020B0603020202020204" pitchFamily="34" charset="0"/>
              </a:rPr>
              <a:t>If the forecast heat/temps and the lack of (seasonal) rainfall continues, things will probably get dire.</a:t>
            </a:r>
          </a:p>
          <a:p>
            <a:pPr marL="285750" indent="-285750">
              <a:buFont typeface="Arial" panose="020B0604020202020204" pitchFamily="34" charset="0"/>
              <a:buChar char="•"/>
            </a:pPr>
            <a:r>
              <a:rPr lang="en-US" sz="1250" dirty="0" smtClean="0">
                <a:latin typeface="Trebuchet MS" panose="020B0603020202020204" pitchFamily="34" charset="0"/>
              </a:rPr>
              <a:t>The fire season in the US western states is already well underway, and is much worse this year, as compared to the same time last year (a record year!), </a:t>
            </a:r>
            <a:r>
              <a:rPr lang="en-US" sz="1250" dirty="0" smtClean="0">
                <a:latin typeface="Trebuchet MS" panose="020B0603020202020204" pitchFamily="34" charset="0"/>
              </a:rPr>
              <a:t>but the better SW monsoon this year has somewhat helped the situation here.</a:t>
            </a:r>
          </a:p>
          <a:p>
            <a:pPr marL="285750" indent="-285750">
              <a:buFont typeface="Arial" panose="020B0604020202020204" pitchFamily="34" charset="0"/>
              <a:buChar cha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sz="1250" b="1" kern="1200" dirty="0" smtClean="0">
                <a:solidFill>
                  <a:srgbClr val="0033CC"/>
                </a:solidFill>
                <a:latin typeface="Trebuchet MS" panose="020B0603020202020204" pitchFamily="34" charset="0"/>
              </a:rPr>
              <a:t> </a:t>
            </a:r>
            <a:r>
              <a:rPr lang="en-US" sz="1250" u="sng" kern="1200" dirty="0">
                <a:latin typeface="Trebuchet MS" panose="020B0603020202020204" pitchFamily="34" charset="0"/>
              </a:rPr>
              <a:t>ENSO-neutral</a:t>
            </a:r>
            <a:r>
              <a:rPr lang="en-US" sz="1250" kern="1200" dirty="0">
                <a:latin typeface="Trebuchet MS" panose="020B0603020202020204" pitchFamily="34" charset="0"/>
              </a:rPr>
              <a:t> is favored for the remainder of summer </a:t>
            </a:r>
            <a:r>
              <a:rPr lang="en-US" sz="1250" u="sng" kern="1200" dirty="0">
                <a:latin typeface="Trebuchet MS" panose="020B0603020202020204" pitchFamily="34" charset="0"/>
              </a:rPr>
              <a:t>(~60% chance in the July-September season</a:t>
            </a:r>
            <a:r>
              <a:rPr lang="en-US" sz="1250" kern="1200" dirty="0">
                <a:latin typeface="Trebuchet MS" panose="020B0603020202020204" pitchFamily="34" charset="0"/>
              </a:rPr>
              <a:t>), with </a:t>
            </a:r>
            <a:r>
              <a:rPr lang="en-US" sz="1250" u="sng" kern="1200" dirty="0">
                <a:latin typeface="Trebuchet MS" panose="020B0603020202020204" pitchFamily="34" charset="0"/>
              </a:rPr>
              <a:t>La Niña possibly emerging during the August-October season and lasting through the 2021-22 winter (~70% chance during November-January</a:t>
            </a:r>
            <a:r>
              <a:rPr lang="en-US" sz="1250" kern="1200" dirty="0" smtClean="0">
                <a:latin typeface="Trebuchet MS" panose="020B0603020202020204" pitchFamily="34" charset="0"/>
              </a:rPr>
              <a:t>).</a:t>
            </a:r>
            <a:endParaRPr lang="en-US" sz="1250" kern="12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The odds of La Nina reemerging soon, within the upcoming forecast season (SON) continues to increase. </a:t>
            </a:r>
            <a:r>
              <a:rPr lang="en-US" sz="1250" kern="1200" dirty="0" smtClean="0">
                <a:latin typeface="Trebuchet MS" panose="020B0603020202020204" pitchFamily="34" charset="0"/>
              </a:rPr>
              <a:t>Nevertheless, with the </a:t>
            </a:r>
            <a:r>
              <a:rPr lang="en-US" sz="1250" kern="1200" dirty="0" smtClean="0">
                <a:latin typeface="Trebuchet MS" panose="020B0603020202020204" pitchFamily="34" charset="0"/>
              </a:rPr>
              <a:t>continued forecast of above </a:t>
            </a:r>
            <a:r>
              <a:rPr lang="en-US" sz="1250" kern="1200" dirty="0" smtClean="0">
                <a:latin typeface="Trebuchet MS" panose="020B0603020202020204" pitchFamily="34" charset="0"/>
              </a:rPr>
              <a:t>normal temperatures in the </a:t>
            </a:r>
            <a:r>
              <a:rPr lang="en-US" sz="1250" kern="1200" dirty="0" smtClean="0">
                <a:latin typeface="Trebuchet MS" panose="020B0603020202020204" pitchFamily="34" charset="0"/>
              </a:rPr>
              <a:t>US west </a:t>
            </a:r>
            <a:r>
              <a:rPr lang="en-US" sz="1250" kern="1200" dirty="0" smtClean="0">
                <a:latin typeface="Trebuchet MS" panose="020B0603020202020204" pitchFamily="34" charset="0"/>
              </a:rPr>
              <a:t>and the continued dry season along the west coast </a:t>
            </a:r>
            <a:r>
              <a:rPr lang="en-US" sz="1250" kern="1200" dirty="0" smtClean="0">
                <a:latin typeface="Trebuchet MS" panose="020B0603020202020204" pitchFamily="34" charset="0"/>
              </a:rPr>
              <a:t>states until winter (rainfall season), </a:t>
            </a:r>
            <a:r>
              <a:rPr lang="en-US" sz="1250" kern="1200" dirty="0" smtClean="0">
                <a:latin typeface="Trebuchet MS" panose="020B0603020202020204" pitchFamily="34" charset="0"/>
              </a:rPr>
              <a:t>the short term drought in the Pacific coastal and adjoining states especially in </a:t>
            </a:r>
            <a:r>
              <a:rPr lang="en-US" sz="1250" kern="1200" dirty="0" smtClean="0">
                <a:latin typeface="Trebuchet MS" panose="020B0603020202020204" pitchFamily="34" charset="0"/>
              </a:rPr>
              <a:t>CA, OR, WA </a:t>
            </a:r>
            <a:r>
              <a:rPr lang="en-US" sz="1250" kern="1200" dirty="0" smtClean="0">
                <a:latin typeface="Trebuchet MS" panose="020B0603020202020204" pitchFamily="34" charset="0"/>
              </a:rPr>
              <a:t>is expected to broaden and get worse. </a:t>
            </a:r>
          </a:p>
          <a:p>
            <a:pPr marL="346075" lvl="1" indent="-346075"/>
            <a:r>
              <a:rPr lang="en-US" sz="1250" kern="1200" dirty="0" smtClean="0">
                <a:latin typeface="Trebuchet MS" panose="020B0603020202020204" pitchFamily="34" charset="0"/>
              </a:rPr>
              <a:t>In spite of the better SW monsoon rainfall in AZ/NM/UT/CO and vicinity, the </a:t>
            </a:r>
            <a:r>
              <a:rPr lang="en-US" sz="1250" kern="1200" dirty="0" smtClean="0">
                <a:latin typeface="Trebuchet MS" panose="020B0603020202020204" pitchFamily="34" charset="0"/>
              </a:rPr>
              <a:t>long term drought in the south and west is </a:t>
            </a:r>
            <a:r>
              <a:rPr lang="en-US" sz="1250" kern="1200" dirty="0" smtClean="0">
                <a:latin typeface="Trebuchet MS" panose="020B0603020202020204" pitchFamily="34" charset="0"/>
              </a:rPr>
              <a:t>still </a:t>
            </a:r>
            <a:r>
              <a:rPr lang="en-US" sz="1250" kern="1200" dirty="0" smtClean="0">
                <a:latin typeface="Trebuchet MS" panose="020B0603020202020204" pitchFamily="34" charset="0"/>
              </a:rPr>
              <a:t>entrenched. The </a:t>
            </a:r>
            <a:r>
              <a:rPr lang="en-US" sz="1250" kern="1200" dirty="0">
                <a:latin typeface="Trebuchet MS" panose="020B0603020202020204" pitchFamily="34" charset="0"/>
              </a:rPr>
              <a:t>present </a:t>
            </a:r>
            <a:r>
              <a:rPr lang="en-US" sz="1250" kern="1200" dirty="0" smtClean="0">
                <a:latin typeface="Trebuchet MS" panose="020B0603020202020204" pitchFamily="34" charset="0"/>
              </a:rPr>
              <a:t>drought and forecast </a:t>
            </a:r>
            <a:r>
              <a:rPr lang="en-US" sz="1250" kern="1200" dirty="0">
                <a:latin typeface="Trebuchet MS" panose="020B0603020202020204" pitchFamily="34" charset="0"/>
              </a:rPr>
              <a:t>T/P conditions here are likely to contribute to </a:t>
            </a:r>
            <a:r>
              <a:rPr lang="en-US" sz="1250" kern="1200" dirty="0" smtClean="0">
                <a:latin typeface="Trebuchet MS" panose="020B0603020202020204" pitchFamily="34" charset="0"/>
              </a:rPr>
              <a:t>unfortunately a </a:t>
            </a:r>
            <a:r>
              <a:rPr lang="en-US" sz="1250" kern="1200" dirty="0">
                <a:latin typeface="Trebuchet MS" panose="020B0603020202020204" pitchFamily="34" charset="0"/>
              </a:rPr>
              <a:t>yet another severe fire season </a:t>
            </a:r>
            <a:r>
              <a:rPr lang="en-US" sz="1250" kern="1200" dirty="0" smtClean="0">
                <a:latin typeface="Trebuchet MS" panose="020B0603020202020204" pitchFamily="34" charset="0"/>
              </a:rPr>
              <a:t>for the western states. </a:t>
            </a:r>
            <a:r>
              <a:rPr lang="en-US" sz="1250" kern="1200" dirty="0">
                <a:latin typeface="Trebuchet MS" panose="020B0603020202020204" pitchFamily="34" charset="0"/>
              </a:rPr>
              <a:t>Water shortages could certainly develop in many of the </a:t>
            </a:r>
            <a:r>
              <a:rPr lang="en-US" sz="1250" kern="1200" dirty="0" smtClean="0">
                <a:latin typeface="Trebuchet MS" panose="020B0603020202020204" pitchFamily="34" charset="0"/>
              </a:rPr>
              <a:t>southwest/western </a:t>
            </a:r>
            <a:r>
              <a:rPr lang="en-US" sz="1250" kern="1200" dirty="0">
                <a:latin typeface="Trebuchet MS" panose="020B0603020202020204" pitchFamily="34" charset="0"/>
              </a:rPr>
              <a:t>states. </a:t>
            </a:r>
            <a:r>
              <a:rPr lang="en-US" sz="1250" kern="1200" dirty="0" smtClean="0">
                <a:latin typeface="Trebuchet MS" panose="020B0603020202020204" pitchFamily="34" charset="0"/>
              </a:rPr>
              <a:t>Drought conditions in the Northern Great Plains states has worsened, and with the summer rainfall season coming soon to a close, it is unlikely the current drought conditions there will likely persist,</a:t>
            </a:r>
            <a:endParaRPr lang="en-US" sz="1250" kern="1200" dirty="0" smtClean="0">
              <a:latin typeface="Trebuchet MS" panose="020B0603020202020204" pitchFamily="34" charset="0"/>
            </a:endParaRPr>
          </a:p>
          <a:p>
            <a:pPr marL="346075" lvl="1" indent="-346075"/>
            <a:r>
              <a:rPr lang="en-US" sz="1250" kern="1200" dirty="0">
                <a:latin typeface="Trebuchet MS" panose="020B0603020202020204" pitchFamily="34" charset="0"/>
              </a:rPr>
              <a:t>By the end of the forecast season, east of Minnesota, there </a:t>
            </a:r>
            <a:r>
              <a:rPr lang="en-US" sz="1250" kern="1200" dirty="0" smtClean="0">
                <a:latin typeface="Trebuchet MS" panose="020B0603020202020204" pitchFamily="34" charset="0"/>
              </a:rPr>
              <a:t>will most likely be no areas under drought including Florida, the New England states and the Mid Atlantic states. </a:t>
            </a:r>
            <a:endParaRPr lang="en-US" sz="1250" dirty="0" smtClean="0">
              <a:latin typeface="Trebuchet MS" panose="020B0603020202020204" pitchFamily="34" charset="0"/>
            </a:endParaRPr>
          </a:p>
          <a:p>
            <a:pPr marL="346075" lvl="1" indent="-346075"/>
            <a:r>
              <a:rPr lang="en-US" sz="1250" dirty="0" smtClean="0">
                <a:latin typeface="Trebuchet MS" panose="020B0603020202020204" pitchFamily="34" charset="0"/>
              </a:rPr>
              <a:t>SON is a difficult season to forecast, both in terms of rainfall climatology (relatively dry!) and drought, especially in the context of developing La Nina conditions. The mild dry conditions (% rainfall wise) in the mid Atlantic states need not be of concern, especially given the track of TS Fred, and the rest of active hurricane season.</a:t>
            </a:r>
            <a:r>
              <a:rPr lang="en-US" sz="1250" dirty="0">
                <a:latin typeface="Trebuchet MS" panose="020B0603020202020204" pitchFamily="34" charset="0"/>
              </a:rPr>
              <a:t> </a:t>
            </a:r>
            <a:r>
              <a:rPr lang="en-US" sz="1250" dirty="0" smtClean="0">
                <a:latin typeface="Trebuchet MS" panose="020B0603020202020204" pitchFamily="34" charset="0"/>
              </a:rPr>
              <a:t> ***********</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39</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72"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81200" y="426720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7211766" y="299008"/>
            <a:ext cx="1950645" cy="1453592"/>
          </a:xfrm>
          <a:prstGeom prst="rect">
            <a:avLst/>
          </a:prstGeom>
        </p:spPr>
      </p:pic>
      <p:sp>
        <p:nvSpPr>
          <p:cNvPr id="19" name="TextBox 18"/>
          <p:cNvSpPr txBox="1"/>
          <p:nvPr/>
        </p:nvSpPr>
        <p:spPr>
          <a:xfrm>
            <a:off x="7211766" y="1752600"/>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sp>
        <p:nvSpPr>
          <p:cNvPr id="20" name="TextBox 19"/>
          <p:cNvSpPr txBox="1"/>
          <p:nvPr/>
        </p:nvSpPr>
        <p:spPr>
          <a:xfrm>
            <a:off x="7848600" y="4506418"/>
            <a:ext cx="685800" cy="307777"/>
          </a:xfrm>
          <a:prstGeom prst="rect">
            <a:avLst/>
          </a:prstGeom>
          <a:noFill/>
        </p:spPr>
        <p:txBody>
          <a:bodyPr wrap="square" rtlCol="0">
            <a:spAutoFit/>
          </a:bodyPr>
          <a:lstStyle/>
          <a:p>
            <a:r>
              <a:rPr lang="en-US" sz="1400" dirty="0" smtClean="0"/>
              <a:t>Now!</a:t>
            </a:r>
            <a:endParaRPr lang="en-US" sz="1400" dirty="0"/>
          </a:p>
        </p:txBody>
      </p:sp>
      <p:sp>
        <p:nvSpPr>
          <p:cNvPr id="22" name="TextBox 21"/>
          <p:cNvSpPr txBox="1"/>
          <p:nvPr/>
        </p:nvSpPr>
        <p:spPr>
          <a:xfrm>
            <a:off x="7333595" y="2834660"/>
            <a:ext cx="1740338" cy="1569660"/>
          </a:xfrm>
          <a:prstGeom prst="rect">
            <a:avLst/>
          </a:prstGeom>
          <a:noFill/>
        </p:spPr>
        <p:txBody>
          <a:bodyPr wrap="square" rtlCol="0">
            <a:spAutoFit/>
          </a:bodyPr>
          <a:lstStyle/>
          <a:p>
            <a:r>
              <a:rPr lang="en-US" sz="1600" dirty="0" smtClean="0"/>
              <a:t>Just as no two ENSO events are the same, </a:t>
            </a:r>
          </a:p>
          <a:p>
            <a:r>
              <a:rPr lang="en-US" sz="1600" dirty="0" smtClean="0"/>
              <a:t>no two drought events are he same!  </a:t>
            </a:r>
            <a:endParaRPr lang="en-US" sz="1600" dirty="0"/>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a:stretch/>
        </p:blipFill>
        <p:spPr bwMode="auto">
          <a:xfrm>
            <a:off x="77680" y="76200"/>
            <a:ext cx="7108933"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780232"/>
            <a:ext cx="571500" cy="232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rc 20"/>
          <p:cNvSpPr/>
          <p:nvPr/>
        </p:nvSpPr>
        <p:spPr>
          <a:xfrm>
            <a:off x="5867400" y="580253"/>
            <a:ext cx="1600200" cy="1400948"/>
          </a:xfrm>
          <a:prstGeom prst="arc">
            <a:avLst>
              <a:gd name="adj1" fmla="val 8595351"/>
              <a:gd name="adj2" fmla="val 0"/>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971800" y="6172200"/>
            <a:ext cx="4343400" cy="646331"/>
          </a:xfrm>
          <a:prstGeom prst="rect">
            <a:avLst/>
          </a:prstGeom>
          <a:noFill/>
        </p:spPr>
        <p:txBody>
          <a:bodyPr wrap="square" rtlCol="0">
            <a:spAutoFit/>
          </a:bodyPr>
          <a:lstStyle/>
          <a:p>
            <a:r>
              <a:rPr lang="en-US" dirty="0" smtClean="0"/>
              <a:t>Most area continuously under severe D4 drought for a long time since 2000?</a:t>
            </a:r>
            <a:endParaRPr lang="en-US" dirty="0"/>
          </a:p>
        </p:txBody>
      </p:sp>
      <p:pic>
        <p:nvPicPr>
          <p:cNvPr id="6" name="Picture 5"/>
          <p:cNvPicPr>
            <a:picLocks noChangeAspect="1"/>
          </p:cNvPicPr>
          <p:nvPr/>
        </p:nvPicPr>
        <p:blipFill>
          <a:blip r:embed="rId6"/>
          <a:stretch>
            <a:fillRect/>
          </a:stretch>
        </p:blipFill>
        <p:spPr>
          <a:xfrm>
            <a:off x="1828800" y="2912898"/>
            <a:ext cx="4714875" cy="2802102"/>
          </a:xfrm>
          <a:prstGeom prst="rect">
            <a:avLst/>
          </a:prstGeom>
        </p:spPr>
      </p:pic>
      <p:cxnSp>
        <p:nvCxnSpPr>
          <p:cNvPr id="14" name="Straight Arrow Connector 13"/>
          <p:cNvCxnSpPr/>
          <p:nvPr/>
        </p:nvCxnSpPr>
        <p:spPr>
          <a:xfrm flipV="1">
            <a:off x="6096000" y="4876800"/>
            <a:ext cx="0" cy="137160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4563" y="4814195"/>
            <a:ext cx="2159437" cy="1760806"/>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40</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792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744328" y="1551967"/>
            <a:ext cx="877547" cy="1219200"/>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64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2514600" y="1981200"/>
            <a:ext cx="990600" cy="28194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43861" y="453899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TextBox 3"/>
          <p:cNvSpPr txBox="1"/>
          <p:nvPr/>
        </p:nvSpPr>
        <p:spPr>
          <a:xfrm>
            <a:off x="1377261" y="3985111"/>
            <a:ext cx="508760" cy="461665"/>
          </a:xfrm>
          <a:prstGeom prst="rect">
            <a:avLst/>
          </a:prstGeom>
          <a:noFill/>
        </p:spPr>
        <p:txBody>
          <a:bodyPr wrap="square" rtlCol="0">
            <a:spAutoFit/>
          </a:bodyPr>
          <a:lstStyle/>
          <a:p>
            <a:r>
              <a:rPr lang="en-US" sz="2400" dirty="0" smtClean="0">
                <a:sym typeface="Wingdings" panose="05000000000000000000" pitchFamily="2" charset="2"/>
              </a:rPr>
              <a:t></a:t>
            </a:r>
            <a:r>
              <a:rPr lang="en-US" dirty="0" smtClean="0">
                <a:sym typeface="Wingdings" panose="05000000000000000000" pitchFamily="2" charset="2"/>
              </a:rPr>
              <a:t> </a:t>
            </a:r>
            <a:endParaRPr lang="en-US" dirty="0"/>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33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086600" y="2133600"/>
            <a:ext cx="0" cy="2819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772400" y="5410200"/>
            <a:ext cx="1295400" cy="1077218"/>
          </a:xfrm>
          <a:prstGeom prst="rect">
            <a:avLst/>
          </a:prstGeom>
          <a:noFill/>
        </p:spPr>
        <p:txBody>
          <a:bodyPr wrap="square" rtlCol="0">
            <a:spAutoFit/>
          </a:bodyPr>
          <a:lstStyle/>
          <a:p>
            <a:r>
              <a:rPr lang="en-US" sz="1600" dirty="0" smtClean="0"/>
              <a:t>May look bad here, but in % map (next!) </a:t>
            </a:r>
            <a:endParaRPr lang="en-US" sz="1600" dirty="0"/>
          </a:p>
        </p:txBody>
      </p:sp>
      <p:cxnSp>
        <p:nvCxnSpPr>
          <p:cNvPr id="23" name="Straight Arrow Connector 22"/>
          <p:cNvCxnSpPr/>
          <p:nvPr/>
        </p:nvCxnSpPr>
        <p:spPr>
          <a:xfrm flipH="1" flipV="1">
            <a:off x="7086600" y="4806315"/>
            <a:ext cx="838200" cy="6038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5" y="49456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cxnSp>
        <p:nvCxnSpPr>
          <p:cNvPr id="12" name="Straight Arrow Connector 11"/>
          <p:cNvCxnSpPr/>
          <p:nvPr/>
        </p:nvCxnSpPr>
        <p:spPr>
          <a:xfrm flipH="1" flipV="1">
            <a:off x="6629400" y="1981200"/>
            <a:ext cx="304800" cy="5063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533636" y="2553774"/>
            <a:ext cx="400564" cy="22211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34200" y="2027686"/>
            <a:ext cx="590036" cy="954107"/>
          </a:xfrm>
          <a:prstGeom prst="rect">
            <a:avLst/>
          </a:prstGeom>
          <a:noFill/>
        </p:spPr>
        <p:txBody>
          <a:bodyPr wrap="square" rtlCol="0">
            <a:spAutoFit/>
          </a:bodyPr>
          <a:lstStyle/>
          <a:p>
            <a:r>
              <a:rPr lang="en-US" sz="1400" dirty="0" smtClean="0"/>
              <a:t>Not so bad!</a:t>
            </a:r>
          </a:p>
          <a:p>
            <a:r>
              <a:rPr lang="en-US" sz="1400" dirty="0"/>
              <a:t>i</a:t>
            </a:r>
            <a:r>
              <a:rPr lang="en-US" sz="1400" dirty="0" smtClean="0"/>
              <a:t>n %</a:t>
            </a:r>
            <a:endParaRPr lang="en-US" sz="14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4031873"/>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93776</TotalTime>
  <Words>2951</Words>
  <Application>Microsoft Office PowerPoint</Application>
  <PresentationFormat>On-screen Show (4:3)</PresentationFormat>
  <Paragraphs>313</Paragraphs>
  <Slides>40</Slides>
  <Notes>8</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MS PGothic</vt:lpstr>
      <vt:lpstr>Arial</vt:lpstr>
      <vt:lpstr>Times New Roman</vt:lpstr>
      <vt:lpstr>Trebuchet MS</vt:lpstr>
      <vt:lpstr>verdana,arial,serif</vt:lpstr>
      <vt:lpstr>Wingdings</vt:lpstr>
      <vt:lpstr>Wingdings 2</vt:lpstr>
      <vt:lpstr>Default Design</vt:lpstr>
      <vt:lpstr>Drought  Outlook  Support Briefing   August 2021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7631</cp:revision>
  <cp:lastPrinted>2021-02-15T18:18:07Z</cp:lastPrinted>
  <dcterms:created xsi:type="dcterms:W3CDTF">2008-10-04T17:35:30Z</dcterms:created>
  <dcterms:modified xsi:type="dcterms:W3CDTF">2021-08-17T03:41:34Z</dcterms:modified>
</cp:coreProperties>
</file>