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handoutMasterIdLst>
    <p:handoutMasterId r:id="rId38"/>
  </p:handoutMasterIdLst>
  <p:sldIdLst>
    <p:sldId id="808" r:id="rId2"/>
    <p:sldId id="824" r:id="rId3"/>
    <p:sldId id="911" r:id="rId4"/>
    <p:sldId id="896" r:id="rId5"/>
    <p:sldId id="938" r:id="rId6"/>
    <p:sldId id="850" r:id="rId7"/>
    <p:sldId id="868" r:id="rId8"/>
    <p:sldId id="867" r:id="rId9"/>
    <p:sldId id="893" r:id="rId10"/>
    <p:sldId id="833" r:id="rId11"/>
    <p:sldId id="891" r:id="rId12"/>
    <p:sldId id="892"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270" r:id="rId32"/>
    <p:sldId id="915" r:id="rId33"/>
    <p:sldId id="888" r:id="rId34"/>
    <p:sldId id="883" r:id="rId35"/>
    <p:sldId id="918"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99266" autoAdjust="0"/>
  </p:normalViewPr>
  <p:slideViewPr>
    <p:cSldViewPr>
      <p:cViewPr>
        <p:scale>
          <a:sx n="107" d="100"/>
          <a:sy n="107" d="100"/>
        </p:scale>
        <p:origin x="-102" y="-9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hyperlink" Target="https://fsapps.nwcg.go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hyperlink" Target="https://www.wfas.net/index.php/fire-danger-rating-fire-potential--danger-32" TargetMode="External"/><Relationship Id="rId10" Type="http://schemas.openxmlformats.org/officeDocument/2006/relationships/image" Target="../media/image66.png"/><Relationship Id="rId4" Type="http://schemas.openxmlformats.org/officeDocument/2006/relationships/hyperlink" Target="https://www.nrcs.usda.gov/wps/portal/wcc/" TargetMode="External"/><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gif"/><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gif"/><Relationship Id="rId4" Type="http://schemas.openxmlformats.org/officeDocument/2006/relationships/image" Target="../media/image70.png"/><Relationship Id="rId9" Type="http://schemas.openxmlformats.org/officeDocument/2006/relationships/image" Target="../media/image75.gif"/></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gif"/></Relationships>
</file>

<file path=ppt/slides/_rels/slide27.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3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August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34000" y="1828800"/>
            <a:ext cx="2514600" cy="1676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narrow rainy season (months)</a:t>
            </a:r>
            <a:endParaRPr lang="en-US" sz="1400" dirty="0"/>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0"/>
            <a:ext cx="2736715"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200" y="3450978"/>
            <a:ext cx="2743200" cy="16061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10200" y="1676400"/>
            <a:ext cx="2736715" cy="175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4465"/>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a:solidFill>
                  <a:srgbClr val="000000"/>
                </a:solidFill>
                <a:effectLst/>
                <a:latin typeface="Times New Roman"/>
                <a:ea typeface="Times New Roman"/>
                <a:cs typeface="Arial"/>
              </a:rPr>
              <a:t>Precip  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pic>
        <p:nvPicPr>
          <p:cNvPr id="3" name="Picture 2" descr="https://www.cpc.ncep.noaa.gov/products/precip/CWlink/ENSO/composites/lanina.son.prec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99765"/>
            <a:ext cx="5474399" cy="6282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93802" y="617240"/>
            <a:ext cx="737998" cy="369332"/>
          </a:xfrm>
          <a:prstGeom prst="rect">
            <a:avLst/>
          </a:prstGeom>
          <a:noFill/>
        </p:spPr>
        <p:txBody>
          <a:bodyPr wrap="square" rtlCol="0">
            <a:spAutoFit/>
          </a:bodyPr>
          <a:lstStyle/>
          <a:p>
            <a:r>
              <a:rPr lang="en-US" b="1" dirty="0" smtClean="0">
                <a:solidFill>
                  <a:srgbClr val="FF0000"/>
                </a:solidFill>
              </a:rPr>
              <a:t>SON</a:t>
            </a:r>
            <a:endParaRPr lang="en-US" b="1" dirty="0">
              <a:solidFill>
                <a:srgbClr val="FF0000"/>
              </a:solidFill>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764"/>
          <a:stretch/>
        </p:blipFill>
        <p:spPr bwMode="auto">
          <a:xfrm>
            <a:off x="76201" y="35749"/>
            <a:ext cx="5181600" cy="6822251"/>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788"/>
            <a:ext cx="5486400" cy="6804212"/>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39018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86400" y="13716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cxnSp>
        <p:nvCxnSpPr>
          <p:cNvPr id="4" name="Straight Arrow Connector 3"/>
          <p:cNvCxnSpPr/>
          <p:nvPr/>
        </p:nvCxnSpPr>
        <p:spPr>
          <a:xfrm>
            <a:off x="4343400" y="4343400"/>
            <a:ext cx="4572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196" name="Picture 4" descr="https://www.cpc.ncep.noaa.gov/products/tanal/30day/mean/202007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1" y="84302"/>
            <a:ext cx="4689629" cy="66452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05200"/>
            <a:ext cx="394335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165" y="5133976"/>
            <a:ext cx="1972035" cy="164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8" name="Rectangle 7"/>
          <p:cNvSpPr/>
          <p:nvPr/>
        </p:nvSpPr>
        <p:spPr>
          <a:xfrm>
            <a:off x="4820726" y="2911214"/>
            <a:ext cx="2875473" cy="276999"/>
          </a:xfrm>
          <a:prstGeom prst="rect">
            <a:avLst/>
          </a:prstGeom>
        </p:spPr>
        <p:txBody>
          <a:bodyPr wrap="square">
            <a:spAutoFit/>
          </a:bodyPr>
          <a:lstStyle/>
          <a:p>
            <a:r>
              <a:rPr lang="en-US" sz="1200" dirty="0">
                <a:solidFill>
                  <a:srgbClr val="FF0000"/>
                </a:solidFill>
                <a:hlinkClick r:id="rId4"/>
              </a:rPr>
              <a:t>https://www.nrcs.usda.gov/wps/portal/wcc/</a:t>
            </a:r>
            <a:endParaRPr lang="en-US" sz="1200" dirty="0">
              <a:solidFill>
                <a:srgbClr val="FF0000"/>
              </a:solidFill>
            </a:endParaRPr>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3" name="TextBox 2"/>
          <p:cNvSpPr txBox="1"/>
          <p:nvPr/>
        </p:nvSpPr>
        <p:spPr>
          <a:xfrm>
            <a:off x="76200" y="6248400"/>
            <a:ext cx="4876800" cy="523220"/>
          </a:xfrm>
          <a:prstGeom prst="rect">
            <a:avLst/>
          </a:prstGeom>
          <a:noFill/>
        </p:spPr>
        <p:txBody>
          <a:bodyPr wrap="square" rtlCol="0">
            <a:spAutoFit/>
          </a:bodyPr>
          <a:lstStyle/>
          <a:p>
            <a:r>
              <a:rPr lang="en-US" sz="1400" b="1" dirty="0" smtClean="0"/>
              <a:t>Some/many of California </a:t>
            </a:r>
            <a:r>
              <a:rPr lang="en-US" sz="1400" b="1" dirty="0"/>
              <a:t>reservoirs </a:t>
            </a:r>
            <a:r>
              <a:rPr lang="en-US" sz="1400" b="1" dirty="0" smtClean="0"/>
              <a:t>levels are  below their historical average levels.  Next rainy season is 4-months away.</a:t>
            </a:r>
            <a:endParaRPr lang="en-US" sz="1400" b="1"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4038600" y="5257800"/>
            <a:ext cx="2895600" cy="400110"/>
          </a:xfrm>
          <a:prstGeom prst="rect">
            <a:avLst/>
          </a:prstGeom>
        </p:spPr>
        <p:txBody>
          <a:bodyPr wrap="square">
            <a:spAutoFit/>
          </a:bodyPr>
          <a:lstStyle/>
          <a:p>
            <a:r>
              <a:rPr lang="en-US" sz="1000" dirty="0">
                <a:hlinkClick r:id="rId5"/>
              </a:rPr>
              <a:t>https://www.wfas.net/index.php/fire-danger-rating-fire-potential--danger-32</a:t>
            </a:r>
            <a:endParaRPr lang="en-US" sz="1000" dirty="0"/>
          </a:p>
        </p:txBody>
      </p:sp>
      <p:pic>
        <p:nvPicPr>
          <p:cNvPr id="3076" name="Picture 4" descr="Forecast Fire Danger Rating Continental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550" y="3276600"/>
            <a:ext cx="2457450" cy="18302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69043" y="378023"/>
            <a:ext cx="1941557" cy="307777"/>
          </a:xfrm>
          <a:prstGeom prst="rect">
            <a:avLst/>
          </a:prstGeom>
        </p:spPr>
        <p:txBody>
          <a:bodyPr wrap="none">
            <a:spAutoFit/>
          </a:bodyPr>
          <a:lstStyle/>
          <a:p>
            <a:r>
              <a:rPr lang="en-US" sz="1400" dirty="0">
                <a:hlinkClick r:id="rId7"/>
              </a:rPr>
              <a:t>https://fsapps.nwcg.gov/</a:t>
            </a:r>
            <a:endParaRPr lang="en-US" sz="1400" dirty="0"/>
          </a:p>
        </p:txBody>
      </p:sp>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7" y="57150"/>
            <a:ext cx="4213353"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675" y="6748463"/>
            <a:ext cx="2295525" cy="10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descr="Forecast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3276600"/>
            <a:ext cx="23262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fsapps.nwcg.gov/afm/data/lg_fire/lg_fire_nifc_2020-08-17.png"/>
          <p:cNvPicPr>
            <a:picLocks noChangeAspect="1" noChangeArrowheads="1"/>
          </p:cNvPicPr>
          <p:nvPr/>
        </p:nvPicPr>
        <p:blipFill rotWithShape="1">
          <a:blip r:embed="rId11">
            <a:extLst>
              <a:ext uri="{28A0092B-C50C-407E-A947-70E740481C1C}">
                <a14:useLocalDpi xmlns:a14="http://schemas.microsoft.com/office/drawing/2010/main" val="0"/>
              </a:ext>
            </a:extLst>
          </a:blip>
          <a:srcRect b="26224"/>
          <a:stretch/>
        </p:blipFill>
        <p:spPr bwMode="auto">
          <a:xfrm>
            <a:off x="4940076" y="178180"/>
            <a:ext cx="3988247" cy="30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conditions slightly </a:t>
            </a:r>
            <a:r>
              <a:rPr lang="en-US" altLang="en-US" sz="1600" dirty="0" err="1" smtClean="0">
                <a:latin typeface="Times New Roman" pitchFamily="18" charset="0"/>
              </a:rPr>
              <a:t>omproved</a:t>
            </a:r>
            <a:r>
              <a:rPr lang="en-US" altLang="en-US" sz="1600" dirty="0" smtClean="0">
                <a:latin typeface="Times New Roman" pitchFamily="18" charset="0"/>
              </a:rPr>
              <a:t>.</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28998" cy="2152733"/>
          </a:xfrm>
          <a:prstGeom prst="rect">
            <a:avLst/>
          </a:prstGeom>
          <a:noFill/>
          <a:extLst>
            <a:ext uri="{909E8E84-426E-40DD-AFC4-6F175D3DCCD1}">
              <a14:hiddenFill xmlns:a14="http://schemas.microsoft.com/office/drawing/2010/main">
                <a:solidFill>
                  <a:srgbClr val="FFFFFF"/>
                </a:solidFill>
              </a14:hiddenFill>
            </a:ext>
          </a:extLst>
        </p:spPr>
      </p:pic>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124200" y="914400"/>
            <a:ext cx="711474" cy="4495800"/>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875515" y="5165143"/>
            <a:ext cx="1752600" cy="738664"/>
          </a:xfrm>
          <a:prstGeom prst="rect">
            <a:avLst/>
          </a:prstGeom>
          <a:noFill/>
        </p:spPr>
        <p:txBody>
          <a:bodyPr wrap="square" rtlCol="0">
            <a:spAutoFit/>
          </a:bodyPr>
          <a:lstStyle/>
          <a:p>
            <a:r>
              <a:rPr lang="en-US" sz="1400" dirty="0" smtClean="0"/>
              <a:t>The far NE drought/dryness has got better!</a:t>
            </a:r>
            <a:endParaRPr lang="en-US" sz="1400" dirty="0"/>
          </a:p>
        </p:txBody>
      </p:sp>
      <p:pic>
        <p:nvPicPr>
          <p:cNvPr id="2050"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143242"/>
            <a:ext cx="3428998" cy="21472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6032" y="2627154"/>
            <a:ext cx="2718168" cy="173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295691"/>
            <a:ext cx="3410132" cy="218130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3914" y="4295691"/>
            <a:ext cx="2700295" cy="1724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a:off x="6858000" y="2895600"/>
            <a:ext cx="1905000" cy="15195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029200" y="3738603"/>
            <a:ext cx="2057400" cy="164774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9040"/>
            <a:ext cx="4474488" cy="29107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Drought/Figures/smp/ens_smp_delta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040"/>
            <a:ext cx="4474489" cy="2910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cpc.ncep.noaa.gov/products/Drought/Figures/smp/ens_smp_delta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581" y="1516420"/>
            <a:ext cx="4606419" cy="2996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738664"/>
          </a:xfrm>
          <a:prstGeom prst="rect">
            <a:avLst/>
          </a:prstGeom>
          <a:noFill/>
        </p:spPr>
        <p:txBody>
          <a:bodyPr wrap="square" rtlCol="0">
            <a:spAutoFit/>
          </a:bodyPr>
          <a:lstStyle/>
          <a:p>
            <a:r>
              <a:rPr lang="en-US" sz="1400" dirty="0" smtClean="0"/>
              <a:t>Overall, during the past month, lots of yellow/red  across the country – that is  -</a:t>
            </a:r>
            <a:r>
              <a:rPr lang="en-US" sz="1400" dirty="0" err="1" smtClean="0"/>
              <a:t>ve</a:t>
            </a:r>
            <a:r>
              <a:rPr lang="en-US" sz="1400" dirty="0" smtClean="0"/>
              <a:t> soil moisture tendency – that is drying! </a:t>
            </a:r>
            <a:endParaRPr lang="en-US" sz="1400" dirty="0"/>
          </a:p>
        </p:txBody>
      </p:sp>
      <p:cxnSp>
        <p:nvCxnSpPr>
          <p:cNvPr id="6" name="Straight Arrow Connector 5"/>
          <p:cNvCxnSpPr/>
          <p:nvPr/>
        </p:nvCxnSpPr>
        <p:spPr>
          <a:xfrm flipH="1" flipV="1">
            <a:off x="3276230" y="5029200"/>
            <a:ext cx="381000" cy="76200"/>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20" name="Straight Arrow Connector 19"/>
          <p:cNvCxnSpPr/>
          <p:nvPr/>
        </p:nvCxnSpPr>
        <p:spPr>
          <a:xfrm flipH="1" flipV="1">
            <a:off x="609601" y="4528067"/>
            <a:ext cx="609599" cy="372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343401"/>
            <a:ext cx="228600" cy="5333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9200" y="4866839"/>
            <a:ext cx="457200" cy="99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477000" y="1524000"/>
            <a:ext cx="2666999" cy="526297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five months, </a:t>
            </a:r>
            <a:r>
              <a:rPr lang="en-US" sz="1400" u="sng" dirty="0" smtClean="0"/>
              <a:t>drought area &amp; severity has overall generally increased </a:t>
            </a:r>
            <a:r>
              <a:rPr lang="en-US" sz="1400" dirty="0" smtClean="0"/>
              <a:t>across the South, West &amp; Northern Plains and NE.</a:t>
            </a:r>
          </a:p>
          <a:p>
            <a:endParaRPr lang="en-US" sz="1400" dirty="0"/>
          </a:p>
          <a:p>
            <a:pPr marL="285750" indent="-285750">
              <a:buFont typeface="Arial" panose="020B0604020202020204" pitchFamily="34" charset="0"/>
              <a:buChar char="•"/>
            </a:pPr>
            <a:r>
              <a:rPr lang="en-US" sz="1400" dirty="0" smtClean="0"/>
              <a:t>The short/long term drought in the four corner states area (AZ/NM/UT/CO) has expanded and intensified southward &amp; westward.</a:t>
            </a:r>
          </a:p>
          <a:p>
            <a:endParaRPr lang="en-US" sz="1400" dirty="0"/>
          </a:p>
          <a:p>
            <a:pPr marL="285750" indent="-285750">
              <a:buFont typeface="Arial" panose="020B0604020202020204" pitchFamily="34" charset="0"/>
              <a:buChar char="•"/>
            </a:pPr>
            <a:r>
              <a:rPr lang="en-US" sz="1400" dirty="0" smtClean="0"/>
              <a:t>Dryness/Drought in Northern Great Plain states has slightly eased.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Recent short-term Drought in the Northeastern states has gotten better.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New dry/drought areas are emerging in the upper Midwest (IN, OH, PA)  and southeast. </a:t>
            </a:r>
          </a:p>
        </p:txBody>
      </p:sp>
      <p:sp>
        <p:nvSpPr>
          <p:cNvPr id="21" name="TextBox 20"/>
          <p:cNvSpPr txBox="1"/>
          <p:nvPr/>
        </p:nvSpPr>
        <p:spPr>
          <a:xfrm>
            <a:off x="4876800" y="4659868"/>
            <a:ext cx="1219200" cy="369332"/>
          </a:xfrm>
          <a:prstGeom prst="rect">
            <a:avLst/>
          </a:prstGeom>
          <a:noFill/>
        </p:spPr>
        <p:txBody>
          <a:bodyPr wrap="square" rtlCol="0">
            <a:spAutoFit/>
          </a:bodyPr>
          <a:lstStyle/>
          <a:p>
            <a:r>
              <a:rPr lang="en-US" dirty="0"/>
              <a:t> </a:t>
            </a:r>
            <a:r>
              <a:rPr lang="en-US" dirty="0" smtClean="0"/>
              <a:t> April</a:t>
            </a:r>
            <a:endParaRPr lang="en-US" dirty="0"/>
          </a:p>
        </p:txBody>
      </p:sp>
      <p:sp>
        <p:nvSpPr>
          <p:cNvPr id="3081" name="TextBox 17"/>
          <p:cNvSpPr txBox="1">
            <a:spLocks noChangeArrowheads="1"/>
          </p:cNvSpPr>
          <p:nvPr/>
        </p:nvSpPr>
        <p:spPr bwMode="auto">
          <a:xfrm>
            <a:off x="1776507"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828758" y="0"/>
            <a:ext cx="569387" cy="369332"/>
          </a:xfrm>
          <a:prstGeom prst="rect">
            <a:avLst/>
          </a:prstGeom>
          <a:noFill/>
        </p:spPr>
        <p:txBody>
          <a:bodyPr wrap="none" rtlCol="0">
            <a:spAutoFit/>
          </a:bodyPr>
          <a:lstStyle/>
          <a:p>
            <a:r>
              <a:rPr lang="en-US" dirty="0" smtClean="0"/>
              <a:t>July</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May</a:t>
            </a:r>
            <a:endParaRPr lang="en-US" dirty="0"/>
          </a:p>
        </p:txBody>
      </p:sp>
      <p:sp>
        <p:nvSpPr>
          <p:cNvPr id="28" name="TextBox 27"/>
          <p:cNvSpPr txBox="1"/>
          <p:nvPr/>
        </p:nvSpPr>
        <p:spPr>
          <a:xfrm>
            <a:off x="4825808" y="550902"/>
            <a:ext cx="1168783" cy="369332"/>
          </a:xfrm>
          <a:prstGeom prst="rect">
            <a:avLst/>
          </a:prstGeom>
          <a:noFill/>
        </p:spPr>
        <p:txBody>
          <a:bodyPr wrap="square" rtlCol="0">
            <a:spAutoFit/>
          </a:bodyPr>
          <a:lstStyle/>
          <a:p>
            <a:r>
              <a:rPr lang="en-US" dirty="0"/>
              <a:t> </a:t>
            </a:r>
            <a:r>
              <a:rPr lang="en-US" dirty="0" smtClean="0"/>
              <a:t>June</a:t>
            </a:r>
            <a:endParaRPr lang="en-US" dirty="0"/>
          </a:p>
        </p:txBody>
      </p:sp>
      <p:sp>
        <p:nvSpPr>
          <p:cNvPr id="2" name="TextBox 1"/>
          <p:cNvSpPr txBox="1"/>
          <p:nvPr/>
        </p:nvSpPr>
        <p:spPr>
          <a:xfrm>
            <a:off x="6657977" y="15240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899597" y="3440668"/>
            <a:ext cx="889987" cy="369332"/>
          </a:xfrm>
          <a:prstGeom prst="rect">
            <a:avLst/>
          </a:prstGeom>
          <a:noFill/>
        </p:spPr>
        <p:txBody>
          <a:bodyPr wrap="none" rtlCol="0">
            <a:spAutoFit/>
          </a:bodyPr>
          <a:lstStyle/>
          <a:p>
            <a:r>
              <a:rPr lang="en-US" b="1" dirty="0" smtClean="0"/>
              <a:t>August</a:t>
            </a:r>
            <a:endParaRPr lang="en-US" b="1" dirty="0"/>
          </a:p>
        </p:txBody>
      </p:sp>
      <p:pic>
        <p:nvPicPr>
          <p:cNvPr id="24" name="Picture 23"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6436" y="5029200"/>
            <a:ext cx="2320564" cy="1524000"/>
          </a:xfrm>
          <a:prstGeom prst="rect">
            <a:avLst/>
          </a:prstGeom>
          <a:noFill/>
          <a:ln>
            <a:noFill/>
          </a:ln>
        </p:spPr>
      </p:pic>
      <p:pic>
        <p:nvPicPr>
          <p:cNvPr id="30" name="Picture 2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8143" y="2977634"/>
            <a:ext cx="2328857" cy="1518166"/>
          </a:xfrm>
          <a:prstGeom prst="rect">
            <a:avLst/>
          </a:prstGeom>
          <a:noFill/>
          <a:ln>
            <a:noFill/>
          </a:ln>
        </p:spPr>
      </p:pic>
      <p:pic>
        <p:nvPicPr>
          <p:cNvPr id="27" name="Picture 26"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6437" y="914400"/>
            <a:ext cx="2320564" cy="1454498"/>
          </a:xfrm>
          <a:prstGeom prst="rect">
            <a:avLst/>
          </a:prstGeom>
          <a:noFill/>
          <a:ln>
            <a:noFill/>
          </a:ln>
        </p:spPr>
      </p:pic>
      <p:pic>
        <p:nvPicPr>
          <p:cNvPr id="29" name="Picture 2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98" y="523240"/>
            <a:ext cx="3978910" cy="2905760"/>
          </a:xfrm>
          <a:prstGeom prst="rect">
            <a:avLst/>
          </a:prstGeom>
          <a:noFill/>
          <a:ln>
            <a:noFill/>
          </a:ln>
        </p:spPr>
      </p:pic>
      <p:pic>
        <p:nvPicPr>
          <p:cNvPr id="31" name="Picture 3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3803015"/>
            <a:ext cx="3962400" cy="275018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507602179"/>
              </p:ext>
            </p:extLst>
          </p:nvPr>
        </p:nvGraphicFramePr>
        <p:xfrm>
          <a:off x="381000" y="152400"/>
          <a:ext cx="8305800" cy="609599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13 August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Watch</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chemeClr val="tx1"/>
                          </a:solidFill>
                          <a:effectLst/>
                          <a:latin typeface="Arial" pitchFamily="34" charset="0"/>
                          <a:ea typeface="+mn-ea"/>
                          <a:cs typeface="+mn-cs"/>
                        </a:rPr>
                        <a:t>There is a ~60% chance of La Niña development during Northern Hemisphere fall 2020 and continuing through winter 2020-21 (~55% chance).</a:t>
                      </a:r>
                      <a:endParaRPr lang="en-US" sz="1800" kern="1200" dirty="0" smtClean="0">
                        <a:solidFill>
                          <a:schemeClr val="tx1"/>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09600"/>
            <a:ext cx="4343400" cy="5827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But subsurface ocean heat anomalies is going yo-yo!!</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0726" y="2514600"/>
            <a:ext cx="3833674" cy="1905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00726" y="4495800"/>
            <a:ext cx="3833674"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00726" y="646113"/>
            <a:ext cx="3833674"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600200"/>
            <a:ext cx="4191000" cy="646331"/>
          </a:xfrm>
          <a:prstGeom prst="rect">
            <a:avLst/>
          </a:prstGeom>
          <a:noFill/>
        </p:spPr>
        <p:txBody>
          <a:bodyPr wrap="square" rtlCol="0">
            <a:spAutoFit/>
          </a:bodyPr>
          <a:lstStyle/>
          <a:p>
            <a:r>
              <a:rPr lang="en-US" dirty="0" smtClean="0"/>
              <a:t>Tropical Pacific (Nino 3.4) surface SST in ENSO neutral status  vs cool Subsurface  </a:t>
            </a:r>
            <a:endParaRPr lang="en-US" dirty="0"/>
          </a:p>
        </p:txBody>
      </p:sp>
      <p:pic>
        <p:nvPicPr>
          <p:cNvPr id="8"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8900" y="228600"/>
            <a:ext cx="4102100" cy="640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429000"/>
            <a:ext cx="4653972"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iri.columbia.edu/wp-content/uploads/2020/07/figur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1" y="3486556"/>
            <a:ext cx="4457699" cy="3066644"/>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July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248400"/>
            <a:ext cx="3934598" cy="307777"/>
          </a:xfrm>
          <a:prstGeom prst="rect">
            <a:avLst/>
          </a:prstGeom>
          <a:noFill/>
        </p:spPr>
        <p:txBody>
          <a:bodyPr wrap="square" rtlCol="0">
            <a:spAutoFit/>
          </a:bodyPr>
          <a:lstStyle/>
          <a:p>
            <a:r>
              <a:rPr lang="en-US" sz="1400" b="1" dirty="0" smtClean="0">
                <a:solidFill>
                  <a:srgbClr val="0033CC"/>
                </a:solidFill>
              </a:rPr>
              <a:t>Developing La Nina during next 3 months. </a:t>
            </a:r>
            <a:endParaRPr lang="en-US" sz="1400" b="1" dirty="0">
              <a:solidFill>
                <a:srgbClr val="0033CC"/>
              </a:solidFill>
            </a:endParaRPr>
          </a:p>
        </p:txBody>
      </p:sp>
      <p:sp>
        <p:nvSpPr>
          <p:cNvPr id="14" name="TextBox 1"/>
          <p:cNvSpPr txBox="1">
            <a:spLocks noChangeArrowheads="1"/>
          </p:cNvSpPr>
          <p:nvPr/>
        </p:nvSpPr>
        <p:spPr bwMode="auto">
          <a:xfrm>
            <a:off x="76200" y="3364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August </a:t>
            </a:r>
            <a:r>
              <a:rPr lang="en-US" altLang="en-US" sz="1800" dirty="0">
                <a:latin typeface="Times New Roman" pitchFamily="18" charset="0"/>
              </a:rPr>
              <a:t>CPC/IRI forecast</a:t>
            </a:r>
          </a:p>
        </p:txBody>
      </p:sp>
      <p:cxnSp>
        <p:nvCxnSpPr>
          <p:cNvPr id="9" name="Straight Arrow Connector 8"/>
          <p:cNvCxnSpPr/>
          <p:nvPr/>
        </p:nvCxnSpPr>
        <p:spPr>
          <a:xfrm flipH="1">
            <a:off x="1447800" y="3200400"/>
            <a:ext cx="381000" cy="1704811"/>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s://iri.columbia.edu/wp-content/uploads/2020/07/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0"/>
            <a:ext cx="4000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ri.columbia.edu/wp-content/uploads/2020/06/fig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301" y="152400"/>
            <a:ext cx="4457699" cy="32419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iri.columbia.edu/wp-content/uploads/2020/08/figur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9" y="3778301"/>
            <a:ext cx="4002929" cy="2546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3124200"/>
            <a:ext cx="1066800" cy="2893100"/>
          </a:xfrm>
          <a:prstGeom prst="rect">
            <a:avLst/>
          </a:prstGeom>
          <a:noFill/>
        </p:spPr>
        <p:txBody>
          <a:bodyPr wrap="square" rtlCol="0">
            <a:spAutoFit/>
          </a:bodyPr>
          <a:lstStyle/>
          <a:p>
            <a:r>
              <a:rPr lang="en-US" sz="1400" b="1" dirty="0" smtClean="0">
                <a:solidFill>
                  <a:srgbClr val="0033CC"/>
                </a:solidFill>
              </a:rPr>
              <a:t>Onwards to quick  increasing (??) probability for La Nina later in the year.</a:t>
            </a:r>
          </a:p>
          <a:p>
            <a:endParaRPr lang="en-US" sz="1400" b="1" dirty="0" smtClean="0">
              <a:solidFill>
                <a:srgbClr val="0033CC"/>
              </a:solidFill>
            </a:endParaRPr>
          </a:p>
          <a:p>
            <a:r>
              <a:rPr lang="en-US" sz="1400" b="1" dirty="0" smtClean="0">
                <a:solidFill>
                  <a:srgbClr val="0033CC"/>
                </a:solidFill>
              </a:rPr>
              <a:t>Barely &gt;50 percent.</a:t>
            </a:r>
          </a:p>
          <a:p>
            <a:r>
              <a:rPr lang="en-US" sz="1400" b="1" dirty="0" smtClean="0">
                <a:solidFill>
                  <a:srgbClr val="0033CC"/>
                </a:solidFill>
              </a:rPr>
              <a:t>50-50 Chance </a:t>
            </a:r>
            <a:endParaRPr lang="en-US" sz="1400" b="1" dirty="0">
              <a:solidFill>
                <a:srgbClr val="0033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cpc.ncep.noaa.gov/products/predictions/long_range/lead14/off15_prcp.gif"/>
          <p:cNvPicPr>
            <a:picLocks noChangeAspect="1" noChangeArrowheads="1"/>
          </p:cNvPicPr>
          <p:nvPr/>
        </p:nvPicPr>
        <p:blipFill rotWithShape="1">
          <a:blip r:embed="rId2">
            <a:extLst>
              <a:ext uri="{28A0092B-C50C-407E-A947-70E740481C1C}">
                <a14:useLocalDpi xmlns:a14="http://schemas.microsoft.com/office/drawing/2010/main" val="0"/>
              </a:ext>
            </a:extLst>
          </a:blip>
          <a:srcRect t="6906"/>
          <a:stretch/>
        </p:blipFill>
        <p:spPr bwMode="auto">
          <a:xfrm>
            <a:off x="28654" y="0"/>
            <a:ext cx="3631128" cy="3323948"/>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(Aug)/</a:t>
            </a:r>
            <a:r>
              <a:rPr lang="en-US" altLang="en-US" sz="2400" kern="0" dirty="0"/>
              <a:t>Seasonal </a:t>
            </a:r>
            <a:r>
              <a:rPr lang="en-US" altLang="en-US" sz="2400" kern="0" dirty="0" smtClean="0"/>
              <a:t>(ASO)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16388"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19400"/>
            <a:ext cx="3733800" cy="3671484"/>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924299"/>
            <a:ext cx="3732643" cy="246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038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474" y="2743200"/>
            <a:ext cx="4498326" cy="3826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4953000"/>
            <a:ext cx="395122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Much of the US drought is in the West.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the next 1-2 weeks, much of the expected rain is in the East. (Much of green color is &lt; ½ inch).</a:t>
            </a:r>
            <a:endParaRPr lang="en-US" dirty="0"/>
          </a:p>
        </p:txBody>
      </p:sp>
      <p:cxnSp>
        <p:nvCxnSpPr>
          <p:cNvPr id="5" name="Straight Arrow Connector 4"/>
          <p:cNvCxnSpPr/>
          <p:nvPr/>
        </p:nvCxnSpPr>
        <p:spPr>
          <a:xfrm flipV="1">
            <a:off x="2781300" y="6324600"/>
            <a:ext cx="1169925" cy="2447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https://www.wpc.ncep.noaa.gov/qpf/p168i.gif?1597760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186"/>
            <a:ext cx="4283511" cy="3003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(Aug)/</a:t>
            </a:r>
            <a:r>
              <a:rPr lang="en-US" altLang="en-US" sz="2400" kern="0" dirty="0"/>
              <a:t>Seasonal </a:t>
            </a:r>
            <a:r>
              <a:rPr lang="en-US" altLang="en-US" sz="2400" kern="0" dirty="0" smtClean="0"/>
              <a:t>(ASO)  </a:t>
            </a:r>
            <a:endParaRPr lang="en-US" altLang="en-US" sz="2400" kern="0" dirty="0"/>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36692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8001000" y="2391407"/>
            <a:ext cx="10817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Jul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8434"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040"/>
            <a:ext cx="3600450" cy="3540360"/>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429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July 31</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8436"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037738"/>
            <a:ext cx="4114800" cy="35637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38600"/>
            <a:ext cx="362616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www.cpc.ncep.noaa.gov/products/NMME/prob/images/prob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710" y="3266122"/>
            <a:ext cx="3970290" cy="3002090"/>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1"/>
          <p:cNvSpPr>
            <a:spLocks noChangeArrowheads="1"/>
          </p:cNvSpPr>
          <p:nvPr/>
        </p:nvSpPr>
        <p:spPr bwMode="auto">
          <a:xfrm>
            <a:off x="4255120" y="1967345"/>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Sep</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SON</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NMME models always make these </a:t>
            </a:r>
            <a:r>
              <a:rPr lang="en-US" sz="1400" u="sng" dirty="0" smtClean="0"/>
              <a:t>red (warmer T) </a:t>
            </a:r>
            <a:r>
              <a:rPr lang="en-US" sz="1400" dirty="0" smtClean="0"/>
              <a:t>forecasts.</a:t>
            </a:r>
            <a:endParaRPr lang="en-US" sz="1400" dirty="0"/>
          </a:p>
        </p:txBody>
      </p:sp>
      <p:sp>
        <p:nvSpPr>
          <p:cNvPr id="10" name="TextBox 9"/>
          <p:cNvSpPr txBox="1"/>
          <p:nvPr/>
        </p:nvSpPr>
        <p:spPr>
          <a:xfrm>
            <a:off x="3901242" y="4800600"/>
            <a:ext cx="1432757" cy="1169551"/>
          </a:xfrm>
          <a:prstGeom prst="rect">
            <a:avLst/>
          </a:prstGeom>
          <a:noFill/>
        </p:spPr>
        <p:txBody>
          <a:bodyPr wrap="square" rtlCol="0">
            <a:spAutoFit/>
          </a:bodyPr>
          <a:lstStyle/>
          <a:p>
            <a:r>
              <a:rPr lang="en-US" sz="1400" dirty="0" smtClean="0"/>
              <a:t>Models predict high Temps. </a:t>
            </a:r>
            <a:r>
              <a:rPr lang="en-US" sz="1400" dirty="0"/>
              <a:t>a</a:t>
            </a:r>
            <a:r>
              <a:rPr lang="en-US" sz="1400" dirty="0" smtClean="0"/>
              <a:t>nd  less chances of rain in drought areas of SW. </a:t>
            </a:r>
            <a:r>
              <a:rPr lang="en-US" sz="1400" dirty="0" smtClean="0">
                <a:sym typeface="Wingdings" panose="05000000000000000000" pitchFamily="2" charset="2"/>
              </a:rPr>
              <a:t> </a:t>
            </a:r>
            <a:endParaRPr lang="en-US" sz="1400" dirty="0"/>
          </a:p>
        </p:txBody>
      </p:sp>
      <p:pic>
        <p:nvPicPr>
          <p:cNvPr id="1026" name="Picture 2"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710" y="0"/>
            <a:ext cx="3950928" cy="30520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pc.ncep.noaa.gov/products/NMME/prob/images/prob_ensemble_tmp2m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986" cy="2943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 y="3262468"/>
            <a:ext cx="3885214" cy="300132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SON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1" y="533400"/>
            <a:ext cx="892251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July 2020- Oct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07/16/20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August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07/31/20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457200" y="4264223"/>
            <a:ext cx="3886200"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It was not too long ago (~May 2019), the US  had almost the lowest coverage of  area covered by drought! Approx. &lt; 4% or so.</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Now much of the southwest and parts of </a:t>
            </a:r>
            <a:r>
              <a:rPr lang="en-US" sz="1400" dirty="0" err="1" smtClean="0"/>
              <a:t>NorthEast</a:t>
            </a:r>
            <a:r>
              <a:rPr lang="en-US" sz="1400" dirty="0" smtClean="0"/>
              <a:t> is under drought! </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Drought is very fragile!! Have to keep a close eye!! </a:t>
            </a:r>
            <a:endParaRPr lang="en-US" sz="1400" dirty="0"/>
          </a:p>
          <a:p>
            <a:pPr marL="0" lvl="1"/>
            <a:endParaRPr lang="en-US" sz="1400" dirty="0" smtClean="0"/>
          </a:p>
        </p:txBody>
      </p:sp>
      <p:pic>
        <p:nvPicPr>
          <p:cNvPr id="11" name="Picture 10"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00" y="3393440"/>
            <a:ext cx="3848100" cy="3159760"/>
          </a:xfrm>
          <a:prstGeom prst="rect">
            <a:avLst/>
          </a:prstGeom>
          <a:noFill/>
          <a:ln>
            <a:noFill/>
          </a:ln>
        </p:spPr>
      </p:pic>
      <p:pic>
        <p:nvPicPr>
          <p:cNvPr id="3" name="Picture 2"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4267200" cy="317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2977"/>
            <a:ext cx="9067799" cy="307777"/>
          </a:xfrm>
          <a:prstGeom prst="rect">
            <a:avLst/>
          </a:prstGeom>
          <a:noFill/>
        </p:spPr>
        <p:txBody>
          <a:bodyPr wrap="square" rtlCol="0">
            <a:spAutoFit/>
          </a:bodyPr>
          <a:lstStyle/>
          <a:p>
            <a:r>
              <a:rPr lang="en-US" sz="1400" dirty="0" err="1" smtClean="0"/>
              <a:t>Fcst</a:t>
            </a:r>
            <a:r>
              <a:rPr lang="en-US" sz="1400" dirty="0" smtClean="0"/>
              <a:t> made from last month(background)                   compared with this month(foreground, red border)</a:t>
            </a:r>
            <a:endParaRPr lang="en-US" sz="1400" dirty="0"/>
          </a:p>
        </p:txBody>
      </p:sp>
      <p:pic>
        <p:nvPicPr>
          <p:cNvPr id="12" name="Picture 11">
            <a:extLst>
              <a:ext uri="{FF2B5EF4-FFF2-40B4-BE49-F238E27FC236}">
                <a16:creationId xmlns="" xmlns:a16="http://schemas.microsoft.com/office/drawing/2014/main" xmlns:lc="http://schemas.openxmlformats.org/drawingml/2006/lockedCanvas" id="{4D10F151-DC70-FC49-8DA5-B0447CA62FE0}"/>
              </a:ext>
            </a:extLst>
          </p:cNvPr>
          <p:cNvPicPr>
            <a:picLocks noChangeAspect="1"/>
          </p:cNvPicPr>
          <p:nvPr/>
        </p:nvPicPr>
        <p:blipFill>
          <a:blip r:embed="rId3"/>
          <a:stretch>
            <a:fillRect/>
          </a:stretch>
        </p:blipFill>
        <p:spPr>
          <a:xfrm>
            <a:off x="38100" y="304800"/>
            <a:ext cx="6819900" cy="6248400"/>
          </a:xfrm>
          <a:prstGeom prst="rect">
            <a:avLst/>
          </a:prstGeom>
        </p:spPr>
      </p:pic>
      <p:sp>
        <p:nvSpPr>
          <p:cNvPr id="4" name="TextBox 3"/>
          <p:cNvSpPr txBox="1"/>
          <p:nvPr/>
        </p:nvSpPr>
        <p:spPr>
          <a:xfrm>
            <a:off x="6256010" y="28956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cxnSp>
        <p:nvCxnSpPr>
          <p:cNvPr id="5" name="Straight Arrow Connector 4"/>
          <p:cNvCxnSpPr/>
          <p:nvPr/>
        </p:nvCxnSpPr>
        <p:spPr>
          <a:xfrm flipV="1">
            <a:off x="1790700" y="1829432"/>
            <a:ext cx="630070" cy="12954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11170" y="3249543"/>
            <a:ext cx="703430" cy="130976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324100" y="457201"/>
            <a:ext cx="6819900" cy="60960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6553201"/>
            <a:ext cx="9144000" cy="307777"/>
          </a:xfrm>
          <a:prstGeom prst="rect">
            <a:avLst/>
          </a:prstGeom>
          <a:noFill/>
        </p:spPr>
        <p:txBody>
          <a:bodyPr wrap="square" rtlCol="0">
            <a:spAutoFit/>
          </a:bodyPr>
          <a:lstStyle/>
          <a:p>
            <a:r>
              <a:rPr lang="en-US" sz="1400" dirty="0" err="1" smtClean="0"/>
              <a:t>Fcsts</a:t>
            </a:r>
            <a:r>
              <a:rPr lang="en-US" sz="1400" dirty="0" smtClean="0"/>
              <a:t> generally no good!(see 4 corners area)–disconnect with the USDM. Based  mainly on NMME precip </a:t>
            </a:r>
            <a:r>
              <a:rPr lang="en-US" sz="1400" dirty="0" err="1" smtClean="0"/>
              <a:t>fcst</a:t>
            </a:r>
            <a:r>
              <a:rPr lang="en-US" sz="1400" dirty="0" smtClean="0"/>
              <a:t> deficiency.</a:t>
            </a:r>
            <a:endParaRPr lang="en-US" sz="1400" dirty="0"/>
          </a:p>
        </p:txBody>
      </p:sp>
      <p:pic>
        <p:nvPicPr>
          <p:cNvPr id="14" name="Picture 13">
            <a:extLst>
              <a:ext uri="{FF2B5EF4-FFF2-40B4-BE49-F238E27FC236}">
                <a16:creationId xmlns="" xmlns:a16="http://schemas.microsoft.com/office/drawing/2014/main" xmlns:lc="http://schemas.openxmlformats.org/drawingml/2006/lockedCanvas" id="{794314E6-74BF-ED40-B086-EF3610DC5BBD}"/>
              </a:ext>
            </a:extLst>
          </p:cNvPr>
          <p:cNvPicPr>
            <a:picLocks noChangeAspect="1"/>
          </p:cNvPicPr>
          <p:nvPr/>
        </p:nvPicPr>
        <p:blipFill>
          <a:blip r:embed="rId4"/>
          <a:stretch>
            <a:fillRect/>
          </a:stretch>
        </p:blipFill>
        <p:spPr>
          <a:xfrm>
            <a:off x="2324100" y="457200"/>
            <a:ext cx="6819900" cy="6096000"/>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1981200" y="3200400"/>
            <a:ext cx="5334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xmlns:lc="http://schemas.openxmlformats.org/drawingml/2006/lockedCanvas" id="{E57079FE-0507-9F4C-B872-E5C2F75AE05D}"/>
              </a:ext>
            </a:extLst>
          </p:cNvPr>
          <p:cNvPicPr>
            <a:picLocks noChangeAspect="1"/>
          </p:cNvPicPr>
          <p:nvPr/>
        </p:nvPicPr>
        <p:blipFill>
          <a:blip r:embed="rId2"/>
          <a:stretch>
            <a:fillRect/>
          </a:stretch>
        </p:blipFill>
        <p:spPr>
          <a:xfrm>
            <a:off x="38100" y="73541"/>
            <a:ext cx="6819900" cy="6251059"/>
          </a:xfrm>
          <a:prstGeom prst="rect">
            <a:avLst/>
          </a:prstGeom>
        </p:spPr>
      </p:pic>
      <p:sp>
        <p:nvSpPr>
          <p:cNvPr id="5" name="Rectangle 4"/>
          <p:cNvSpPr/>
          <p:nvPr/>
        </p:nvSpPr>
        <p:spPr>
          <a:xfrm>
            <a:off x="2247900" y="304801"/>
            <a:ext cx="6896101" cy="6251059"/>
          </a:xfrm>
          <a:prstGeom prst="rect">
            <a:avLst/>
          </a:prstGeom>
          <a:noFill/>
          <a:ln>
            <a:solidFill>
              <a:srgbClr val="66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xmlns:lc="http://schemas.openxmlformats.org/drawingml/2006/lockedCanvas" id="{FA9A60AB-14F3-2144-8463-A6732CCDB7EE}"/>
              </a:ext>
            </a:extLst>
          </p:cNvPr>
          <p:cNvPicPr>
            <a:picLocks noChangeAspect="1"/>
          </p:cNvPicPr>
          <p:nvPr/>
        </p:nvPicPr>
        <p:blipFill>
          <a:blip r:embed="rId3"/>
          <a:stretch>
            <a:fillRect/>
          </a:stretch>
        </p:blipFill>
        <p:spPr>
          <a:xfrm>
            <a:off x="2286000" y="312939"/>
            <a:ext cx="6781799" cy="6164062"/>
          </a:xfrm>
          <a:prstGeom prst="rect">
            <a:avLst/>
          </a:prstGeom>
        </p:spPr>
      </p:pic>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32</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2</a:t>
            </a:r>
            <a:r>
              <a:rPr lang="en-US" sz="1400" b="1" dirty="0" smtClean="0"/>
              <a:t> months ago</a:t>
            </a:r>
            <a:r>
              <a:rPr lang="en-US" sz="1400" dirty="0" smtClean="0"/>
              <a:t>: </a:t>
            </a:r>
            <a:endParaRPr lang="en-US" sz="1400" dirty="0"/>
          </a:p>
          <a:p>
            <a:pPr algn="ctr"/>
            <a:r>
              <a:rPr lang="en-US" sz="1400" dirty="0" smtClean="0"/>
              <a:t>06/09/2020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08/11/2020</a:t>
            </a:r>
            <a:endParaRPr lang="en-US" sz="1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892" y="3992502"/>
            <a:ext cx="3652760" cy="278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3" y="1219200"/>
            <a:ext cx="631392"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5460" y="799893"/>
            <a:ext cx="3491340" cy="271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1219200"/>
            <a:ext cx="4252484"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Over the last five months, drought area &amp; severity has overall generally increased</a:t>
            </a:r>
            <a:r>
              <a:rPr lang="en-US" sz="1300" u="sng" dirty="0">
                <a:latin typeface="Trebuchet MS" panose="020B0603020202020204" pitchFamily="34" charset="0"/>
              </a:rPr>
              <a:t> </a:t>
            </a:r>
            <a:r>
              <a:rPr lang="en-US" sz="1300" dirty="0">
                <a:latin typeface="Trebuchet MS" panose="020B0603020202020204" pitchFamily="34" charset="0"/>
              </a:rPr>
              <a:t>across the South, West &amp; Northern Plains and </a:t>
            </a:r>
            <a:r>
              <a:rPr lang="en-US" sz="1300" dirty="0" smtClean="0">
                <a:latin typeface="Trebuchet MS" panose="020B0603020202020204" pitchFamily="34" charset="0"/>
              </a:rPr>
              <a:t>Northeast.</a:t>
            </a:r>
          </a:p>
          <a:p>
            <a:pPr marL="457200" lvl="1" indent="-228600">
              <a:buFontTx/>
              <a:buChar char="-"/>
            </a:pPr>
            <a:r>
              <a:rPr lang="en-US" sz="1300" dirty="0">
                <a:latin typeface="Trebuchet MS" panose="020B0603020202020204" pitchFamily="34" charset="0"/>
              </a:rPr>
              <a:t>The short/long term drought in the four corner states area (AZ/NM/UT/CO) has expanded and intensified southward &amp; westward</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Dryness/Drought in Northern Great Plain states has slightly eased</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Recent short-term Drought in the Northeastern states has </a:t>
            </a:r>
            <a:r>
              <a:rPr lang="en-US" sz="1300" dirty="0" smtClean="0">
                <a:latin typeface="Trebuchet MS" panose="020B0603020202020204" pitchFamily="34" charset="0"/>
              </a:rPr>
              <a:t>got </a:t>
            </a:r>
            <a:r>
              <a:rPr lang="en-US" sz="1300" dirty="0">
                <a:latin typeface="Trebuchet MS" panose="020B0603020202020204" pitchFamily="34" charset="0"/>
              </a:rPr>
              <a:t>better</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New dry/drought areas are emerging in the upper Midwest (IN, OH, PA)  and southeast</a:t>
            </a:r>
            <a:r>
              <a:rPr lang="en-US" sz="1200" dirty="0"/>
              <a:t>. </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Next rainy season is 6-months away</a:t>
            </a:r>
            <a:r>
              <a:rPr lang="en-US" sz="1300" dirty="0" smtClean="0">
                <a:latin typeface="Trebuchet MS" panose="020B0603020202020204" pitchFamily="34" charset="0"/>
              </a:rPr>
              <a:t>. It is going to be tough with the above normal Temperature forecast.</a:t>
            </a:r>
          </a:p>
          <a:p>
            <a:pPr marL="457200" lvl="1" indent="-228600">
              <a:buFontTx/>
              <a:buChar char="-"/>
            </a:pPr>
            <a:r>
              <a:rPr lang="en-US" sz="1400" dirty="0" smtClean="0"/>
              <a:t>Little more than a year ago(~May 2019), </a:t>
            </a:r>
            <a:r>
              <a:rPr lang="en-US" sz="1400" dirty="0"/>
              <a:t>the US  had almost the lowest coverage of  area covered by drought! </a:t>
            </a:r>
            <a:r>
              <a:rPr lang="en-US" sz="1400" dirty="0" smtClean="0"/>
              <a:t>approx</a:t>
            </a:r>
            <a:r>
              <a:rPr lang="en-US" sz="1400" dirty="0"/>
              <a:t>. &lt; 4% or </a:t>
            </a:r>
            <a:r>
              <a:rPr lang="en-US" sz="1400" dirty="0" smtClean="0"/>
              <a:t>so. </a:t>
            </a:r>
            <a:r>
              <a:rPr lang="en-US" sz="1400" dirty="0"/>
              <a:t>Now much of the </a:t>
            </a:r>
            <a:r>
              <a:rPr lang="en-US" sz="1400" dirty="0" smtClean="0"/>
              <a:t>Southwest </a:t>
            </a:r>
            <a:r>
              <a:rPr lang="en-US" sz="1400" dirty="0"/>
              <a:t>and parts of </a:t>
            </a:r>
            <a:r>
              <a:rPr lang="en-US" sz="1400" dirty="0" smtClean="0"/>
              <a:t>Northeast </a:t>
            </a:r>
            <a:r>
              <a:rPr lang="en-US" sz="1400" dirty="0"/>
              <a:t>is under drought</a:t>
            </a:r>
            <a:r>
              <a:rPr lang="en-US" sz="1400" dirty="0" smtClean="0"/>
              <a:t>!</a:t>
            </a:r>
            <a:endParaRPr lang="en-US" sz="1300" dirty="0" smtClean="0">
              <a:latin typeface="Trebuchet MS" panose="020B0603020202020204" pitchFamily="34" charset="0"/>
            </a:endParaRP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endParaRPr lang="en-US" altLang="en-US" sz="1600" b="1" dirty="0">
              <a:solidFill>
                <a:srgbClr val="FF0000"/>
              </a:solidFill>
            </a:endParaRPr>
          </a:p>
          <a:p>
            <a:pPr marL="461963" lvl="1" indent="-461963">
              <a:buNone/>
            </a:pPr>
            <a:r>
              <a:rPr lang="en-US" sz="1300" kern="1200" dirty="0">
                <a:latin typeface="Trebuchet MS" panose="020B0603020202020204" pitchFamily="34" charset="0"/>
              </a:rPr>
              <a:t> </a:t>
            </a:r>
            <a:r>
              <a:rPr lang="en-US" sz="1300" kern="1200" dirty="0" smtClean="0">
                <a:latin typeface="Trebuchet MS" panose="020B0603020202020204" pitchFamily="34" charset="0"/>
              </a:rPr>
              <a:t>    -   There </a:t>
            </a:r>
            <a:r>
              <a:rPr lang="en-US" sz="1300" kern="1200" dirty="0">
                <a:latin typeface="Trebuchet MS" panose="020B0603020202020204" pitchFamily="34" charset="0"/>
              </a:rPr>
              <a:t>is a ~60% chance of La Niña development during Northern Hemisphere fall 2020 and continuing through  </a:t>
            </a:r>
            <a:r>
              <a:rPr lang="en-US" sz="1300" kern="1200" dirty="0" smtClean="0">
                <a:latin typeface="Trebuchet MS" panose="020B0603020202020204" pitchFamily="34" charset="0"/>
              </a:rPr>
              <a:t>       winter </a:t>
            </a:r>
            <a:r>
              <a:rPr lang="en-US" sz="1300" kern="1200" dirty="0">
                <a:latin typeface="Trebuchet MS" panose="020B0603020202020204" pitchFamily="34" charset="0"/>
              </a:rPr>
              <a:t>2020-21 (~55% chance</a:t>
            </a:r>
            <a:r>
              <a:rPr lang="en-US" sz="1300" kern="1200" dirty="0" smtClean="0">
                <a:latin typeface="Trebuchet MS" panose="020B0603020202020204" pitchFamily="34" charset="0"/>
              </a:rPr>
              <a:t>).</a:t>
            </a:r>
            <a:endParaRPr lang="en-US" altLang="en-US" sz="1600" b="1" dirty="0" smtClean="0">
              <a:solidFill>
                <a:srgbClr val="FF0000"/>
              </a:solidFill>
            </a:endParaRPr>
          </a:p>
          <a:p>
            <a:pPr marL="0" lvl="1" indent="0">
              <a:buNone/>
            </a:pPr>
            <a:r>
              <a:rPr lang="en-US" altLang="en-US" sz="1600" b="1" dirty="0" smtClean="0">
                <a:solidFill>
                  <a:srgbClr val="FF0000"/>
                </a:solidFill>
              </a:rPr>
              <a:t>Prediction: </a:t>
            </a:r>
          </a:p>
          <a:p>
            <a:pPr marL="457200" lvl="1" indent="-228600"/>
            <a:r>
              <a:rPr lang="en-US" sz="1300" kern="1200" dirty="0" smtClean="0">
                <a:latin typeface="Trebuchet MS" panose="020B0603020202020204" pitchFamily="34" charset="0"/>
              </a:rPr>
              <a:t>The much needed lower boundary condition forcing in the tropical equatorial Pacific is finally beginning to take hold, in the form of a developing La Nina, so, our confidence in model’s forecasts is increased. </a:t>
            </a:r>
          </a:p>
          <a:p>
            <a:pPr marL="457200" lvl="1" indent="-228600"/>
            <a:r>
              <a:rPr lang="en-US" sz="1300" dirty="0" smtClean="0">
                <a:latin typeface="Trebuchet MS" panose="020B0603020202020204" pitchFamily="34" charset="0"/>
              </a:rPr>
              <a:t>The late and deficient North American monsoon in the southwest and its continued “less than normal” expected rainfall in this four </a:t>
            </a:r>
            <a:r>
              <a:rPr lang="en-US" sz="1300" dirty="0">
                <a:latin typeface="Trebuchet MS" panose="020B0603020202020204" pitchFamily="34" charset="0"/>
              </a:rPr>
              <a:t>corners states </a:t>
            </a:r>
            <a:r>
              <a:rPr lang="en-US" sz="1300" dirty="0" smtClean="0">
                <a:latin typeface="Trebuchet MS" panose="020B0603020202020204" pitchFamily="34" charset="0"/>
              </a:rPr>
              <a:t> and vicinity combined with high temperatures make the drought persist and even get worse in the upcoming season. </a:t>
            </a:r>
            <a:r>
              <a:rPr lang="en-US" sz="1300" dirty="0">
                <a:latin typeface="Trebuchet MS" panose="020B0603020202020204" pitchFamily="34" charset="0"/>
              </a:rPr>
              <a:t>The </a:t>
            </a:r>
            <a:r>
              <a:rPr lang="en-US" sz="1300" dirty="0" smtClean="0">
                <a:latin typeface="Trebuchet MS" panose="020B0603020202020204" pitchFamily="34" charset="0"/>
              </a:rPr>
              <a:t>short/long </a:t>
            </a:r>
            <a:r>
              <a:rPr lang="en-US" sz="1300" dirty="0">
                <a:latin typeface="Trebuchet MS" panose="020B0603020202020204" pitchFamily="34" charset="0"/>
              </a:rPr>
              <a:t>tem drought in northern CA, NV, </a:t>
            </a:r>
            <a:r>
              <a:rPr lang="en-US" sz="1300" dirty="0" smtClean="0">
                <a:latin typeface="Trebuchet MS" panose="020B0603020202020204" pitchFamily="34" charset="0"/>
              </a:rPr>
              <a:t>UT and western TX  will persist, may expand, and may even get worse.</a:t>
            </a:r>
          </a:p>
          <a:p>
            <a:pPr marL="457200" lvl="1" indent="-228600"/>
            <a:r>
              <a:rPr lang="en-US" sz="1300" kern="1200" dirty="0" smtClean="0">
                <a:latin typeface="Trebuchet MS" panose="020B0603020202020204" pitchFamily="34" charset="0"/>
              </a:rPr>
              <a:t>The remaining dry/drought conditions in the northeastern states is likely be gone in the upcoming forecast season given the expected rainfall in the coming season and the forecast temperature and rainfall conditions.</a:t>
            </a:r>
          </a:p>
          <a:p>
            <a:pPr marL="457200" lvl="1" indent="-228600"/>
            <a:r>
              <a:rPr lang="en-US" sz="1300" kern="1200" dirty="0" smtClean="0">
                <a:latin typeface="Trebuchet MS" panose="020B0603020202020204" pitchFamily="34" charset="0"/>
              </a:rPr>
              <a:t>Existing developing dry drought conditions in IN, OH and parts of PA will likely persist or get worsen in the next three months, as well as the pocket of drought in NE/IA border.</a:t>
            </a:r>
          </a:p>
          <a:p>
            <a:pPr marL="457200" lvl="1" indent="-228600"/>
            <a:r>
              <a:rPr lang="en-US" sz="1300" dirty="0" smtClean="0">
                <a:latin typeface="Trebuchet MS" panose="020B0603020202020204" pitchFamily="34" charset="0"/>
              </a:rPr>
              <a:t>The developing dryness in </a:t>
            </a:r>
            <a:r>
              <a:rPr lang="en-US" sz="1300" dirty="0" smtClean="0">
                <a:latin typeface="Trebuchet MS" panose="020B0603020202020204" pitchFamily="34" charset="0"/>
              </a:rPr>
              <a:t>in isolated  regions in </a:t>
            </a:r>
            <a:r>
              <a:rPr lang="en-US" sz="1300" dirty="0" smtClean="0">
                <a:latin typeface="Trebuchet MS" panose="020B0603020202020204" pitchFamily="34" charset="0"/>
              </a:rPr>
              <a:t>the Gulf states, is an area of concern, especially with  the developing La Nina, and the rainfall climatology. There is a possibility of drought conditions developing in this </a:t>
            </a:r>
            <a:r>
              <a:rPr lang="en-US" sz="1300" dirty="0" smtClean="0">
                <a:latin typeface="Trebuchet MS" panose="020B0603020202020204" pitchFamily="34" charset="0"/>
              </a:rPr>
              <a:t>region, even though a single tropical system from the active hurricane season will make all the difference.</a:t>
            </a:r>
            <a:endParaRPr lang="en-US" sz="1300" dirty="0" smtClean="0">
              <a:latin typeface="Trebuchet MS" panose="020B0603020202020204" pitchFamily="34" charset="0"/>
            </a:endParaRPr>
          </a:p>
          <a:p>
            <a:pPr marL="228600" lvl="1" indent="0">
              <a:buNone/>
            </a:pP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819400" y="2514600"/>
            <a:ext cx="831745" cy="246221"/>
            <a:chOff x="2819400" y="2514600"/>
            <a:chExt cx="831745" cy="246221"/>
          </a:xfrm>
        </p:grpSpPr>
        <p:cxnSp>
          <p:nvCxnSpPr>
            <p:cNvPr id="9" name="Straight Arrow Connector 8"/>
            <p:cNvCxnSpPr/>
            <p:nvPr/>
          </p:nvCxnSpPr>
          <p:spPr>
            <a:xfrm flipH="1" flipV="1">
              <a:off x="2819400" y="2590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09900" y="2514600"/>
              <a:ext cx="641245" cy="246221"/>
            </a:xfrm>
            <a:prstGeom prst="rect">
              <a:avLst/>
            </a:prstGeom>
            <a:noFill/>
          </p:spPr>
          <p:txBody>
            <a:bodyPr wrap="square" rtlCol="0">
              <a:spAutoFit/>
            </a:bodyPr>
            <a:lstStyle/>
            <a:p>
              <a:r>
                <a:rPr lang="en-US" sz="1000" dirty="0" smtClean="0">
                  <a:solidFill>
                    <a:srgbClr val="FF0000"/>
                  </a:solidFill>
                </a:rPr>
                <a:t>Watch!</a:t>
              </a:r>
              <a:endParaRPr lang="en-US" sz="1000" dirty="0">
                <a:solidFill>
                  <a:srgbClr val="FF0000"/>
                </a:solidFill>
              </a:endParaRPr>
            </a:p>
          </p:txBody>
        </p:sp>
      </p:grpSp>
      <p:sp>
        <p:nvSpPr>
          <p:cNvPr id="13" name="TextBox 12"/>
          <p:cNvSpPr txBox="1"/>
          <p:nvPr/>
        </p:nvSpPr>
        <p:spPr>
          <a:xfrm>
            <a:off x="6934200" y="2286000"/>
            <a:ext cx="609600" cy="307777"/>
          </a:xfrm>
          <a:prstGeom prst="rect">
            <a:avLst/>
          </a:prstGeom>
          <a:noFill/>
        </p:spPr>
        <p:txBody>
          <a:bodyPr wrap="square" rtlCol="0">
            <a:spAutoFit/>
          </a:bodyPr>
          <a:lstStyle/>
          <a:p>
            <a:r>
              <a:rPr lang="en-US" sz="1400" dirty="0" smtClean="0"/>
              <a:t>Isaias</a:t>
            </a:r>
            <a:endParaRPr lang="en-US" sz="1400" dirty="0"/>
          </a:p>
        </p:txBody>
      </p:sp>
      <p:cxnSp>
        <p:nvCxnSpPr>
          <p:cNvPr id="15" name="Straight Arrow Connector 14"/>
          <p:cNvCxnSpPr/>
          <p:nvPr/>
        </p:nvCxnSpPr>
        <p:spPr>
          <a:xfrm flipH="1" flipV="1">
            <a:off x="6858000" y="2286001"/>
            <a:ext cx="152400" cy="2285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790841" y="5334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9" name="Straight Arrow Connector 18"/>
          <p:cNvCxnSpPr/>
          <p:nvPr/>
        </p:nvCxnSpPr>
        <p:spPr>
          <a:xfrm flipV="1">
            <a:off x="401624" y="2345166"/>
            <a:ext cx="568353" cy="10399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32859" y="3200400"/>
            <a:ext cx="1519741" cy="461665"/>
          </a:xfrm>
          <a:prstGeom prst="rect">
            <a:avLst/>
          </a:prstGeom>
          <a:noFill/>
        </p:spPr>
        <p:txBody>
          <a:bodyPr wrap="square" rtlCol="0">
            <a:spAutoFit/>
          </a:bodyPr>
          <a:lstStyle/>
          <a:p>
            <a:r>
              <a:rPr lang="en-US" sz="1200" b="1" dirty="0" smtClean="0">
                <a:solidFill>
                  <a:srgbClr val="FF0000"/>
                </a:solidFill>
              </a:rPr>
              <a:t>Late/weak monsoon </a:t>
            </a:r>
          </a:p>
          <a:p>
            <a:r>
              <a:rPr lang="en-US" sz="1200" b="1" dirty="0" smtClean="0">
                <a:solidFill>
                  <a:srgbClr val="FF0000"/>
                </a:solidFill>
              </a:rPr>
              <a:t>           So far!!</a:t>
            </a:r>
            <a:endParaRPr lang="en-US" sz="1200" b="1" dirty="0">
              <a:solidFill>
                <a:srgbClr val="FF0000"/>
              </a:solidFill>
            </a:endParaRP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3754874"/>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to offset these shortfalls.</a:t>
            </a:r>
            <a:endParaRPr lang="en-US" sz="1400" dirty="0">
              <a:solidFill>
                <a:srgbClr val="FF0000"/>
              </a:solidFill>
            </a:endParaRPr>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flipV="1">
            <a:off x="2819400" y="2590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048000" y="1957626"/>
            <a:ext cx="679345" cy="861774"/>
          </a:xfrm>
          <a:prstGeom prst="rect">
            <a:avLst/>
          </a:prstGeom>
          <a:noFill/>
        </p:spPr>
        <p:txBody>
          <a:bodyPr wrap="square" rtlCol="0">
            <a:spAutoFit/>
          </a:bodyPr>
          <a:lstStyle/>
          <a:p>
            <a:r>
              <a:rPr lang="en-US" sz="1000" dirty="0" smtClean="0">
                <a:solidFill>
                  <a:srgbClr val="FF0000"/>
                </a:solidFill>
              </a:rPr>
              <a:t>Pockets of short-term dryness, </a:t>
            </a:r>
            <a:r>
              <a:rPr lang="en-US" sz="1000" b="1" dirty="0" smtClean="0">
                <a:solidFill>
                  <a:srgbClr val="FF0000"/>
                </a:solidFill>
              </a:rPr>
              <a:t>Watch!</a:t>
            </a:r>
          </a:p>
        </p:txBody>
      </p:sp>
      <p:cxnSp>
        <p:nvCxnSpPr>
          <p:cNvPr id="32" name="Straight Arrow Connector 31"/>
          <p:cNvCxnSpPr/>
          <p:nvPr/>
        </p:nvCxnSpPr>
        <p:spPr>
          <a:xfrm flipH="1" flipV="1">
            <a:off x="2971800" y="1828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6</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1676400" y="3244334"/>
            <a:ext cx="762000" cy="369332"/>
          </a:xfrm>
          <a:prstGeom prst="rect">
            <a:avLst/>
          </a:prstGeom>
          <a:noFill/>
        </p:spPr>
        <p:txBody>
          <a:bodyPr wrap="square" rtlCol="0">
            <a:spAutoFit/>
          </a:bodyPr>
          <a:lstStyle/>
          <a:p>
            <a:r>
              <a:rPr lang="en-US" dirty="0"/>
              <a:t> 5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1106775"/>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352800"/>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5181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Deficits/</a:t>
            </a:r>
            <a:r>
              <a:rPr lang="en-US" sz="1400" dirty="0" err="1" smtClean="0"/>
              <a:t>percent_of</a:t>
            </a:r>
            <a:r>
              <a:rPr lang="en-US" sz="1400" dirty="0" err="1"/>
              <a:t>_</a:t>
            </a:r>
            <a:r>
              <a:rPr lang="en-US" sz="1400" dirty="0" err="1" smtClean="0"/>
              <a:t>normal</a:t>
            </a:r>
            <a:r>
              <a:rPr lang="en-US" sz="1400" dirty="0" smtClean="0"/>
              <a:t>  ultimately more important?   </a:t>
            </a:r>
            <a:endParaRPr lang="en-US" sz="1400" dirty="0"/>
          </a:p>
        </p:txBody>
      </p:sp>
      <p:sp>
        <p:nvSpPr>
          <p:cNvPr id="11" name="TextBox 10"/>
          <p:cNvSpPr txBox="1"/>
          <p:nvPr/>
        </p:nvSpPr>
        <p:spPr>
          <a:xfrm>
            <a:off x="6858000" y="4572000"/>
            <a:ext cx="609600" cy="1015663"/>
          </a:xfrm>
          <a:prstGeom prst="rect">
            <a:avLst/>
          </a:prstGeom>
          <a:noFill/>
        </p:spPr>
        <p:txBody>
          <a:bodyPr wrap="square" rtlCol="0">
            <a:spAutoFit/>
          </a:bodyPr>
          <a:lstStyle/>
          <a:p>
            <a:r>
              <a:rPr lang="en-US" sz="1200" b="1" dirty="0" smtClean="0">
                <a:solidFill>
                  <a:srgbClr val="FF0000"/>
                </a:solidFill>
              </a:rPr>
              <a:t>Looks Bad! In W.PA also!</a:t>
            </a:r>
            <a:endParaRPr lang="en-US" sz="1200" b="1" dirty="0">
              <a:solidFill>
                <a:srgbClr val="FF0000"/>
              </a:solidFill>
            </a:endParaRP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914400" y="4545803"/>
            <a:ext cx="685800" cy="4833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 xmlns:a16="http://schemas.microsoft.com/office/drawing/2014/main" id="{90D022DE-3CFC-4479-975F-220CF58E671A}"/>
              </a:ext>
            </a:extLst>
          </p:cNvPr>
          <p:cNvSpPr/>
          <p:nvPr/>
        </p:nvSpPr>
        <p:spPr>
          <a:xfrm>
            <a:off x="4114800" y="4572000"/>
            <a:ext cx="1219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 xmlns:a16="http://schemas.microsoft.com/office/drawing/2014/main"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2057400"/>
            <a:ext cx="1524000" cy="2554545"/>
          </a:xfrm>
          <a:prstGeom prst="rect">
            <a:avLst/>
          </a:prstGeom>
          <a:noFill/>
        </p:spPr>
        <p:txBody>
          <a:bodyPr wrap="square" rtlCol="0">
            <a:spAutoFit/>
          </a:bodyPr>
          <a:lstStyle/>
          <a:p>
            <a:r>
              <a:rPr lang="en-US" sz="1600" dirty="0" smtClean="0"/>
              <a:t>Tinderbox areas,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a:t>
            </a:r>
            <a:endParaRPr lang="en-US" sz="1600" dirty="0"/>
          </a:p>
        </p:txBody>
      </p:sp>
      <p:sp>
        <p:nvSpPr>
          <p:cNvPr id="18" name="Rounded Rectangle 14">
            <a:extLst>
              <a:ext uri="{FF2B5EF4-FFF2-40B4-BE49-F238E27FC236}">
                <a16:creationId xmlns="" xmlns:a16="http://schemas.microsoft.com/office/drawing/2014/main" id="{FD86DCD3-F2DF-4A12-B2DA-8A876D98DD4D}"/>
              </a:ext>
            </a:extLst>
          </p:cNvPr>
          <p:cNvSpPr/>
          <p:nvPr/>
        </p:nvSpPr>
        <p:spPr>
          <a:xfrm>
            <a:off x="5067300" y="4953000"/>
            <a:ext cx="3429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 xmlns:a16="http://schemas.microsoft.com/office/drawing/2014/main"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 xmlns:a16="http://schemas.microsoft.com/office/drawing/2014/main" id="{FD86DCD3-F2DF-4A12-B2DA-8A876D98DD4D}"/>
              </a:ext>
            </a:extLst>
          </p:cNvPr>
          <p:cNvSpPr/>
          <p:nvPr/>
        </p:nvSpPr>
        <p:spPr>
          <a:xfrm>
            <a:off x="304800" y="1295400"/>
            <a:ext cx="381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 xmlns:a16="http://schemas.microsoft.com/office/drawing/2014/main" id="{FD86DCD3-F2DF-4A12-B2DA-8A876D98DD4D}"/>
              </a:ext>
            </a:extLst>
          </p:cNvPr>
          <p:cNvSpPr/>
          <p:nvPr/>
        </p:nvSpPr>
        <p:spPr>
          <a:xfrm>
            <a:off x="5105400" y="2209800"/>
            <a:ext cx="381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8001000" y="1143000"/>
            <a:ext cx="1143000" cy="2092881"/>
          </a:xfrm>
          <a:prstGeom prst="rect">
            <a:avLst/>
          </a:prstGeom>
          <a:noFill/>
        </p:spPr>
        <p:txBody>
          <a:bodyPr wrap="square" rtlCol="0">
            <a:spAutoFit/>
          </a:bodyPr>
          <a:lstStyle/>
          <a:p>
            <a:r>
              <a:rPr lang="en-US" sz="1200" dirty="0"/>
              <a:t>Still longer term rainfall deficit variability in play?  Especially in the southwest!</a:t>
            </a:r>
          </a:p>
          <a:p>
            <a:endParaRPr lang="en-US" sz="1600" dirty="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0" y="4495800"/>
            <a:ext cx="8382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7772400" y="3886200"/>
            <a:ext cx="1371600" cy="1600438"/>
          </a:xfrm>
          <a:prstGeom prst="rect">
            <a:avLst/>
          </a:prstGeom>
          <a:noFill/>
        </p:spPr>
        <p:txBody>
          <a:bodyPr wrap="square" rtlCol="0">
            <a:spAutoFit/>
          </a:bodyPr>
          <a:lstStyle/>
          <a:p>
            <a:r>
              <a:rPr lang="en-US" sz="1400" dirty="0" smtClean="0"/>
              <a:t>In this time range, across the country, there is not any big area where the rainfall is less than 50%.</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83216</TotalTime>
  <Words>2051</Words>
  <Application>Microsoft Office PowerPoint</Application>
  <PresentationFormat>On-screen Show (4:3)</PresentationFormat>
  <Paragraphs>283</Paragraphs>
  <Slides>35</Slides>
  <Notes>8</Notes>
  <HiddenSlides>4</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Default Design</vt:lpstr>
      <vt:lpstr>Drought  Outlook  Support Briefing   August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6479</cp:revision>
  <cp:lastPrinted>2014-07-10T13:24:01Z</cp:lastPrinted>
  <dcterms:created xsi:type="dcterms:W3CDTF">2008-10-04T17:35:30Z</dcterms:created>
  <dcterms:modified xsi:type="dcterms:W3CDTF">2020-08-18T14:39:00Z</dcterms:modified>
</cp:coreProperties>
</file>