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8"/>
  </p:notesMasterIdLst>
  <p:handoutMasterIdLst>
    <p:handoutMasterId r:id="rId39"/>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920" r:id="rId17"/>
    <p:sldId id="881" r:id="rId18"/>
    <p:sldId id="889" r:id="rId19"/>
    <p:sldId id="757" r:id="rId20"/>
    <p:sldId id="796" r:id="rId21"/>
    <p:sldId id="795" r:id="rId22"/>
    <p:sldId id="890" r:id="rId23"/>
    <p:sldId id="790" r:id="rId24"/>
    <p:sldId id="878" r:id="rId25"/>
    <p:sldId id="804" r:id="rId26"/>
    <p:sldId id="877" r:id="rId27"/>
    <p:sldId id="728" r:id="rId28"/>
    <p:sldId id="832" r:id="rId29"/>
    <p:sldId id="899" r:id="rId30"/>
    <p:sldId id="915" r:id="rId31"/>
    <p:sldId id="922" r:id="rId32"/>
    <p:sldId id="924" r:id="rId33"/>
    <p:sldId id="914" r:id="rId34"/>
    <p:sldId id="888" r:id="rId35"/>
    <p:sldId id="883" r:id="rId36"/>
    <p:sldId id="918" r:id="rId37"/>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3631" autoAdjust="0"/>
  </p:normalViewPr>
  <p:slideViewPr>
    <p:cSldViewPr>
      <p:cViewPr>
        <p:scale>
          <a:sx n="92" d="100"/>
          <a:sy n="92" d="100"/>
        </p:scale>
        <p:origin x="-594" y="-150"/>
      </p:cViewPr>
      <p:guideLst>
        <p:guide orient="horz" pos="216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10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8/12/2019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8/12/2019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hyperlink" Target="https://fsapps.nwcg.gov/afm/index.php"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gif"/><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gif"/><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gif"/><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smtClean="0"/>
              <a:t>Drought  Outlook  Support Briefing</a:t>
            </a:r>
            <a:br>
              <a:rPr lang="en-US" altLang="en-US" sz="4000" dirty="0" smtClean="0"/>
            </a:br>
            <a:r>
              <a:rPr lang="en-US" altLang="en-US" sz="1800" dirty="0" smtClean="0"/>
              <a:t/>
            </a:r>
            <a:br>
              <a:rPr lang="en-US" altLang="en-US" sz="1800" dirty="0" smtClean="0"/>
            </a:br>
            <a:r>
              <a:rPr lang="en-US" altLang="en-US" sz="4000" dirty="0" smtClean="0"/>
              <a:t> August 2019 </a:t>
            </a:r>
            <a:br>
              <a:rPr lang="en-US" altLang="en-US" sz="4000" dirty="0" smtClean="0"/>
            </a:br>
            <a:endParaRPr lang="en-US" altLang="en-US" sz="4000" dirty="0" smtClean="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smtClean="0"/>
          </a:p>
          <a:p>
            <a:pPr eaLnBrk="1" hangingPunct="1"/>
            <a:r>
              <a:rPr lang="en-US" altLang="en-US" dirty="0" smtClean="0"/>
              <a:t>Climate Prediction Center/NCEP/NOAA</a:t>
            </a:r>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5562600" y="231577"/>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62600" y="1840636"/>
            <a:ext cx="2438400"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1" y="3429000"/>
            <a:ext cx="2743199" cy="1617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79915" y="0"/>
            <a:ext cx="2673485" cy="3411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964" y="486978"/>
            <a:ext cx="2409931" cy="59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321" y="486978"/>
            <a:ext cx="2285999" cy="59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34" name="TextBox 33"/>
          <p:cNvSpPr txBox="1"/>
          <p:nvPr/>
        </p:nvSpPr>
        <p:spPr>
          <a:xfrm>
            <a:off x="3627120" y="576676"/>
            <a:ext cx="838200" cy="369332"/>
          </a:xfrm>
          <a:prstGeom prst="rect">
            <a:avLst/>
          </a:prstGeom>
          <a:noFill/>
        </p:spPr>
        <p:txBody>
          <a:bodyPr wrap="square" rtlCol="0">
            <a:spAutoFit/>
          </a:bodyPr>
          <a:lstStyle/>
          <a:p>
            <a:r>
              <a:rPr lang="en-US" b="1" dirty="0" smtClean="0">
                <a:solidFill>
                  <a:srgbClr val="FF0000"/>
                </a:solidFill>
              </a:rPr>
              <a:t>ASO</a:t>
            </a:r>
            <a:endParaRPr lang="en-US" b="1" dirty="0">
              <a:solidFill>
                <a:srgbClr val="FF0000"/>
              </a:solidFill>
            </a:endParaRPr>
          </a:p>
        </p:txBody>
      </p:sp>
      <p:sp>
        <p:nvSpPr>
          <p:cNvPr id="25" name="TextBox 24"/>
          <p:cNvSpPr txBox="1"/>
          <p:nvPr/>
        </p:nvSpPr>
        <p:spPr>
          <a:xfrm>
            <a:off x="6477000" y="468868"/>
            <a:ext cx="838200" cy="369332"/>
          </a:xfrm>
          <a:prstGeom prst="rect">
            <a:avLst/>
          </a:prstGeom>
          <a:noFill/>
        </p:spPr>
        <p:txBody>
          <a:bodyPr wrap="square" rtlCol="0">
            <a:spAutoFit/>
          </a:bodyPr>
          <a:lstStyle/>
          <a:p>
            <a:r>
              <a:rPr lang="en-US" b="1" dirty="0" smtClean="0">
                <a:solidFill>
                  <a:srgbClr val="FF0000"/>
                </a:solidFill>
              </a:rPr>
              <a:t>SON</a:t>
            </a:r>
            <a:endParaRPr lang="en-US" b="1" dirty="0">
              <a:solidFill>
                <a:srgbClr val="FF0000"/>
              </a:solidFill>
            </a:endParaRP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0" y="2667000"/>
            <a:ext cx="54864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l="1694" r="4937" b="10000"/>
          <a:stretch/>
        </p:blipFill>
        <p:spPr bwMode="auto">
          <a:xfrm>
            <a:off x="0" y="0"/>
            <a:ext cx="5496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581400"/>
            <a:ext cx="385879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(~3-6 </a:t>
            </a:r>
            <a:r>
              <a:rPr lang="en-US" sz="1600" dirty="0" err="1" smtClean="0"/>
              <a:t>mo</a:t>
            </a:r>
            <a:r>
              <a:rPr lang="en-US" sz="1600" dirty="0" smtClean="0"/>
              <a:t>) dryness still exists in the far southeast, and in </a:t>
            </a:r>
            <a:r>
              <a:rPr lang="en-US" sz="1600" dirty="0" smtClean="0"/>
              <a:t>the </a:t>
            </a:r>
            <a:r>
              <a:rPr lang="en-US" sz="1600" dirty="0" smtClean="0"/>
              <a:t>Pacific NW, and in ND.</a:t>
            </a:r>
          </a:p>
          <a:p>
            <a:endParaRPr lang="en-US" sz="1600" dirty="0"/>
          </a:p>
          <a:p>
            <a:pPr marL="285750" indent="-285750">
              <a:buFont typeface="Arial" panose="020B0604020202020204" pitchFamily="34" charset="0"/>
              <a:buChar char="•"/>
            </a:pPr>
            <a:r>
              <a:rPr lang="en-US" sz="1600" dirty="0" smtClean="0"/>
              <a:t>In the longer term ~</a:t>
            </a:r>
            <a:r>
              <a:rPr lang="en-US" sz="1600" u="sng" dirty="0" smtClean="0"/>
              <a:t>12m-24m and longer</a:t>
            </a:r>
            <a:r>
              <a:rPr lang="en-US" sz="1600" dirty="0" smtClean="0"/>
              <a:t>, rainfall deficits remain in the AZ/NM/UT/CO states area</a:t>
            </a:r>
            <a:r>
              <a:rPr lang="en-US" sz="1600" dirty="0"/>
              <a:t> </a:t>
            </a:r>
            <a:r>
              <a:rPr lang="en-US" sz="1600" dirty="0" smtClean="0"/>
              <a:t>and in Northwest and in the Northern Plains.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10001" y="19050"/>
            <a:ext cx="1584516" cy="369332"/>
          </a:xfrm>
          <a:prstGeom prst="rect">
            <a:avLst/>
          </a:prstGeom>
          <a:noFill/>
        </p:spPr>
        <p:txBody>
          <a:bodyPr wrap="square" rtlCol="0">
            <a:spAutoFit/>
          </a:bodyPr>
          <a:lstStyle/>
          <a:p>
            <a:r>
              <a:rPr lang="en-US" b="1" dirty="0" smtClean="0">
                <a:solidFill>
                  <a:srgbClr val="FF0000"/>
                </a:solidFill>
              </a:rPr>
              <a:t>---Last month</a:t>
            </a:r>
            <a:endParaRPr lang="en-US" b="1" dirty="0" smtClean="0">
              <a:solidFill>
                <a:srgbClr val="FF0000"/>
              </a:solidFill>
            </a:endParaRP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5210" y="3581400"/>
            <a:ext cx="385879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A quick change around in a few places since last month in the short term (3-mo) SPI: Pacific NW, and across the whole South. </a:t>
            </a:r>
            <a:endParaRPr lang="en-US" sz="1600" dirty="0"/>
          </a:p>
          <a:p>
            <a:pPr marL="285750" indent="-285750">
              <a:buFont typeface="Arial" panose="020B0604020202020204" pitchFamily="34" charset="0"/>
              <a:buChar char="•"/>
            </a:pPr>
            <a:r>
              <a:rPr lang="en-US" sz="1600" dirty="0" smtClean="0"/>
              <a:t>In the longer term ~</a:t>
            </a:r>
            <a:r>
              <a:rPr lang="en-US" sz="1600" u="sng" dirty="0" smtClean="0"/>
              <a:t>12m-24m and longer</a:t>
            </a:r>
            <a:r>
              <a:rPr lang="en-US" sz="1600" dirty="0" smtClean="0"/>
              <a:t>, rainfall deficits remain in the AZ/NM/UT/CO states area</a:t>
            </a:r>
            <a:r>
              <a:rPr lang="en-US" sz="1600" dirty="0"/>
              <a:t> </a:t>
            </a:r>
            <a:r>
              <a:rPr lang="en-US" sz="1600" dirty="0" smtClean="0"/>
              <a:t>and in Northwest and in the Northern Plains.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pic>
        <p:nvPicPr>
          <p:cNvPr id="1026"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409"/>
          <a:stretch/>
        </p:blipFill>
        <p:spPr bwMode="auto">
          <a:xfrm>
            <a:off x="22500" y="76200"/>
            <a:ext cx="5262710" cy="647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38601" y="171450"/>
            <a:ext cx="1508315" cy="369332"/>
          </a:xfrm>
          <a:prstGeom prst="rect">
            <a:avLst/>
          </a:prstGeom>
          <a:noFill/>
        </p:spPr>
        <p:txBody>
          <a:bodyPr wrap="square" rtlCol="0">
            <a:spAutoFit/>
          </a:bodyPr>
          <a:lstStyle/>
          <a:p>
            <a:r>
              <a:rPr lang="en-US" b="1" dirty="0" smtClean="0">
                <a:solidFill>
                  <a:srgbClr val="FF0000"/>
                </a:solidFill>
              </a:rPr>
              <a:t>----- NOW</a:t>
            </a:r>
          </a:p>
        </p:txBody>
      </p:sp>
    </p:spTree>
    <p:extLst>
      <p:ext uri="{BB962C8B-B14F-4D97-AF65-F5344CB8AC3E}">
        <p14:creationId xmlns:p14="http://schemas.microsoft.com/office/powerpoint/2010/main" val="1567475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smtClean="0">
                <a:latin typeface="Times New Roman" pitchFamily="18" charset="0"/>
              </a:rPr>
              <a:t>July US T pattern was mixed with warm in the east and somewhat mixed elsewhere</a:t>
            </a:r>
            <a:endParaRPr lang="en-US" altLang="en-US" sz="1600" dirty="0" smtClean="0">
              <a:latin typeface="Times New Roman" pitchFamily="18" charset="0"/>
            </a:endParaRPr>
          </a:p>
          <a:p>
            <a:pPr marL="285750" indent="-285750" eaLnBrk="1" hangingPunct="1">
              <a:spcBef>
                <a:spcPct val="0"/>
              </a:spcBef>
            </a:pPr>
            <a:endParaRPr lang="en-US" altLang="en-US" sz="1600" dirty="0" smtClean="0">
              <a:latin typeface="Times New Roman" pitchFamily="18" charset="0"/>
            </a:endParaRPr>
          </a:p>
          <a:p>
            <a:pPr marL="285750" indent="-285750" eaLnBrk="1" hangingPunct="1">
              <a:spcBef>
                <a:spcPct val="0"/>
              </a:spcBef>
            </a:pPr>
            <a:r>
              <a:rPr lang="en-US" altLang="en-US" sz="1600" dirty="0" smtClean="0">
                <a:latin typeface="Times New Roman" pitchFamily="18" charset="0"/>
              </a:rPr>
              <a:t>August</a:t>
            </a:r>
            <a:r>
              <a:rPr lang="en-US" altLang="en-US" sz="1600" dirty="0" smtClean="0">
                <a:latin typeface="Times New Roman" pitchFamily="18" charset="0"/>
              </a:rPr>
              <a:t> </a:t>
            </a:r>
            <a:r>
              <a:rPr lang="en-US" altLang="en-US" sz="1600" dirty="0" smtClean="0">
                <a:latin typeface="Times New Roman" pitchFamily="18" charset="0"/>
              </a:rPr>
              <a:t>so far is warmer than </a:t>
            </a:r>
            <a:r>
              <a:rPr lang="en-US" altLang="en-US" sz="1600" dirty="0" smtClean="0">
                <a:latin typeface="Times New Roman" pitchFamily="18" charset="0"/>
              </a:rPr>
              <a:t>normal over much of the west, and somewhat cooler in the </a:t>
            </a:r>
            <a:r>
              <a:rPr lang="en-US" altLang="en-US" sz="1600" dirty="0" err="1" smtClean="0">
                <a:latin typeface="Times New Roman" pitchFamily="18" charset="0"/>
              </a:rPr>
              <a:t>easr</a:t>
            </a:r>
            <a:r>
              <a:rPr lang="en-US" altLang="en-US" sz="1600" dirty="0" smtClean="0">
                <a:latin typeface="Times New Roman" pitchFamily="18" charset="0"/>
              </a:rPr>
              <a:t>.</a:t>
            </a:r>
            <a:endParaRPr lang="en-US" altLang="en-US" sz="1600" dirty="0">
              <a:latin typeface="Times New Roman" pitchFamily="18" charset="0"/>
            </a:endParaRPr>
          </a:p>
        </p:txBody>
      </p:sp>
      <p:pic>
        <p:nvPicPr>
          <p:cNvPr id="8194" name="Picture 2" descr="https://www.cpc.ncep.noaa.gov/products/tanal/30day/mean/201907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648201" cy="6477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3200400"/>
            <a:ext cx="432435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038600"/>
            <a:ext cx="2979577" cy="239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3810000" y="0"/>
            <a:ext cx="4495800" cy="307777"/>
          </a:xfrm>
          <a:prstGeom prst="rect">
            <a:avLst/>
          </a:prstGeom>
          <a:noFill/>
        </p:spPr>
        <p:txBody>
          <a:bodyPr wrap="square" rtlCol="0">
            <a:spAutoFit/>
          </a:bodyPr>
          <a:lstStyle/>
          <a:p>
            <a:r>
              <a:rPr lang="en-US" sz="1400" dirty="0" smtClean="0"/>
              <a:t>Water Reservoir Levels in some Western/Southern States! !</a:t>
            </a:r>
            <a:endParaRPr lang="en-US" sz="14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02482" y="2979936"/>
            <a:ext cx="3854947" cy="307777"/>
          </a:xfrm>
          <a:prstGeom prst="rect">
            <a:avLst/>
          </a:prstGeom>
          <a:noFill/>
        </p:spPr>
        <p:txBody>
          <a:bodyPr wrap="square" rtlCol="0">
            <a:spAutoFit/>
          </a:bodyPr>
          <a:lstStyle/>
          <a:p>
            <a:r>
              <a:rPr lang="en-US" sz="1400" dirty="0" smtClean="0"/>
              <a:t>Except in few high elevations, all snow has melted.</a:t>
            </a:r>
            <a:endParaRPr lang="en-US" sz="1400" dirty="0"/>
          </a:p>
        </p:txBody>
      </p:sp>
      <p:pic>
        <p:nvPicPr>
          <p:cNvPr id="13314" name="Picture 2" descr="https://www.nohrsc.noaa.gov/snow_model/images/full/National/nsm_depth/201907/nsm_depth_2019071205_Natio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519" y="533400"/>
            <a:ext cx="4264228" cy="24382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5548" y="3854921"/>
            <a:ext cx="3288452" cy="18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72200" y="762000"/>
            <a:ext cx="2979577" cy="307777"/>
          </a:xfrm>
          <a:prstGeom prst="rect">
            <a:avLst/>
          </a:prstGeom>
          <a:noFill/>
        </p:spPr>
        <p:txBody>
          <a:bodyPr wrap="square" rtlCol="0">
            <a:spAutoFit/>
          </a:bodyPr>
          <a:lstStyle/>
          <a:p>
            <a:r>
              <a:rPr lang="en-US" sz="1400" dirty="0">
                <a:solidFill>
                  <a:srgbClr val="FF0000"/>
                </a:solidFill>
                <a:hlinkClick r:id="rId6"/>
              </a:rPr>
              <a:t>https://fsapps.nwcg.gov/afm/index.php</a:t>
            </a:r>
            <a:endParaRPr lang="en-US" sz="1400" dirty="0">
              <a:solidFill>
                <a:srgbClr val="FF0000"/>
              </a:solidFill>
            </a:endParaRPr>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7777"/>
            <a:ext cx="4910439" cy="655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89118" y="5562600"/>
            <a:ext cx="1468682" cy="1169551"/>
          </a:xfrm>
          <a:prstGeom prst="rect">
            <a:avLst/>
          </a:prstGeom>
          <a:noFill/>
        </p:spPr>
        <p:txBody>
          <a:bodyPr wrap="square" rtlCol="0">
            <a:spAutoFit/>
          </a:bodyPr>
          <a:lstStyle/>
          <a:p>
            <a:r>
              <a:rPr lang="en-US" sz="1400" b="1" dirty="0" smtClean="0"/>
              <a:t>California reservoirs are well above historic average levels.</a:t>
            </a:r>
            <a:endParaRPr lang="en-US" sz="1400" b="1" dirty="0"/>
          </a:p>
        </p:txBody>
      </p:sp>
      <p:pic>
        <p:nvPicPr>
          <p:cNvPr id="102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0439" y="443479"/>
            <a:ext cx="4233561" cy="319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29954" y="915888"/>
            <a:ext cx="1927475" cy="923330"/>
          </a:xfrm>
          <a:prstGeom prst="rect">
            <a:avLst/>
          </a:prstGeom>
          <a:noFill/>
        </p:spPr>
        <p:txBody>
          <a:bodyPr wrap="square" rtlCol="0">
            <a:spAutoFit/>
          </a:bodyPr>
          <a:lstStyle/>
          <a:p>
            <a:r>
              <a:rPr lang="en-US" dirty="0" smtClean="0"/>
              <a:t>No reported major fire incidents so far. (cf. last year!)</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Overall, </a:t>
            </a:r>
            <a:r>
              <a:rPr lang="en-US" altLang="en-US" sz="1600" dirty="0" smtClean="0">
                <a:latin typeface="Times New Roman" pitchFamily="18" charset="0"/>
              </a:rPr>
              <a:t> worsened stream flow conditions in the south. </a:t>
            </a:r>
          </a:p>
          <a:p>
            <a:pPr eaLnBrk="1" hangingPunct="1">
              <a:spcBef>
                <a:spcPct val="0"/>
              </a:spcBef>
            </a:pPr>
            <a:r>
              <a:rPr lang="en-US" altLang="en-US" sz="1600" dirty="0" smtClean="0">
                <a:latin typeface="Times New Roman" pitchFamily="18" charset="0"/>
              </a:rPr>
              <a:t>The weak southwest monsoon so far is not helping in AZ/NM and western TX.</a:t>
            </a:r>
          </a:p>
          <a:p>
            <a:pPr eaLnBrk="1" hangingPunct="1">
              <a:spcBef>
                <a:spcPct val="0"/>
              </a:spcBef>
            </a:pPr>
            <a:r>
              <a:rPr lang="en-US" altLang="en-US" sz="1600" dirty="0" smtClean="0">
                <a:latin typeface="Times New Roman" pitchFamily="18" charset="0"/>
              </a:rPr>
              <a:t>Pacific NW is about same as prev. </a:t>
            </a:r>
            <a:r>
              <a:rPr lang="en-US" altLang="en-US" sz="1600" dirty="0" smtClean="0">
                <a:latin typeface="Times New Roman" pitchFamily="18" charset="0"/>
              </a:rPr>
              <a:t>mon</a:t>
            </a:r>
            <a:r>
              <a:rPr lang="en-US" altLang="en-US" sz="1600" dirty="0" smtClean="0">
                <a:latin typeface="Times New Roman" pitchFamily="18" charset="0"/>
              </a:rPr>
              <a:t>th or  may be slightly better.</a:t>
            </a:r>
            <a:endParaRPr lang="en-US" altLang="en-US" sz="1600" dirty="0" smtClean="0">
              <a:latin typeface="Times New Roman" pitchFamily="18" charset="0"/>
            </a:endParaRP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smtClean="0"/>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218"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524" y="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004" y="2057400"/>
            <a:ext cx="3419520" cy="218731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below normal 7-day average streamflow condition 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200" y="2603021"/>
            <a:ext cx="2839934" cy="181657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390" y="4232490"/>
            <a:ext cx="3416134" cy="21683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low normal 7-day average streamflow condition ma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3200" y="4408355"/>
            <a:ext cx="2542860" cy="1626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19</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500848012"/>
              </p:ext>
            </p:extLst>
          </p:nvPr>
        </p:nvGraphicFramePr>
        <p:xfrm>
          <a:off x="381000" y="152400"/>
          <a:ext cx="8305800" cy="658368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8  August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Final 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altLang="en-US" sz="1800" b="1" u="sng" dirty="0" smtClean="0">
                          <a:solidFill>
                            <a:schemeClr val="tx1"/>
                          </a:solidFill>
                          <a:latin typeface="Trebuchet MS" pitchFamily="34" charset="0"/>
                          <a:cs typeface="Arial" pitchFamily="34" charset="0"/>
                        </a:rPr>
                        <a:t>ENSO-neutral conditions are present</a:t>
                      </a:r>
                      <a:r>
                        <a:rPr lang="en-US" altLang="en-US" sz="1800" b="1" dirty="0" smtClean="0">
                          <a:solidFill>
                            <a:schemeClr val="tx1"/>
                          </a:solidFill>
                          <a:latin typeface="Trebuchet MS" pitchFamily="34" charset="0"/>
                          <a:cs typeface="Arial" pitchFamily="34" charset="0"/>
                        </a:rPr>
                        <a:t>.</a:t>
                      </a:r>
                    </a:p>
                    <a:p>
                      <a:pPr eaLnBrk="1" hangingPunct="1">
                        <a:spcBef>
                          <a:spcPct val="50000"/>
                        </a:spcBef>
                        <a:buFont typeface="Wingdings 2" pitchFamily="18" charset="2"/>
                        <a:buNone/>
                      </a:pPr>
                      <a:r>
                        <a:rPr lang="en-US" altLang="en-US" sz="1800" b="1" dirty="0" smtClean="0">
                          <a:solidFill>
                            <a:schemeClr val="tx1"/>
                          </a:solidFill>
                          <a:latin typeface="Trebuchet MS" pitchFamily="34" charset="0"/>
                          <a:cs typeface="Arial" pitchFamily="34" charset="0"/>
                        </a:rPr>
                        <a:t>Equatorial sea surface temperatures (SSTs) are above average across the western and central Pacific Ocean and are below average in the eastern Pacific. The pattern of anomalous convection and winds are generally consistent with ENSO-neutral.</a:t>
                      </a:r>
                    </a:p>
                    <a:p>
                      <a:pPr eaLnBrk="1" hangingPunct="1">
                        <a:spcBef>
                          <a:spcPct val="50000"/>
                        </a:spcBef>
                        <a:buFont typeface="Wingdings 2" pitchFamily="18" charset="2"/>
                        <a:buNone/>
                      </a:pPr>
                      <a:r>
                        <a:rPr lang="en-US" altLang="en-US" sz="1800" b="1" dirty="0" smtClean="0">
                          <a:solidFill>
                            <a:schemeClr val="tx1"/>
                          </a:solidFill>
                          <a:latin typeface="Trebuchet MS" pitchFamily="34" charset="0"/>
                        </a:rPr>
                        <a:t>ENSO-neutral is most likely to continue through Northern Hemisphere winter 2019-20 (50-55% chance).</a:t>
                      </a:r>
                      <a:endParaRPr lang="en-US" sz="1800" b="1" i="0" u="sng" kern="1200" dirty="0" smtClean="0">
                        <a:solidFill>
                          <a:schemeClr val="tx1"/>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 y="3619501"/>
            <a:ext cx="4172399" cy="3086100"/>
          </a:xfrm>
          <a:prstGeom prst="rect">
            <a:avLst/>
          </a:prstGeom>
          <a:noFill/>
          <a:ln>
            <a:noFill/>
          </a:ln>
        </p:spPr>
      </p:pic>
      <p:pic>
        <p:nvPicPr>
          <p:cNvPr id="11266" name="Picture 2" descr="C:\Users\li.xu\Downloads\20190709_usd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86" y="283254"/>
            <a:ext cx="4108001" cy="31743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684" y="985242"/>
            <a:ext cx="2285974" cy="1681758"/>
          </a:xfrm>
          <a:prstGeom prst="rect">
            <a:avLst/>
          </a:prstGeom>
          <a:noFill/>
          <a:ln>
            <a:noFill/>
          </a:ln>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5030477"/>
            <a:ext cx="2206468" cy="167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687596" y="7772400"/>
            <a:ext cx="1018227" cy="369332"/>
          </a:xfrm>
          <a:prstGeom prst="rect">
            <a:avLst/>
          </a:prstGeom>
          <a:noFill/>
        </p:spPr>
        <p:txBody>
          <a:bodyPr wrap="none" rtlCol="0">
            <a:spAutoFit/>
          </a:bodyPr>
          <a:lstStyle/>
          <a:p>
            <a:r>
              <a:rPr lang="en-US" dirty="0" smtClean="0"/>
              <a:t>February</a:t>
            </a:r>
            <a:endParaRPr lang="en-US" dirty="0"/>
          </a:p>
        </p:txBody>
      </p:sp>
      <p:pic>
        <p:nvPicPr>
          <p:cNvPr id="20" name="Picture 19"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939658" y="533400"/>
            <a:ext cx="2204342"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After reaching a relativ</a:t>
            </a:r>
            <a:r>
              <a:rPr lang="en-US" sz="1600" dirty="0" smtClean="0"/>
              <a:t>e minimum in the area of drought coverage across the US, it is slowly beginning to surge.</a:t>
            </a:r>
            <a:endParaRPr lang="en-US" sz="1600" dirty="0" smtClean="0"/>
          </a:p>
          <a:p>
            <a:endParaRPr lang="en-US" sz="1600" dirty="0" smtClean="0"/>
          </a:p>
          <a:p>
            <a:r>
              <a:rPr lang="en-US" sz="1600" dirty="0" smtClean="0"/>
              <a:t>According to the DM, </a:t>
            </a:r>
            <a:r>
              <a:rPr lang="en-US" sz="1600" dirty="0" smtClean="0"/>
              <a:t>these </a:t>
            </a:r>
            <a:r>
              <a:rPr lang="en-US" sz="1600" dirty="0" smtClean="0"/>
              <a:t>regions </a:t>
            </a:r>
            <a:r>
              <a:rPr lang="en-US" sz="1600" dirty="0" smtClean="0"/>
              <a:t>have droughts: </a:t>
            </a:r>
            <a:endParaRPr lang="en-US" sz="1600" dirty="0"/>
          </a:p>
          <a:p>
            <a:pPr marL="285750" indent="-285750">
              <a:buFont typeface="Arial" panose="020B0604020202020204" pitchFamily="34" charset="0"/>
              <a:buChar char="•"/>
            </a:pPr>
            <a:r>
              <a:rPr lang="en-US" sz="1600" dirty="0" smtClean="0"/>
              <a:t>Pacific </a:t>
            </a:r>
            <a:r>
              <a:rPr lang="en-US" sz="1600" dirty="0" smtClean="0"/>
              <a:t>NW &amp; nearby regions</a:t>
            </a:r>
            <a:endParaRPr lang="en-US" sz="1600" dirty="0" smtClean="0"/>
          </a:p>
          <a:p>
            <a:pPr marL="285750" indent="-285750">
              <a:buFont typeface="Arial" panose="020B0604020202020204" pitchFamily="34" charset="0"/>
              <a:buChar char="•"/>
            </a:pPr>
            <a:r>
              <a:rPr lang="en-US" sz="1600" dirty="0" smtClean="0"/>
              <a:t>Many regions across the south including TX/OK, the southeast, and </a:t>
            </a:r>
          </a:p>
          <a:p>
            <a:r>
              <a:rPr lang="en-US" sz="1600" dirty="0" smtClean="0"/>
              <a:t>      NM &amp; vicinity.</a:t>
            </a:r>
            <a:endParaRPr lang="en-US" sz="1600" dirty="0" smtClean="0"/>
          </a:p>
          <a:p>
            <a:pPr marL="285750" indent="-285750">
              <a:buFont typeface="Arial" panose="020B0604020202020204" pitchFamily="34" charset="0"/>
              <a:buChar char="•"/>
            </a:pPr>
            <a:r>
              <a:rPr lang="en-US" sz="1600" dirty="0" smtClean="0"/>
              <a:t>The upper Midwest,</a:t>
            </a:r>
          </a:p>
          <a:p>
            <a:pPr marL="285750" indent="-285750">
              <a:buFont typeface="Arial" panose="020B0604020202020204" pitchFamily="34" charset="0"/>
              <a:buChar char="•"/>
            </a:pPr>
            <a:r>
              <a:rPr lang="en-US" sz="1600" dirty="0" smtClean="0"/>
              <a:t>The </a:t>
            </a:r>
            <a:r>
              <a:rPr lang="en-US" sz="1600" dirty="0" smtClean="0"/>
              <a:t>Northern Great Plains esp. ND.</a:t>
            </a:r>
            <a:endParaRPr lang="en-US" dirty="0"/>
          </a:p>
        </p:txBody>
      </p:sp>
      <p:sp>
        <p:nvSpPr>
          <p:cNvPr id="21" name="TextBox 20"/>
          <p:cNvSpPr txBox="1"/>
          <p:nvPr/>
        </p:nvSpPr>
        <p:spPr>
          <a:xfrm>
            <a:off x="5392915" y="650546"/>
            <a:ext cx="607859" cy="369332"/>
          </a:xfrm>
          <a:prstGeom prst="rect">
            <a:avLst/>
          </a:prstGeom>
          <a:noFill/>
        </p:spPr>
        <p:txBody>
          <a:bodyPr wrap="none" rtlCol="0">
            <a:spAutoFit/>
          </a:bodyPr>
          <a:lstStyle/>
          <a:p>
            <a:r>
              <a:rPr lang="en-US" dirty="0" smtClean="0"/>
              <a:t>June</a:t>
            </a:r>
            <a:endParaRPr lang="en-US" dirty="0"/>
          </a:p>
        </p:txBody>
      </p:sp>
      <p:sp>
        <p:nvSpPr>
          <p:cNvPr id="3081" name="TextBox 17"/>
          <p:cNvSpPr txBox="1">
            <a:spLocks noChangeArrowheads="1"/>
          </p:cNvSpPr>
          <p:nvPr/>
        </p:nvSpPr>
        <p:spPr bwMode="auto">
          <a:xfrm>
            <a:off x="3565525" y="4382869"/>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2" name="TextBox 21"/>
          <p:cNvSpPr txBox="1"/>
          <p:nvPr/>
        </p:nvSpPr>
        <p:spPr>
          <a:xfrm>
            <a:off x="5413497" y="4671536"/>
            <a:ext cx="671979" cy="369332"/>
          </a:xfrm>
          <a:prstGeom prst="rect">
            <a:avLst/>
          </a:prstGeom>
          <a:noFill/>
        </p:spPr>
        <p:txBody>
          <a:bodyPr wrap="none" rtlCol="0">
            <a:spAutoFit/>
          </a:bodyPr>
          <a:lstStyle/>
          <a:p>
            <a:r>
              <a:rPr lang="en-US" dirty="0" smtClean="0"/>
              <a:t>April</a:t>
            </a:r>
            <a:endParaRPr lang="en-US" dirty="0"/>
          </a:p>
        </p:txBody>
      </p:sp>
      <p:sp>
        <p:nvSpPr>
          <p:cNvPr id="25" name="TextBox 24"/>
          <p:cNvSpPr txBox="1"/>
          <p:nvPr/>
        </p:nvSpPr>
        <p:spPr>
          <a:xfrm>
            <a:off x="1981158" y="0"/>
            <a:ext cx="569387" cy="369332"/>
          </a:xfrm>
          <a:prstGeom prst="rect">
            <a:avLst/>
          </a:prstGeom>
          <a:noFill/>
        </p:spPr>
        <p:txBody>
          <a:bodyPr wrap="none" rtlCol="0">
            <a:spAutoFit/>
          </a:bodyPr>
          <a:lstStyle/>
          <a:p>
            <a:r>
              <a:rPr lang="en-US" dirty="0" smtClean="0"/>
              <a:t>July</a:t>
            </a:r>
            <a:endParaRPr lang="en-US" dirty="0"/>
          </a:p>
        </p:txBody>
      </p:sp>
      <p:pic>
        <p:nvPicPr>
          <p:cNvPr id="28" name="Picture 27" descr="United States Drought Monito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0858" y="3078883"/>
            <a:ext cx="2233138" cy="1692854"/>
          </a:xfrm>
          <a:prstGeom prst="rect">
            <a:avLst/>
          </a:prstGeom>
          <a:noFill/>
          <a:ln>
            <a:noFill/>
          </a:ln>
        </p:spPr>
      </p:pic>
      <p:sp>
        <p:nvSpPr>
          <p:cNvPr id="29" name="TextBox 28"/>
          <p:cNvSpPr txBox="1"/>
          <p:nvPr/>
        </p:nvSpPr>
        <p:spPr>
          <a:xfrm>
            <a:off x="5482243" y="2776282"/>
            <a:ext cx="607859" cy="369332"/>
          </a:xfrm>
          <a:prstGeom prst="rect">
            <a:avLst/>
          </a:prstGeom>
          <a:noFill/>
        </p:spPr>
        <p:txBody>
          <a:bodyPr wrap="none" rtlCol="0">
            <a:spAutoFit/>
          </a:bodyPr>
          <a:lstStyle/>
          <a:p>
            <a:r>
              <a:rPr lang="en-US" dirty="0" smtClean="0"/>
              <a:t>May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76200" y="685799"/>
            <a:ext cx="4191000" cy="59039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20</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610101" y="131802"/>
            <a:ext cx="35432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has </a:t>
            </a:r>
            <a:r>
              <a:rPr lang="en-US" altLang="en-US" sz="1400" dirty="0" smtClean="0">
                <a:latin typeface="Times New Roman" pitchFamily="18" charset="0"/>
              </a:rPr>
              <a:t>been falling for the past few months</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810000" y="835223"/>
            <a:ext cx="381000" cy="57544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24" name="Straight Arrow Connector 23"/>
          <p:cNvCxnSpPr/>
          <p:nvPr/>
        </p:nvCxnSpPr>
        <p:spPr>
          <a:xfrm>
            <a:off x="3352800" y="2514600"/>
            <a:ext cx="685800" cy="533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24800" y="835223"/>
            <a:ext cx="1143000" cy="307777"/>
          </a:xfrm>
          <a:prstGeom prst="rect">
            <a:avLst/>
          </a:prstGeom>
          <a:noFill/>
        </p:spPr>
        <p:txBody>
          <a:bodyPr wrap="square" rtlCol="0">
            <a:spAutoFit/>
          </a:bodyPr>
          <a:lstStyle/>
          <a:p>
            <a:r>
              <a:rPr lang="en-US" sz="1400" dirty="0" smtClean="0"/>
              <a:t>Decreasing!</a:t>
            </a:r>
            <a:endParaRPr lang="en-US" sz="1400" dirty="0"/>
          </a:p>
        </p:txBody>
      </p:sp>
      <p:pic>
        <p:nvPicPr>
          <p:cNvPr id="21" name="Picture 20"/>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564062" y="764977"/>
            <a:ext cx="4275137" cy="197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572000" y="2971800"/>
            <a:ext cx="4419600" cy="2470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3352800" y="3962400"/>
            <a:ext cx="685800" cy="685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21</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7" name="Picture 6"/>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495799" y="3441700"/>
            <a:ext cx="4637809" cy="2120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76200" y="193226"/>
            <a:ext cx="4361872" cy="6436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5" y="838201"/>
            <a:ext cx="4186235" cy="27299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22</a:t>
            </a:fld>
            <a:endParaRPr lang="en-US" altLang="en-US" sz="1400" smtClean="0"/>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121444" y="533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July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64444" y="540044"/>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26444" y="2216444"/>
            <a:ext cx="22098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19812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5331" y="152400"/>
            <a:ext cx="4492469" cy="259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76200" y="3568184"/>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August  </a:t>
            </a:r>
            <a:r>
              <a:rPr lang="en-US" altLang="en-US" sz="1800" dirty="0">
                <a:latin typeface="Times New Roman" pitchFamily="18" charset="0"/>
              </a:rPr>
              <a:t>CPC/IRI forecast</a:t>
            </a:r>
          </a:p>
        </p:txBody>
      </p:sp>
      <p:pic>
        <p:nvPicPr>
          <p:cNvPr id="11266" name="Picture 2" descr="https://iri.columbia.edu/wp-content/uploads/2019/08/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65" y="3937516"/>
            <a:ext cx="4228326" cy="28188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ri.columbia.edu/wp-content/uploads/2019/07/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331" y="2895600"/>
            <a:ext cx="4492469" cy="2514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23</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79248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July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980411" y="296862"/>
            <a:ext cx="5135880"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p>
          <a:p>
            <a:pPr>
              <a:defRPr/>
            </a:pPr>
            <a:r>
              <a:rPr lang="en-US" altLang="en-US" sz="2400" kern="0" dirty="0"/>
              <a:t>Precipitation </a:t>
            </a:r>
            <a:r>
              <a:rPr lang="en-US" altLang="en-US" sz="2400" kern="0" dirty="0" smtClean="0"/>
              <a:t>outlook  for</a:t>
            </a:r>
            <a:br>
              <a:rPr lang="en-US" altLang="en-US" sz="2400" kern="0" dirty="0" smtClean="0"/>
            </a:br>
            <a:r>
              <a:rPr lang="en-US" altLang="en-US" sz="2400" kern="0" dirty="0" smtClean="0"/>
              <a:t>Monthly (August)/Seasonal (ASO)  </a:t>
            </a:r>
          </a:p>
        </p:txBody>
      </p:sp>
      <p:sp>
        <p:nvSpPr>
          <p:cNvPr id="6" name="TextBox 5"/>
          <p:cNvSpPr txBox="1"/>
          <p:nvPr/>
        </p:nvSpPr>
        <p:spPr>
          <a:xfrm>
            <a:off x="437361" y="38978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290" name="Picture 2" descr="Latest 9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817426"/>
            <a:ext cx="4181475" cy="381197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atest 3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3810000" cy="3746413"/>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Box 1"/>
          <p:cNvSpPr txBox="1">
            <a:spLocks noChangeArrowheads="1"/>
          </p:cNvSpPr>
          <p:nvPr/>
        </p:nvSpPr>
        <p:spPr bwMode="auto">
          <a:xfrm>
            <a:off x="3352800" y="1524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July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0" y="4267200"/>
            <a:ext cx="40392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29100" y="5105400"/>
            <a:ext cx="495300" cy="369332"/>
          </a:xfrm>
          <a:prstGeom prst="rect">
            <a:avLst/>
          </a:prstGeom>
          <a:noFill/>
        </p:spPr>
        <p:txBody>
          <a:bodyPr wrap="square" rtlCol="0">
            <a:spAutoFit/>
          </a:bodyPr>
          <a:lstStyle/>
          <a:p>
            <a:r>
              <a:rPr lang="en-US" dirty="0" smtClean="0"/>
              <a:t>?</a:t>
            </a:r>
            <a:endParaRPr lang="en-US" dirty="0"/>
          </a:p>
        </p:txBody>
      </p:sp>
      <p:cxnSp>
        <p:nvCxnSpPr>
          <p:cNvPr id="7" name="Straight Arrow Connector 6"/>
          <p:cNvCxnSpPr>
            <a:stCxn id="2" idx="0"/>
          </p:cNvCxnSpPr>
          <p:nvPr/>
        </p:nvCxnSpPr>
        <p:spPr>
          <a:xfrm>
            <a:off x="4476750" y="5105400"/>
            <a:ext cx="2071601" cy="3693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143000" y="2743200"/>
            <a:ext cx="290596" cy="29943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24</a:t>
            </a:fld>
            <a:endParaRPr lang="en-US" altLang="en-US" sz="1400" dirty="0" smtClean="0"/>
          </a:p>
        </p:txBody>
      </p:sp>
      <p:sp>
        <p:nvSpPr>
          <p:cNvPr id="24579" name="TextBox 2"/>
          <p:cNvSpPr txBox="1">
            <a:spLocks noChangeArrowheads="1"/>
          </p:cNvSpPr>
          <p:nvPr/>
        </p:nvSpPr>
        <p:spPr bwMode="auto">
          <a:xfrm>
            <a:off x="5181600"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2954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1" y="23613"/>
            <a:ext cx="4864749" cy="363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87256"/>
            <a:ext cx="4267200" cy="386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3657600"/>
            <a:ext cx="4683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smtClean="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(Last Month) </a:t>
            </a:r>
          </a:p>
          <a:p>
            <a:pPr>
              <a:defRPr/>
            </a:pPr>
            <a:r>
              <a:rPr lang="en-US" altLang="en-US" sz="2400" kern="0" dirty="0" smtClean="0"/>
              <a:t>CPC’s official </a:t>
            </a:r>
          </a:p>
          <a:p>
            <a:pPr>
              <a:defRPr/>
            </a:pPr>
            <a:r>
              <a:rPr lang="en-US" altLang="en-US" sz="2400" kern="0" dirty="0"/>
              <a:t>Temperature </a:t>
            </a:r>
            <a:r>
              <a:rPr lang="en-US" altLang="en-US" sz="2400" kern="0" dirty="0" smtClean="0"/>
              <a:t>outlook  for</a:t>
            </a:r>
            <a:br>
              <a:rPr lang="en-US" altLang="en-US" sz="2400" kern="0" dirty="0" smtClean="0"/>
            </a:br>
            <a:r>
              <a:rPr lang="en-US" altLang="en-US" sz="2400" kern="0" dirty="0" smtClean="0"/>
              <a:t>Monthly (Aug)/Seasonal (ASO)  </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July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7086600" y="2450068"/>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July </a:t>
            </a:r>
            <a:r>
              <a:rPr lang="en-US" altLang="en-US" sz="1800" dirty="0">
                <a:latin typeface="Times New Roman" pitchFamily="18" charset="0"/>
              </a:rPr>
              <a:t>1</a:t>
            </a:r>
            <a:r>
              <a:rPr lang="en-US" altLang="en-US" sz="1800" dirty="0" smtClean="0">
                <a:latin typeface="Times New Roman" pitchFamily="18" charset="0"/>
              </a:rPr>
              <a:t>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669268"/>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pic>
        <p:nvPicPr>
          <p:cNvPr id="1433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1253"/>
            <a:ext cx="3771900" cy="370894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59163"/>
            <a:ext cx="3886200" cy="38213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3" y="4008709"/>
            <a:ext cx="3778827" cy="284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255120" y="1967345"/>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Sep</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SON</a:t>
            </a:r>
          </a:p>
        </p:txBody>
      </p:sp>
      <p:sp>
        <p:nvSpPr>
          <p:cNvPr id="21509" name="TextBox 3"/>
          <p:cNvSpPr txBox="1">
            <a:spLocks noChangeArrowheads="1"/>
          </p:cNvSpPr>
          <p:nvPr/>
        </p:nvSpPr>
        <p:spPr bwMode="auto">
          <a:xfrm>
            <a:off x="381000" y="6027003"/>
            <a:ext cx="8077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Both monthly and seasonal forecasts call for above normal temperatures except in the middle of the centered near KS. </a:t>
            </a:r>
          </a:p>
          <a:p>
            <a:pPr eaLnBrk="1" hangingPunct="1">
              <a:spcBef>
                <a:spcPct val="0"/>
              </a:spcBef>
            </a:pPr>
            <a:r>
              <a:rPr lang="en-US" altLang="en-US" sz="1600" dirty="0" smtClean="0">
                <a:latin typeface="Times New Roman" pitchFamily="18" charset="0"/>
              </a:rPr>
              <a:t>Forecast seasonal </a:t>
            </a:r>
            <a:r>
              <a:rPr lang="en-US" altLang="en-US" sz="1600" dirty="0" err="1" smtClean="0">
                <a:latin typeface="Times New Roman" pitchFamily="18" charset="0"/>
              </a:rPr>
              <a:t>precip</a:t>
            </a:r>
            <a:r>
              <a:rPr lang="en-US" altLang="en-US" sz="1600" dirty="0" smtClean="0">
                <a:latin typeface="Times New Roman" pitchFamily="18" charset="0"/>
              </a:rPr>
              <a:t> map is very similar to the ENSO </a:t>
            </a:r>
            <a:r>
              <a:rPr lang="en-US" altLang="en-US" sz="1600" dirty="0" err="1" smtClean="0">
                <a:latin typeface="Times New Roman" pitchFamily="18" charset="0"/>
              </a:rPr>
              <a:t>impact+trend</a:t>
            </a:r>
            <a:r>
              <a:rPr lang="en-US" altLang="en-US" sz="1600" dirty="0" smtClean="0">
                <a:latin typeface="Times New Roman" pitchFamily="18" charset="0"/>
              </a:rPr>
              <a:t> map seen earlier.</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1536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90754" cy="30056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368" y="1"/>
            <a:ext cx="394563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48000"/>
            <a:ext cx="3890754" cy="300560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368" y="3124200"/>
            <a:ext cx="3938704" cy="2929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Sep-Oct-Nov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27</a:t>
            </a:fld>
            <a:endParaRPr lang="en-US" altLang="en-US" sz="1400" dirty="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8011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8" name="Rectangle 2"/>
          <p:cNvSpPr txBox="1">
            <a:spLocks noChangeArrowheads="1"/>
          </p:cNvSpPr>
          <p:nvPr/>
        </p:nvSpPr>
        <p:spPr bwMode="auto">
          <a:xfrm>
            <a:off x="7239000" y="228600"/>
            <a:ext cx="175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a:t>
            </a:r>
            <a:r>
              <a:rPr lang="en-US" altLang="en-US" sz="1600" b="1" dirty="0" smtClean="0">
                <a:solidFill>
                  <a:srgbClr val="0033CC"/>
                </a:solidFill>
              </a:rPr>
              <a:t>6 NMME Models</a:t>
            </a:r>
          </a:p>
          <a:p>
            <a:pPr algn="ctr" eaLnBrk="1" hangingPunct="1">
              <a:spcBef>
                <a:spcPct val="0"/>
              </a:spcBef>
              <a:buFontTx/>
              <a:buNone/>
            </a:pPr>
            <a:endParaRPr lang="en-US" altLang="en-US" sz="1600" b="1" dirty="0" smtClean="0">
              <a:solidFill>
                <a:srgbClr val="0033CC"/>
              </a:solidFill>
            </a:endParaRP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10" name="TextBox 9"/>
          <p:cNvSpPr txBox="1"/>
          <p:nvPr/>
        </p:nvSpPr>
        <p:spPr>
          <a:xfrm>
            <a:off x="7216833" y="3061855"/>
            <a:ext cx="2013682" cy="2062103"/>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pic>
        <p:nvPicPr>
          <p:cNvPr id="9" name="Picture 8" descr="C:\Users\li.xu\Documents\png\scp36847\ENS_spi3-12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36" t="5469" r="6867" b="4647"/>
          <a:stretch/>
        </p:blipFill>
        <p:spPr bwMode="auto">
          <a:xfrm>
            <a:off x="-21071" y="84138"/>
            <a:ext cx="7237903" cy="624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smtClean="0"/>
              <a:t>Predicted Monthly Soil Moisture Percentile</a:t>
            </a:r>
            <a:endParaRPr lang="en-US" sz="1600" dirty="0"/>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4" name="Rectangle 3"/>
          <p:cNvSpPr/>
          <p:nvPr/>
        </p:nvSpPr>
        <p:spPr>
          <a:xfrm>
            <a:off x="6553200" y="-76200"/>
            <a:ext cx="2590800" cy="307777"/>
          </a:xfrm>
          <a:prstGeom prst="rect">
            <a:avLst/>
          </a:prstGeom>
        </p:spPr>
        <p:txBody>
          <a:bodyPr wrap="square">
            <a:spAutoFit/>
          </a:bodyPr>
          <a:lstStyle/>
          <a:p>
            <a:pPr algn="ctr"/>
            <a:r>
              <a:rPr lang="en-US" sz="1400" b="1" dirty="0" smtClean="0"/>
              <a:t>Initial </a:t>
            </a:r>
            <a:r>
              <a:rPr lang="en-US" sz="1400" b="1" dirty="0"/>
              <a:t>Conditions: </a:t>
            </a:r>
            <a:r>
              <a:rPr lang="en-US" sz="1400" dirty="0"/>
              <a:t>5</a:t>
            </a:r>
            <a:r>
              <a:rPr lang="en-US" sz="1400" dirty="0" smtClean="0"/>
              <a:t>/7/2019</a:t>
            </a:r>
            <a:endParaRPr lang="en-US" sz="14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55377"/>
            <a:ext cx="2286000" cy="173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36491"/>
            <a:ext cx="2286000" cy="195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5328125" y="4526898"/>
            <a:ext cx="1646254" cy="738664"/>
          </a:xfrm>
          <a:prstGeom prst="rect">
            <a:avLst/>
          </a:prstGeom>
        </p:spPr>
        <p:txBody>
          <a:bodyPr wrap="square">
            <a:spAutoFit/>
          </a:bodyPr>
          <a:lstStyle/>
          <a:p>
            <a:pPr algn="ctr"/>
            <a:r>
              <a:rPr lang="en-US" sz="1400" b="1" dirty="0" smtClean="0"/>
              <a:t>Latest </a:t>
            </a:r>
          </a:p>
          <a:p>
            <a:pPr algn="ctr"/>
            <a:r>
              <a:rPr lang="en-US" sz="1400" b="1" dirty="0" smtClean="0"/>
              <a:t>Initial </a:t>
            </a:r>
            <a:r>
              <a:rPr lang="en-US" sz="1400" b="1" dirty="0"/>
              <a:t>Conditions</a:t>
            </a:r>
            <a:r>
              <a:rPr lang="en-US" sz="1400" dirty="0"/>
              <a:t>: </a:t>
            </a:r>
            <a:endParaRPr lang="en-US" sz="1400" dirty="0" smtClean="0"/>
          </a:p>
          <a:p>
            <a:pPr algn="ctr"/>
            <a:r>
              <a:rPr lang="en-US" sz="1400" dirty="0" smtClean="0"/>
              <a:t>7/09/2019</a:t>
            </a:r>
            <a:endParaRPr lang="en-US" sz="1400" dirty="0"/>
          </a:p>
        </p:txBody>
      </p:sp>
      <p:sp>
        <p:nvSpPr>
          <p:cNvPr id="5" name="Rectangle 4"/>
          <p:cNvSpPr/>
          <p:nvPr/>
        </p:nvSpPr>
        <p:spPr>
          <a:xfrm>
            <a:off x="6705600" y="1974881"/>
            <a:ext cx="2431473" cy="307777"/>
          </a:xfrm>
          <a:prstGeom prst="rect">
            <a:avLst/>
          </a:prstGeom>
        </p:spPr>
        <p:txBody>
          <a:bodyPr wrap="square">
            <a:spAutoFit/>
          </a:bodyPr>
          <a:lstStyle/>
          <a:p>
            <a:pPr algn="ctr"/>
            <a:r>
              <a:rPr lang="en-US" sz="1400" b="1" dirty="0"/>
              <a:t>Initial Conditions</a:t>
            </a:r>
            <a:r>
              <a:rPr lang="en-US" sz="1400" dirty="0"/>
              <a:t>: </a:t>
            </a:r>
            <a:r>
              <a:rPr lang="en-US" sz="1400" dirty="0" smtClean="0"/>
              <a:t>6/11/2019</a:t>
            </a:r>
            <a:endParaRPr lang="en-US" sz="1400" dirty="0"/>
          </a:p>
        </p:txBody>
      </p:sp>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413" y="914903"/>
            <a:ext cx="4355787" cy="540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80" y="1143000"/>
            <a:ext cx="729133" cy="519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descr="Initial condition on 2019070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64" t="8809" r="7440" b="4557"/>
          <a:stretch/>
        </p:blipFill>
        <p:spPr bwMode="auto">
          <a:xfrm>
            <a:off x="6833833" y="4526898"/>
            <a:ext cx="2278301" cy="18087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0" y="1752600"/>
            <a:ext cx="1564179" cy="1200329"/>
          </a:xfrm>
          <a:prstGeom prst="rect">
            <a:avLst/>
          </a:prstGeom>
          <a:noFill/>
        </p:spPr>
        <p:txBody>
          <a:bodyPr wrap="square" rtlCol="0">
            <a:spAutoFit/>
          </a:bodyPr>
          <a:lstStyle/>
          <a:p>
            <a:pPr algn="ctr"/>
            <a:r>
              <a:rPr lang="en-US" b="1" dirty="0" smtClean="0">
                <a:solidFill>
                  <a:srgbClr val="FF0000"/>
                </a:solidFill>
              </a:rPr>
              <a:t>NOT AVAILABLE</a:t>
            </a:r>
          </a:p>
          <a:p>
            <a:pPr algn="ctr"/>
            <a:r>
              <a:rPr lang="en-US" b="1" dirty="0" smtClean="0">
                <a:solidFill>
                  <a:srgbClr val="FF0000"/>
                </a:solidFill>
              </a:rPr>
              <a:t>THIS</a:t>
            </a:r>
          </a:p>
          <a:p>
            <a:pPr algn="ctr"/>
            <a:r>
              <a:rPr lang="en-US" b="1" dirty="0" smtClean="0">
                <a:solidFill>
                  <a:srgbClr val="FF0000"/>
                </a:solidFill>
              </a:rPr>
              <a:t>MONTH</a:t>
            </a:r>
            <a:endParaRPr lang="en-US" b="1" dirty="0">
              <a:solidFill>
                <a:srgbClr val="FF0000"/>
              </a:solidFill>
            </a:endParaRPr>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a:t>
            </a:r>
            <a:r>
              <a:rPr lang="en-US" altLang="en-US" sz="1600" dirty="0" smtClean="0">
                <a:latin typeface="Times New Roman" pitchFamily="18" charset="0"/>
              </a:rPr>
              <a:t>utlook </a:t>
            </a:r>
          </a:p>
          <a:p>
            <a:pPr eaLnBrk="1" hangingPunct="1">
              <a:spcBef>
                <a:spcPct val="0"/>
              </a:spcBef>
              <a:buFontTx/>
              <a:buNone/>
            </a:pPr>
            <a:r>
              <a:rPr lang="en-US" altLang="en-US" sz="1600" dirty="0" smtClean="0">
                <a:latin typeface="Times New Roman" pitchFamily="18" charset="0"/>
              </a:rPr>
              <a:t>(Mid July 2019- Oct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7</a:t>
            </a:r>
            <a:r>
              <a:rPr lang="en-US" altLang="en-US" sz="1600" dirty="0" smtClean="0">
                <a:latin typeface="Times New Roman" pitchFamily="18" charset="0"/>
              </a:rPr>
              <a:t>/18/19</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a:t>
            </a:r>
          </a:p>
          <a:p>
            <a:pPr eaLnBrk="1" hangingPunct="1">
              <a:spcBef>
                <a:spcPct val="0"/>
              </a:spcBef>
              <a:buFontTx/>
              <a:buNone/>
            </a:pPr>
            <a:r>
              <a:rPr lang="en-US" altLang="en-US" sz="1600" dirty="0" smtClean="0">
                <a:latin typeface="Times New Roman" pitchFamily="18" charset="0"/>
              </a:rPr>
              <a:t>(for Aug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7</a:t>
            </a:r>
            <a:r>
              <a:rPr lang="en-US" altLang="en-US" sz="1600" dirty="0" smtClean="0">
                <a:latin typeface="Times New Roman" pitchFamily="18" charset="0"/>
              </a:rPr>
              <a:t>/31/19</a:t>
            </a:r>
            <a:endParaRPr lang="en-US" altLang="en-US" sz="16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dirty="0" smtClean="0"/>
              <a:t>(New Seasonal Drought Outlook to be released in 2 days!) </a:t>
            </a:r>
            <a:endParaRPr lang="en-US" sz="1500" dirty="0"/>
          </a:p>
        </p:txBody>
      </p:sp>
      <p:pic>
        <p:nvPicPr>
          <p:cNvPr id="9" name="Picture 8"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0" y="513080"/>
            <a:ext cx="4572000" cy="3525520"/>
          </a:xfrm>
          <a:prstGeom prst="rect">
            <a:avLst/>
          </a:prstGeom>
          <a:noFill/>
          <a:ln>
            <a:noFill/>
          </a:ln>
        </p:spPr>
      </p:pic>
      <p:pic>
        <p:nvPicPr>
          <p:cNvPr id="2" name="Picture 2"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26823"/>
            <a:ext cx="4495800" cy="34740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4495800"/>
            <a:ext cx="3581400" cy="830997"/>
          </a:xfrm>
          <a:prstGeom prst="rect">
            <a:avLst/>
          </a:prstGeom>
          <a:noFill/>
        </p:spPr>
        <p:txBody>
          <a:bodyPr wrap="square" rtlCol="0">
            <a:spAutoFit/>
          </a:bodyPr>
          <a:lstStyle/>
          <a:p>
            <a:r>
              <a:rPr lang="en-US" sz="1600" dirty="0" smtClean="0"/>
              <a:t>The uncertainties in the monthly/seasonal rainfall/temperature outlooks directly impacts these drought outlooks!! </a:t>
            </a:r>
            <a:endParaRPr lang="en-US" sz="1600" dirty="0"/>
          </a:p>
        </p:txBody>
      </p:sp>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li.xu\Documents\png\scp12210\ens_smp_delta7.png"/>
          <p:cNvPicPr>
            <a:picLocks noChangeAspect="1" noChangeArrowheads="1"/>
          </p:cNvPicPr>
          <p:nvPr/>
        </p:nvPicPr>
        <p:blipFill rotWithShape="1">
          <a:blip r:embed="rId2">
            <a:extLst>
              <a:ext uri="{28A0092B-C50C-407E-A947-70E740481C1C}">
                <a14:useLocalDpi xmlns:a14="http://schemas.microsoft.com/office/drawing/2010/main" val="0"/>
              </a:ext>
            </a:extLst>
          </a:blip>
          <a:srcRect t="15570"/>
          <a:stretch/>
        </p:blipFill>
        <p:spPr bwMode="auto">
          <a:xfrm>
            <a:off x="76199" y="76200"/>
            <a:ext cx="4636117" cy="30237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li.xu\Documents\png\scp12619\ens_smp_delta14.png"/>
          <p:cNvPicPr>
            <a:picLocks noChangeAspect="1" noChangeArrowheads="1"/>
          </p:cNvPicPr>
          <p:nvPr/>
        </p:nvPicPr>
        <p:blipFill rotWithShape="1">
          <a:blip r:embed="rId3">
            <a:extLst>
              <a:ext uri="{28A0092B-C50C-407E-A947-70E740481C1C}">
                <a14:useLocalDpi xmlns:a14="http://schemas.microsoft.com/office/drawing/2010/main" val="0"/>
              </a:ext>
            </a:extLst>
          </a:blip>
          <a:srcRect t="16340"/>
          <a:stretch/>
        </p:blipFill>
        <p:spPr bwMode="auto">
          <a:xfrm>
            <a:off x="4495800" y="1464853"/>
            <a:ext cx="4571999" cy="29547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li.xu\Documents\png\scp12395\ens_smp_delta30.png"/>
          <p:cNvPicPr>
            <a:picLocks noChangeAspect="1" noChangeArrowheads="1"/>
          </p:cNvPicPr>
          <p:nvPr/>
        </p:nvPicPr>
        <p:blipFill rotWithShape="1">
          <a:blip r:embed="rId4">
            <a:extLst>
              <a:ext uri="{28A0092B-C50C-407E-A947-70E740481C1C}">
                <a14:useLocalDpi xmlns:a14="http://schemas.microsoft.com/office/drawing/2010/main" val="0"/>
              </a:ext>
            </a:extLst>
          </a:blip>
          <a:srcRect t="17122"/>
          <a:stretch/>
        </p:blipFill>
        <p:spPr bwMode="auto">
          <a:xfrm>
            <a:off x="76200" y="3733800"/>
            <a:ext cx="476081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381000"/>
            <a:ext cx="3962400" cy="646331"/>
          </a:xfrm>
          <a:prstGeom prst="rect">
            <a:avLst/>
          </a:prstGeom>
          <a:noFill/>
        </p:spPr>
        <p:txBody>
          <a:bodyPr wrap="square" rtlCol="0">
            <a:spAutoFit/>
          </a:bodyPr>
          <a:lstStyle/>
          <a:p>
            <a:r>
              <a:rPr lang="en-US" dirty="0" smtClean="0"/>
              <a:t>NCEP  Ensemble mean NLDAS2 models’ Soil </a:t>
            </a:r>
            <a:r>
              <a:rPr lang="en-US" dirty="0"/>
              <a:t>M</a:t>
            </a:r>
            <a:r>
              <a:rPr lang="en-US" dirty="0" smtClean="0"/>
              <a:t>oisture tendency/trend</a:t>
            </a:r>
            <a:endParaRPr lang="en-US" dirty="0"/>
          </a:p>
        </p:txBody>
      </p:sp>
      <p:sp>
        <p:nvSpPr>
          <p:cNvPr id="3" name="TextBox 2"/>
          <p:cNvSpPr txBox="1"/>
          <p:nvPr/>
        </p:nvSpPr>
        <p:spPr>
          <a:xfrm>
            <a:off x="3657600" y="1752600"/>
            <a:ext cx="838200" cy="369332"/>
          </a:xfrm>
          <a:prstGeom prst="rect">
            <a:avLst/>
          </a:prstGeom>
          <a:noFill/>
        </p:spPr>
        <p:txBody>
          <a:bodyPr wrap="square" rtlCol="0">
            <a:spAutoFit/>
          </a:bodyPr>
          <a:lstStyle/>
          <a:p>
            <a:r>
              <a:rPr lang="en-US" dirty="0" smtClean="0"/>
              <a:t>7 days</a:t>
            </a:r>
            <a:endParaRPr lang="en-US" dirty="0"/>
          </a:p>
        </p:txBody>
      </p:sp>
      <p:sp>
        <p:nvSpPr>
          <p:cNvPr id="7" name="TextBox 6"/>
          <p:cNvSpPr txBox="1"/>
          <p:nvPr/>
        </p:nvSpPr>
        <p:spPr>
          <a:xfrm>
            <a:off x="7848600" y="3099955"/>
            <a:ext cx="990600" cy="369332"/>
          </a:xfrm>
          <a:prstGeom prst="rect">
            <a:avLst/>
          </a:prstGeom>
          <a:noFill/>
        </p:spPr>
        <p:txBody>
          <a:bodyPr wrap="square" rtlCol="0">
            <a:spAutoFit/>
          </a:bodyPr>
          <a:lstStyle/>
          <a:p>
            <a:r>
              <a:rPr lang="en-US" dirty="0" smtClean="0"/>
              <a:t>14 days</a:t>
            </a:r>
            <a:endParaRPr lang="en-US" dirty="0"/>
          </a:p>
        </p:txBody>
      </p:sp>
      <p:sp>
        <p:nvSpPr>
          <p:cNvPr id="8" name="TextBox 7"/>
          <p:cNvSpPr txBox="1"/>
          <p:nvPr/>
        </p:nvSpPr>
        <p:spPr>
          <a:xfrm>
            <a:off x="3657600" y="5410200"/>
            <a:ext cx="990600" cy="369332"/>
          </a:xfrm>
          <a:prstGeom prst="rect">
            <a:avLst/>
          </a:prstGeom>
          <a:noFill/>
        </p:spPr>
        <p:txBody>
          <a:bodyPr wrap="square" rtlCol="0">
            <a:spAutoFit/>
          </a:bodyPr>
          <a:lstStyle/>
          <a:p>
            <a:r>
              <a:rPr lang="en-US" dirty="0" smtClean="0"/>
              <a:t>30 days</a:t>
            </a:r>
            <a:endParaRPr 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i.xu\Documents\png\scp37114\GM_spi3-12_season_4x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 y="10076"/>
            <a:ext cx="8875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99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941" y="3276600"/>
            <a:ext cx="473406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
            <a:ext cx="43434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 xmlns:a16="http://schemas.microsoft.com/office/drawing/2014/main" id="{18620C73-BEBF-7344-A3EA-FFCEEE382E8A}"/>
              </a:ext>
            </a:extLst>
          </p:cNvPr>
          <p:cNvSpPr txBox="1"/>
          <p:nvPr/>
        </p:nvSpPr>
        <p:spPr>
          <a:xfrm>
            <a:off x="6115528" y="6019800"/>
            <a:ext cx="590072"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10</a:t>
            </a:r>
            <a:r>
              <a:rPr lang="en-US" sz="1600" dirty="0" smtClean="0">
                <a:solidFill>
                  <a:prstClr val="black"/>
                </a:solidFill>
                <a:latin typeface="Calibri" panose="020F0502020204030204"/>
                <a:cs typeface="+mn-cs"/>
              </a:rPr>
              <a:t>/1</a:t>
            </a:r>
            <a:endParaRPr lang="en-US" sz="1600" dirty="0">
              <a:solidFill>
                <a:prstClr val="black"/>
              </a:solidFill>
              <a:latin typeface="Calibri" panose="020F0502020204030204"/>
              <a:cs typeface="+mn-cs"/>
            </a:endParaRPr>
          </a:p>
        </p:txBody>
      </p:sp>
      <p:sp>
        <p:nvSpPr>
          <p:cNvPr id="3" name="TextBox 2"/>
          <p:cNvSpPr txBox="1"/>
          <p:nvPr/>
        </p:nvSpPr>
        <p:spPr>
          <a:xfrm>
            <a:off x="3429001" y="1676400"/>
            <a:ext cx="990599" cy="307777"/>
          </a:xfrm>
          <a:prstGeom prst="rect">
            <a:avLst/>
          </a:prstGeom>
          <a:noFill/>
        </p:spPr>
        <p:txBody>
          <a:bodyPr wrap="square" rtlCol="0">
            <a:spAutoFit/>
          </a:bodyPr>
          <a:lstStyle/>
          <a:p>
            <a:r>
              <a:rPr lang="en-US" sz="1400" b="1" dirty="0" smtClean="0"/>
              <a:t>Aug</a:t>
            </a:r>
            <a:r>
              <a:rPr lang="en-US" sz="1400" b="1" dirty="0" smtClean="0"/>
              <a:t> </a:t>
            </a:r>
            <a:r>
              <a:rPr lang="en-US" sz="1400" b="1" dirty="0" smtClean="0"/>
              <a:t>2019</a:t>
            </a:r>
            <a:endParaRPr lang="en-US" sz="1400" b="1" dirty="0"/>
          </a:p>
        </p:txBody>
      </p:sp>
      <p:sp>
        <p:nvSpPr>
          <p:cNvPr id="13" name="TextBox 12"/>
          <p:cNvSpPr txBox="1"/>
          <p:nvPr/>
        </p:nvSpPr>
        <p:spPr>
          <a:xfrm>
            <a:off x="3512802" y="3810000"/>
            <a:ext cx="982998" cy="307777"/>
          </a:xfrm>
          <a:prstGeom prst="rect">
            <a:avLst/>
          </a:prstGeom>
          <a:noFill/>
        </p:spPr>
        <p:txBody>
          <a:bodyPr wrap="square" rtlCol="0">
            <a:spAutoFit/>
          </a:bodyPr>
          <a:lstStyle/>
          <a:p>
            <a:r>
              <a:rPr lang="en-US" sz="1400" b="1" dirty="0" smtClean="0"/>
              <a:t>Sep</a:t>
            </a:r>
            <a:r>
              <a:rPr lang="en-US" sz="1400" b="1" dirty="0" smtClean="0"/>
              <a:t> </a:t>
            </a:r>
            <a:r>
              <a:rPr lang="en-US" sz="1400" b="1" dirty="0" smtClean="0"/>
              <a:t>2019</a:t>
            </a:r>
            <a:endParaRPr lang="en-US" sz="1400" b="1" dirty="0"/>
          </a:p>
        </p:txBody>
      </p:sp>
      <p:sp>
        <p:nvSpPr>
          <p:cNvPr id="14" name="TextBox 13"/>
          <p:cNvSpPr txBox="1"/>
          <p:nvPr/>
        </p:nvSpPr>
        <p:spPr>
          <a:xfrm>
            <a:off x="3581401" y="5638800"/>
            <a:ext cx="990599" cy="307777"/>
          </a:xfrm>
          <a:prstGeom prst="rect">
            <a:avLst/>
          </a:prstGeom>
          <a:noFill/>
        </p:spPr>
        <p:txBody>
          <a:bodyPr wrap="square" rtlCol="0">
            <a:spAutoFit/>
          </a:bodyPr>
          <a:lstStyle/>
          <a:p>
            <a:r>
              <a:rPr lang="en-US" sz="1400" b="1" dirty="0" smtClean="0"/>
              <a:t>Oct</a:t>
            </a:r>
            <a:r>
              <a:rPr lang="en-US" sz="1400" b="1" dirty="0" smtClean="0"/>
              <a:t> </a:t>
            </a:r>
            <a:r>
              <a:rPr lang="en-US" sz="1400" b="1" dirty="0" smtClean="0"/>
              <a:t>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762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381000"/>
          </a:xfrm>
        </p:spPr>
        <p:txBody>
          <a:bodyPr/>
          <a:lstStyle/>
          <a:p>
            <a:pPr eaLnBrk="1" hangingPunct="1"/>
            <a:r>
              <a:rPr lang="en-US" altLang="en-US" sz="2400" dirty="0" smtClean="0"/>
              <a:t>Summary</a:t>
            </a:r>
          </a:p>
        </p:txBody>
      </p:sp>
      <p:sp>
        <p:nvSpPr>
          <p:cNvPr id="26627" name="Rectangle 3"/>
          <p:cNvSpPr>
            <a:spLocks noGrp="1" noChangeArrowheads="1"/>
          </p:cNvSpPr>
          <p:nvPr>
            <p:ph idx="1"/>
          </p:nvPr>
        </p:nvSpPr>
        <p:spPr>
          <a:xfrm>
            <a:off x="3464" y="304800"/>
            <a:ext cx="9144000" cy="6477000"/>
          </a:xfrm>
        </p:spPr>
        <p:txBody>
          <a:bodyPr/>
          <a:lstStyle/>
          <a:p>
            <a:pPr eaLnBrk="1" hangingPunct="1">
              <a:spcBef>
                <a:spcPct val="50000"/>
              </a:spcBef>
              <a:buFont typeface="Wingdings 2" pitchFamily="18" charset="2"/>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smtClean="0">
                <a:solidFill>
                  <a:srgbClr val="000000"/>
                </a:solidFill>
                <a:latin typeface="Trebuchet MS" panose="020B0603020202020204" pitchFamily="34" charset="0"/>
              </a:rPr>
              <a:t>Weak </a:t>
            </a:r>
            <a:r>
              <a:rPr lang="en-US" altLang="en-US" sz="1300" dirty="0">
                <a:latin typeface="Trebuchet MS" pitchFamily="34" charset="0"/>
                <a:cs typeface="Arial" pitchFamily="34" charset="0"/>
              </a:rPr>
              <a:t>ENSO-neutral conditions are </a:t>
            </a:r>
            <a:r>
              <a:rPr lang="en-US" altLang="en-US" sz="1300" dirty="0" smtClean="0">
                <a:latin typeface="Trebuchet MS" pitchFamily="34" charset="0"/>
                <a:cs typeface="Arial" pitchFamily="34" charset="0"/>
              </a:rPr>
              <a:t>present. Equatorial </a:t>
            </a:r>
            <a:r>
              <a:rPr lang="en-US" altLang="en-US" sz="1300" dirty="0">
                <a:latin typeface="Trebuchet MS" pitchFamily="34" charset="0"/>
                <a:cs typeface="Arial" pitchFamily="34" charset="0"/>
              </a:rPr>
              <a:t>sea surface temperatures (SSTs) are above average across the western and central Pacific Ocean and are below average in the eastern Pacific. The pattern of anomalous convection and winds are generally consistent with ENSO-neutral</a:t>
            </a:r>
            <a:r>
              <a:rPr lang="en-US" altLang="en-US" sz="1300" dirty="0" smtClean="0">
                <a:latin typeface="Trebuchet MS" pitchFamily="34" charset="0"/>
                <a:cs typeface="Arial" pitchFamily="34" charset="0"/>
              </a:rPr>
              <a:t>. </a:t>
            </a:r>
            <a:r>
              <a:rPr lang="en-US" altLang="en-US" sz="1300" dirty="0" smtClean="0">
                <a:latin typeface="Trebuchet MS" pitchFamily="34" charset="0"/>
              </a:rPr>
              <a:t>ENSO-neutral </a:t>
            </a:r>
            <a:r>
              <a:rPr lang="en-US" altLang="en-US" sz="1300" dirty="0">
                <a:latin typeface="Trebuchet MS" pitchFamily="34" charset="0"/>
              </a:rPr>
              <a:t>is most likely to continue through Northern Hemisphere winter 2019-20 (50-55% chance</a:t>
            </a:r>
            <a:r>
              <a:rPr lang="en-US" altLang="en-US" sz="1300" dirty="0" smtClean="0">
                <a:latin typeface="Trebuchet MS" pitchFamily="34" charset="0"/>
              </a:rPr>
              <a:t>).</a:t>
            </a:r>
            <a:endParaRPr lang="en-US" sz="1300" dirty="0" smtClean="0">
              <a:solidFill>
                <a:srgbClr val="000000"/>
              </a:solidFill>
              <a:latin typeface="Trebuchet MS" panose="020B0603020202020204" pitchFamily="34" charset="0"/>
            </a:endParaRPr>
          </a:p>
          <a:p>
            <a:pPr marL="573088" indent="-573088" eaLnBrk="1" hangingPunct="1">
              <a:spcBef>
                <a:spcPct val="50000"/>
              </a:spcBef>
              <a:buNone/>
            </a:pPr>
            <a:r>
              <a:rPr lang="en-US" altLang="en-US" sz="1600" b="1" dirty="0" smtClean="0">
                <a:solidFill>
                  <a:srgbClr val="FF0000"/>
                </a:solidFill>
              </a:rPr>
              <a:t>Current </a:t>
            </a:r>
            <a:r>
              <a:rPr lang="en-US" altLang="en-US" sz="1600" b="1" dirty="0" smtClean="0">
                <a:solidFill>
                  <a:srgbClr val="FF0000"/>
                </a:solidFill>
              </a:rPr>
              <a:t>Drought conditions</a:t>
            </a:r>
            <a:r>
              <a:rPr lang="en-US" altLang="en-US" sz="1800" b="1" dirty="0" smtClean="0">
                <a:solidFill>
                  <a:srgbClr val="FF0000"/>
                </a:solidFill>
              </a:rPr>
              <a:t>:</a:t>
            </a:r>
            <a:endParaRPr lang="en-US" altLang="en-US" sz="1400" dirty="0" smtClean="0"/>
          </a:p>
          <a:p>
            <a:pPr marL="573088" lvl="1" indent="-231775">
              <a:buFontTx/>
              <a:buChar char="-"/>
            </a:pPr>
            <a:r>
              <a:rPr lang="en-US" altLang="en-US" sz="1300" dirty="0" smtClean="0">
                <a:latin typeface="Trebuchet MS" panose="020B0603020202020204" pitchFamily="34" charset="0"/>
              </a:rPr>
              <a:t>After having been near record low in terms of areal coverage for drought affected regions across the US over the past few months, the extent of abnormally dryness/drought area coverage appears to creep up slightly during last month.  </a:t>
            </a:r>
          </a:p>
          <a:p>
            <a:pPr marL="573088" lvl="1" indent="-231775">
              <a:buFontTx/>
              <a:buChar char="-"/>
            </a:pPr>
            <a:r>
              <a:rPr lang="en-US" altLang="en-US" sz="1300" dirty="0" smtClean="0">
                <a:latin typeface="Trebuchet MS" panose="020B0603020202020204" pitchFamily="34" charset="0"/>
              </a:rPr>
              <a:t>The apparent ending of El Nino conditions did not help the recent emerging dry conditions in the south.  Consequently, the stream flow conditions across the south are weaker  this past month than before.  The moderate to severe drought in the Pacific Northwest &amp; vicinity  has gotten slightly better. </a:t>
            </a:r>
          </a:p>
          <a:p>
            <a:pPr marL="573088" lvl="1" indent="-231775">
              <a:buFontTx/>
              <a:buChar char="-"/>
            </a:pPr>
            <a:r>
              <a:rPr lang="en-US" sz="1300" dirty="0" smtClean="0">
                <a:latin typeface="Trebuchet MS" panose="020B0603020202020204" pitchFamily="34" charset="0"/>
              </a:rPr>
              <a:t>The weak performance of the southwest monsoon so far in the southwestern states AZ/NM and western Texas has contributed to the dryness in the region.  California reservoirs, </a:t>
            </a:r>
            <a:r>
              <a:rPr lang="en-US" sz="1300" dirty="0" smtClean="0">
                <a:latin typeface="Trebuchet MS" panose="020B0603020202020204" pitchFamily="34" charset="0"/>
              </a:rPr>
              <a:t> at present,</a:t>
            </a:r>
            <a:r>
              <a:rPr lang="en-US" sz="1300" dirty="0" smtClean="0">
                <a:latin typeface="Trebuchet MS" panose="020B0603020202020204" pitchFamily="34" charset="0"/>
              </a:rPr>
              <a:t> </a:t>
            </a:r>
            <a:r>
              <a:rPr lang="en-US" sz="1300" dirty="0" smtClean="0">
                <a:latin typeface="Trebuchet MS" panose="020B0603020202020204" pitchFamily="34" charset="0"/>
              </a:rPr>
              <a:t>are </a:t>
            </a:r>
            <a:r>
              <a:rPr lang="en-US" sz="1300" dirty="0" smtClean="0">
                <a:latin typeface="Trebuchet MS" panose="020B0603020202020204" pitchFamily="34" charset="0"/>
              </a:rPr>
              <a:t>at better than historically average levels (The El Nino excess rainfall during winter and spring  helped!).  </a:t>
            </a:r>
            <a:r>
              <a:rPr lang="en-US" sz="1300" dirty="0" smtClean="0">
                <a:latin typeface="Trebuchet MS" panose="020B0603020202020204" pitchFamily="34" charset="0"/>
              </a:rPr>
              <a:t>Compared to this time last year, the major fire incidents in the state are nearly absent this year. </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Long-term </a:t>
            </a:r>
            <a:r>
              <a:rPr lang="en-US" sz="1300" dirty="0" smtClean="0">
                <a:latin typeface="Trebuchet MS" panose="020B0603020202020204" pitchFamily="34" charset="0"/>
              </a:rPr>
              <a:t>(&gt;1 year) deficits still remain over large areas in the Southwest and West - which is not completely reflected in the drought monitor. </a:t>
            </a:r>
          </a:p>
          <a:p>
            <a:pPr marL="52388" lvl="1" indent="0">
              <a:buNone/>
            </a:pPr>
            <a:r>
              <a:rPr lang="en-US" altLang="en-US" sz="1800" b="1" dirty="0" smtClean="0">
                <a:solidFill>
                  <a:srgbClr val="FF0000"/>
                </a:solidFill>
              </a:rPr>
              <a:t>Prediction</a:t>
            </a:r>
            <a:r>
              <a:rPr lang="en-US" altLang="en-US" sz="1800" b="1" dirty="0" smtClean="0">
                <a:solidFill>
                  <a:srgbClr val="FF0000"/>
                </a:solidFill>
              </a:rPr>
              <a:t>:</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The return to normal conditions, with the apparent ending of El Nino, is not providing any boundary forcing, and it is reflected in the weak precipitation model (NMME) forecast signal over the US for the upcoming season.</a:t>
            </a:r>
          </a:p>
          <a:p>
            <a:pPr marL="627063" lvl="1" eaLnBrk="1" hangingPunct="1">
              <a:spcBef>
                <a:spcPts val="475"/>
              </a:spcBef>
              <a:buFontTx/>
              <a:buChar char="-"/>
              <a:defRPr/>
            </a:pPr>
            <a:r>
              <a:rPr lang="en-US" sz="1300" dirty="0" smtClean="0">
                <a:latin typeface="Trebuchet MS" panose="020B0603020202020204" pitchFamily="34" charset="0"/>
              </a:rPr>
              <a:t>The </a:t>
            </a:r>
            <a:r>
              <a:rPr lang="en-US" sz="1300" dirty="0">
                <a:latin typeface="Trebuchet MS" panose="020B0603020202020204" pitchFamily="34" charset="0"/>
              </a:rPr>
              <a:t>small pockets of short term </a:t>
            </a:r>
            <a:r>
              <a:rPr lang="en-US" sz="1300" dirty="0" smtClean="0">
                <a:latin typeface="Trebuchet MS" panose="020B0603020202020204" pitchFamily="34" charset="0"/>
              </a:rPr>
              <a:t>dryness/drought </a:t>
            </a:r>
            <a:r>
              <a:rPr lang="en-US" sz="1300" dirty="0">
                <a:latin typeface="Trebuchet MS" panose="020B0603020202020204" pitchFamily="34" charset="0"/>
              </a:rPr>
              <a:t>in the southeast is unlikely to get any </a:t>
            </a:r>
            <a:r>
              <a:rPr lang="en-US" sz="1300" dirty="0" smtClean="0">
                <a:latin typeface="Trebuchet MS" panose="020B0603020202020204" pitchFamily="34" charset="0"/>
              </a:rPr>
              <a:t>worse, and may even disappear, since the medium and extended range forecast (along with a possible storm/hurricane from above normal hurricane season forecast) is likely to bring some wetness here.   </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The </a:t>
            </a:r>
            <a:r>
              <a:rPr lang="en-US" sz="1300" dirty="0" smtClean="0">
                <a:latin typeface="Trebuchet MS" panose="020B0603020202020204" pitchFamily="34" charset="0"/>
              </a:rPr>
              <a:t>drought along the Pacific Northwest is likely to persist </a:t>
            </a:r>
            <a:r>
              <a:rPr lang="en-US" sz="1300" dirty="0" smtClean="0">
                <a:latin typeface="Trebuchet MS" panose="020B0603020202020204" pitchFamily="34" charset="0"/>
              </a:rPr>
              <a:t>in the monthly time scale, but may </a:t>
            </a:r>
            <a:r>
              <a:rPr lang="en-US" sz="1300" dirty="0" smtClean="0">
                <a:latin typeface="Trebuchet MS" panose="020B0603020202020204" pitchFamily="34" charset="0"/>
              </a:rPr>
              <a:t>considerably improve  before </a:t>
            </a:r>
            <a:r>
              <a:rPr lang="en-US" sz="1300" dirty="0">
                <a:latin typeface="Trebuchet MS" panose="020B0603020202020204" pitchFamily="34" charset="0"/>
              </a:rPr>
              <a:t>the forecast season is </a:t>
            </a:r>
            <a:r>
              <a:rPr lang="en-US" sz="1300" dirty="0" smtClean="0">
                <a:latin typeface="Trebuchet MS" panose="020B0603020202020204" pitchFamily="34" charset="0"/>
              </a:rPr>
              <a:t>over, once the rainy season starts here.</a:t>
            </a:r>
          </a:p>
          <a:p>
            <a:pPr marL="627063" lvl="1" eaLnBrk="1" hangingPunct="1">
              <a:spcBef>
                <a:spcPts val="475"/>
              </a:spcBef>
              <a:buFontTx/>
              <a:buChar char="-"/>
              <a:defRPr/>
            </a:pPr>
            <a:r>
              <a:rPr lang="en-US" sz="1300" dirty="0" smtClean="0">
                <a:latin typeface="Trebuchet MS" panose="020B0603020202020204" pitchFamily="34" charset="0"/>
              </a:rPr>
              <a:t>The dryness &amp; short term drought in NM is likely to persist, as the models do not show any +</a:t>
            </a:r>
            <a:r>
              <a:rPr lang="en-US" sz="1300" dirty="0" err="1" smtClean="0">
                <a:latin typeface="Trebuchet MS" panose="020B0603020202020204" pitchFamily="34" charset="0"/>
              </a:rPr>
              <a:t>ve</a:t>
            </a:r>
            <a:r>
              <a:rPr lang="en-US" sz="1300" dirty="0" smtClean="0">
                <a:latin typeface="Trebuchet MS" panose="020B0603020202020204" pitchFamily="34" charset="0"/>
              </a:rPr>
              <a:t> signal here. </a:t>
            </a:r>
          </a:p>
          <a:p>
            <a:pPr marL="627063" lvl="1" eaLnBrk="1" hangingPunct="1">
              <a:spcBef>
                <a:spcPts val="475"/>
              </a:spcBef>
              <a:buFontTx/>
              <a:buChar char="-"/>
              <a:defRPr/>
            </a:pPr>
            <a:r>
              <a:rPr lang="en-US" sz="1300" dirty="0" smtClean="0">
                <a:latin typeface="Trebuchet MS" panose="020B0603020202020204" pitchFamily="34" charset="0"/>
              </a:rPr>
              <a:t>Overall</a:t>
            </a:r>
            <a:r>
              <a:rPr lang="en-US" sz="1300" dirty="0" smtClean="0">
                <a:latin typeface="Trebuchet MS" panose="020B0603020202020204" pitchFamily="34" charset="0"/>
              </a:rPr>
              <a:t>, the upcoming season will continue to be likely a season with very low percent area coverage for drought across the contiguous US; however, drought in Alaska, Hawaii, and Puerto Rico </a:t>
            </a:r>
            <a:r>
              <a:rPr lang="en-US" sz="1300" dirty="0" smtClean="0">
                <a:latin typeface="Trebuchet MS" panose="020B0603020202020204" pitchFamily="34" charset="0"/>
              </a:rPr>
              <a:t>needs </a:t>
            </a:r>
            <a:r>
              <a:rPr lang="en-US" sz="1300" dirty="0" smtClean="0">
                <a:latin typeface="Trebuchet MS" panose="020B0603020202020204" pitchFamily="34" charset="0"/>
              </a:rPr>
              <a:t>to be monitored.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smtClean="0"/>
              <a:t>Miscellaneous maps</a:t>
            </a:r>
            <a:endParaRPr lang="en-US" sz="2000" kern="0" dirty="0"/>
          </a:p>
        </p:txBody>
      </p:sp>
    </p:spTree>
    <p:extLst>
      <p:ext uri="{BB962C8B-B14F-4D97-AF65-F5344CB8AC3E}">
        <p14:creationId xmlns:p14="http://schemas.microsoft.com/office/powerpoint/2010/main" val="628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4290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2116991"/>
            <a:ext cx="1371600" cy="3539430"/>
          </a:xfrm>
          <a:prstGeom prst="rect">
            <a:avLst/>
          </a:prstGeom>
          <a:noFill/>
        </p:spPr>
        <p:txBody>
          <a:bodyPr wrap="square" rtlCol="0">
            <a:spAutoFit/>
          </a:bodyPr>
          <a:lstStyle/>
          <a:p>
            <a:r>
              <a:rPr lang="en-US" sz="1600" dirty="0" smtClean="0"/>
              <a:t>These maps in this and following slides, </a:t>
            </a:r>
            <a:r>
              <a:rPr lang="en-US" sz="1600" dirty="0" smtClean="0"/>
              <a:t>including</a:t>
            </a:r>
          </a:p>
          <a:p>
            <a:r>
              <a:rPr lang="en-US" sz="1600" dirty="0" smtClean="0"/>
              <a:t>a) Total</a:t>
            </a:r>
            <a:r>
              <a:rPr lang="en-US" sz="1600" dirty="0" smtClean="0"/>
              <a:t>, </a:t>
            </a:r>
            <a:endParaRPr lang="en-US" sz="1600" dirty="0" smtClean="0"/>
          </a:p>
          <a:p>
            <a:r>
              <a:rPr lang="en-US" sz="1600" dirty="0" smtClean="0"/>
              <a:t>b) </a:t>
            </a:r>
            <a:r>
              <a:rPr lang="en-US" sz="1600" dirty="0" err="1" smtClean="0"/>
              <a:t>Anom</a:t>
            </a:r>
            <a:r>
              <a:rPr lang="en-US" sz="1600" dirty="0" smtClean="0"/>
              <a:t> </a:t>
            </a:r>
            <a:r>
              <a:rPr lang="en-US" sz="1600" dirty="0" smtClean="0"/>
              <a:t>and </a:t>
            </a:r>
            <a:r>
              <a:rPr lang="en-US" sz="1600" dirty="0" smtClean="0"/>
              <a:t>c) Percent </a:t>
            </a:r>
            <a:r>
              <a:rPr lang="en-US" sz="1600" dirty="0" smtClean="0"/>
              <a:t>of </a:t>
            </a:r>
            <a:r>
              <a:rPr lang="en-US" sz="1600" dirty="0" err="1" smtClean="0"/>
              <a:t>precip</a:t>
            </a:r>
            <a:r>
              <a:rPr lang="en-US" sz="1600" dirty="0" smtClean="0"/>
              <a:t>.  </a:t>
            </a:r>
            <a:r>
              <a:rPr lang="en-US" sz="1600" dirty="0" smtClean="0"/>
              <a:t>in these and other longer time ranges are now daily updated at: </a:t>
            </a:r>
            <a:endParaRPr lang="en-US" sz="1600" dirty="0"/>
          </a:p>
        </p:txBody>
      </p:sp>
      <p:sp>
        <p:nvSpPr>
          <p:cNvPr id="20" name="TextBox 19"/>
          <p:cNvSpPr txBox="1"/>
          <p:nvPr/>
        </p:nvSpPr>
        <p:spPr>
          <a:xfrm>
            <a:off x="5410200" y="3352800"/>
            <a:ext cx="914400" cy="369332"/>
          </a:xfrm>
          <a:prstGeom prst="rect">
            <a:avLst/>
          </a:prstGeom>
          <a:noFill/>
        </p:spPr>
        <p:txBody>
          <a:bodyPr wrap="square" rtlCol="0">
            <a:spAutoFit/>
          </a:bodyPr>
          <a:lstStyle/>
          <a:p>
            <a:r>
              <a:rPr lang="en-US" dirty="0" smtClean="0"/>
              <a:t>7 Days</a:t>
            </a:r>
            <a:endParaRPr lang="en-US" dirty="0"/>
          </a:p>
        </p:txBody>
      </p:sp>
      <p:sp>
        <p:nvSpPr>
          <p:cNvPr id="21" name="TextBox 20"/>
          <p:cNvSpPr txBox="1"/>
          <p:nvPr/>
        </p:nvSpPr>
        <p:spPr>
          <a:xfrm>
            <a:off x="5410200" y="685800"/>
            <a:ext cx="1066800" cy="369332"/>
          </a:xfrm>
          <a:prstGeom prst="rect">
            <a:avLst/>
          </a:prstGeom>
          <a:noFill/>
        </p:spPr>
        <p:txBody>
          <a:bodyPr wrap="square" rtlCol="0">
            <a:spAutoFit/>
          </a:bodyPr>
          <a:lstStyle/>
          <a:p>
            <a:r>
              <a:rPr lang="en-US" dirty="0" smtClean="0"/>
              <a:t>14 Days</a:t>
            </a:r>
            <a:endParaRPr lang="en-US" dirty="0"/>
          </a:p>
        </p:txBody>
      </p:sp>
      <p:sp>
        <p:nvSpPr>
          <p:cNvPr id="22" name="TextBox 21"/>
          <p:cNvSpPr txBox="1"/>
          <p:nvPr/>
        </p:nvSpPr>
        <p:spPr>
          <a:xfrm>
            <a:off x="1620625" y="3352800"/>
            <a:ext cx="952359" cy="369332"/>
          </a:xfrm>
          <a:prstGeom prst="rect">
            <a:avLst/>
          </a:prstGeom>
          <a:noFill/>
        </p:spPr>
        <p:txBody>
          <a:bodyPr wrap="square" rtlCol="0">
            <a:spAutoFit/>
          </a:bodyPr>
          <a:lstStyle/>
          <a:p>
            <a:r>
              <a:rPr lang="en-US" dirty="0" smtClean="0"/>
              <a:t>30 Days</a:t>
            </a:r>
            <a:endParaRPr lang="en-US" dirty="0"/>
          </a:p>
        </p:txBody>
      </p:sp>
      <p:sp>
        <p:nvSpPr>
          <p:cNvPr id="25" name="TextBox 24"/>
          <p:cNvSpPr txBox="1"/>
          <p:nvPr/>
        </p:nvSpPr>
        <p:spPr>
          <a:xfrm>
            <a:off x="1617276" y="685800"/>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cxnSp>
        <p:nvCxnSpPr>
          <p:cNvPr id="10" name="Straight Arrow Connector 9"/>
          <p:cNvCxnSpPr/>
          <p:nvPr/>
        </p:nvCxnSpPr>
        <p:spPr>
          <a:xfrm flipH="1">
            <a:off x="8077200" y="5257800"/>
            <a:ext cx="609600" cy="12924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934497"/>
            <a:ext cx="1447800" cy="369332"/>
          </a:xfrm>
          <a:prstGeom prst="rect">
            <a:avLst/>
          </a:prstGeom>
          <a:noFill/>
        </p:spPr>
        <p:txBody>
          <a:bodyPr wrap="square" rtlCol="0">
            <a:spAutoFit/>
          </a:bodyPr>
          <a:lstStyle/>
          <a:p>
            <a:r>
              <a:rPr lang="en-US" b="1" dirty="0" smtClean="0"/>
              <a:t>NOW !</a:t>
            </a:r>
            <a:endParaRPr lang="en-US" b="1" dirty="0"/>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648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10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10200" y="3200400"/>
            <a:ext cx="914400" cy="369332"/>
          </a:xfrm>
          <a:prstGeom prst="rect">
            <a:avLst/>
          </a:prstGeom>
          <a:noFill/>
        </p:spPr>
        <p:txBody>
          <a:bodyPr wrap="square" rtlCol="0">
            <a:spAutoFit/>
          </a:bodyPr>
          <a:lstStyle/>
          <a:p>
            <a:r>
              <a:rPr lang="en-US" dirty="0" smtClean="0"/>
              <a:t>7 Days</a:t>
            </a:r>
            <a:endParaRPr lang="en-US" dirty="0"/>
          </a:p>
        </p:txBody>
      </p:sp>
      <p:sp>
        <p:nvSpPr>
          <p:cNvPr id="18" name="TextBox 17"/>
          <p:cNvSpPr txBox="1"/>
          <p:nvPr/>
        </p:nvSpPr>
        <p:spPr>
          <a:xfrm>
            <a:off x="5410200" y="468868"/>
            <a:ext cx="1066800" cy="369332"/>
          </a:xfrm>
          <a:prstGeom prst="rect">
            <a:avLst/>
          </a:prstGeom>
          <a:noFill/>
        </p:spPr>
        <p:txBody>
          <a:bodyPr wrap="square" rtlCol="0">
            <a:spAutoFit/>
          </a:bodyPr>
          <a:lstStyle/>
          <a:p>
            <a:r>
              <a:rPr lang="en-US" dirty="0" smtClean="0"/>
              <a:t>14 Days</a:t>
            </a:r>
            <a:endParaRPr lang="en-US" dirty="0"/>
          </a:p>
        </p:txBody>
      </p:sp>
      <p:sp>
        <p:nvSpPr>
          <p:cNvPr id="20" name="TextBox 19"/>
          <p:cNvSpPr txBox="1"/>
          <p:nvPr/>
        </p:nvSpPr>
        <p:spPr>
          <a:xfrm>
            <a:off x="1620625" y="3244334"/>
            <a:ext cx="952359" cy="369332"/>
          </a:xfrm>
          <a:prstGeom prst="rect">
            <a:avLst/>
          </a:prstGeom>
          <a:noFill/>
        </p:spPr>
        <p:txBody>
          <a:bodyPr wrap="square" rtlCol="0">
            <a:spAutoFit/>
          </a:bodyPr>
          <a:lstStyle/>
          <a:p>
            <a:r>
              <a:rPr lang="en-US" dirty="0" smtClean="0"/>
              <a:t>30 days</a:t>
            </a:r>
            <a:endParaRPr lang="en-US" dirty="0"/>
          </a:p>
        </p:txBody>
      </p:sp>
      <p:sp>
        <p:nvSpPr>
          <p:cNvPr id="21" name="TextBox 20"/>
          <p:cNvSpPr txBox="1"/>
          <p:nvPr/>
        </p:nvSpPr>
        <p:spPr>
          <a:xfrm>
            <a:off x="1617276" y="468868"/>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3" name="Rectangle 22"/>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11" name="Rectangle 10"/>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smtClean="0"/>
              <a:t> </a:t>
            </a:r>
            <a:r>
              <a:rPr lang="en-US" dirty="0"/>
              <a:t>5</a:t>
            </a:r>
            <a:r>
              <a:rPr lang="en-US" smtClean="0"/>
              <a:t> </a:t>
            </a:r>
            <a:r>
              <a:rPr lang="en-US" dirty="0" smtClean="0"/>
              <a:t>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3" name="TextBox 2"/>
          <p:cNvSpPr txBox="1"/>
          <p:nvPr/>
        </p:nvSpPr>
        <p:spPr>
          <a:xfrm>
            <a:off x="7848600" y="2514600"/>
            <a:ext cx="1143000" cy="1815882"/>
          </a:xfrm>
          <a:prstGeom prst="rect">
            <a:avLst/>
          </a:prstGeom>
          <a:noFill/>
        </p:spPr>
        <p:txBody>
          <a:bodyPr wrap="square" rtlCol="0">
            <a:spAutoFit/>
          </a:bodyPr>
          <a:lstStyle/>
          <a:p>
            <a:r>
              <a:rPr lang="en-US" sz="1400" dirty="0" smtClean="0"/>
              <a:t>CA </a:t>
            </a:r>
            <a:r>
              <a:rPr lang="en-US" sz="1400" dirty="0" err="1" smtClean="0"/>
              <a:t>precip</a:t>
            </a:r>
            <a:r>
              <a:rPr lang="en-US" sz="1400" dirty="0" smtClean="0"/>
              <a:t> – El Nino impact!!- which had max amplitude during winter. </a:t>
            </a:r>
            <a:endParaRPr lang="en-US" sz="14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953000" y="1828562"/>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4400" y="1676400"/>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smtClean="0"/>
              <a:t>2 Y</a:t>
            </a:r>
            <a:endParaRPr lang="en-US" dirty="0"/>
          </a:p>
        </p:txBody>
      </p:sp>
      <p:sp>
        <p:nvSpPr>
          <p:cNvPr id="17" name="Rounded Rectangle 16"/>
          <p:cNvSpPr/>
          <p:nvPr/>
        </p:nvSpPr>
        <p:spPr>
          <a:xfrm>
            <a:off x="1066800" y="4495800"/>
            <a:ext cx="8001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
        <p:nvSpPr>
          <p:cNvPr id="15" name="Rounded Rectangle 14"/>
          <p:cNvSpPr/>
          <p:nvPr/>
        </p:nvSpPr>
        <p:spPr>
          <a:xfrm>
            <a:off x="4876800" y="4630501"/>
            <a:ext cx="6096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4001095"/>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r>
              <a:rPr lang="en-US" sz="1600" dirty="0" smtClean="0"/>
              <a:t>Will these deficits ever go away, OR is these part of the new norm??</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3900" y="1676400"/>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545068"/>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2"/>
              </a:rPr>
              <a:t>https://www.cpc.ncep.noaa.gov/products/Drought/briefing_prcp.shtml</a:t>
            </a:r>
            <a:r>
              <a:rPr lang="en-US" sz="1400" dirty="0" smtClean="0">
                <a:solidFill>
                  <a:srgbClr val="6600CC"/>
                </a:solidFill>
              </a:rPr>
              <a:t> </a:t>
            </a:r>
            <a:endParaRPr lang="en-US" sz="1400" dirty="0">
              <a:solidFill>
                <a:srgbClr val="6600CC"/>
              </a:solidFill>
            </a:endParaRPr>
          </a:p>
        </p:txBody>
      </p:sp>
      <p:pic>
        <p:nvPicPr>
          <p:cNvPr id="7170"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60068</TotalTime>
  <Words>1716</Words>
  <Application>Microsoft Office PowerPoint</Application>
  <PresentationFormat>On-screen Show (4:3)</PresentationFormat>
  <Paragraphs>239</Paragraphs>
  <Slides>35</Slides>
  <Notes>5</Notes>
  <HiddenSlides>3</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Default Design</vt:lpstr>
      <vt:lpstr>Office Theme</vt:lpstr>
      <vt:lpstr>Drought  Outlook  Support Briefing   August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Sep-Oct-Nov Precipitation!!!  </vt:lpstr>
      <vt:lpstr>PowerPoint Presentation</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5427</cp:revision>
  <cp:lastPrinted>2014-07-10T13:24:01Z</cp:lastPrinted>
  <dcterms:created xsi:type="dcterms:W3CDTF">2008-10-04T17:35:30Z</dcterms:created>
  <dcterms:modified xsi:type="dcterms:W3CDTF">2019-08-13T03:42:35Z</dcterms:modified>
</cp:coreProperties>
</file>