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808" r:id="rId2"/>
    <p:sldId id="824" r:id="rId3"/>
    <p:sldId id="911" r:id="rId4"/>
    <p:sldId id="896" r:id="rId5"/>
    <p:sldId id="894" r:id="rId6"/>
    <p:sldId id="850" r:id="rId7"/>
    <p:sldId id="868" r:id="rId8"/>
    <p:sldId id="867" r:id="rId9"/>
    <p:sldId id="893" r:id="rId10"/>
    <p:sldId id="833" r:id="rId11"/>
    <p:sldId id="891" r:id="rId12"/>
    <p:sldId id="892" r:id="rId13"/>
    <p:sldId id="900" r:id="rId14"/>
    <p:sldId id="936" r:id="rId15"/>
    <p:sldId id="937" r:id="rId16"/>
    <p:sldId id="881" r:id="rId17"/>
    <p:sldId id="889" r:id="rId18"/>
    <p:sldId id="757" r:id="rId19"/>
    <p:sldId id="922" r:id="rId20"/>
    <p:sldId id="928" r:id="rId21"/>
    <p:sldId id="796" r:id="rId22"/>
    <p:sldId id="795" r:id="rId23"/>
    <p:sldId id="890" r:id="rId24"/>
    <p:sldId id="790" r:id="rId25"/>
    <p:sldId id="878" r:id="rId26"/>
    <p:sldId id="804" r:id="rId27"/>
    <p:sldId id="877" r:id="rId28"/>
    <p:sldId id="728" r:id="rId29"/>
    <p:sldId id="935" r:id="rId30"/>
    <p:sldId id="926" r:id="rId31"/>
    <p:sldId id="927" r:id="rId32"/>
    <p:sldId id="270" r:id="rId33"/>
    <p:sldId id="915" r:id="rId34"/>
    <p:sldId id="888" r:id="rId35"/>
    <p:sldId id="933" r:id="rId36"/>
    <p:sldId id="883" r:id="rId37"/>
    <p:sldId id="918" r:id="rId38"/>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9A7500"/>
    <a:srgbClr val="C89800"/>
    <a:srgbClr val="6600CC"/>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3" autoAdjust="0"/>
    <p:restoredTop sz="99240" autoAdjust="0"/>
  </p:normalViewPr>
  <p:slideViewPr>
    <p:cSldViewPr>
      <p:cViewPr>
        <p:scale>
          <a:sx n="107" d="100"/>
          <a:sy n="107" d="100"/>
        </p:scale>
        <p:origin x="-222" y="-54"/>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34</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www.nrcs.usda.gov/wps/portal/wcc/" TargetMode="External"/><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gif"/><Relationship Id="rId5" Type="http://schemas.openxmlformats.org/officeDocument/2006/relationships/image" Target="../media/image74.png"/><Relationship Id="rId10" Type="http://schemas.openxmlformats.org/officeDocument/2006/relationships/image" Target="../media/image79.gif"/><Relationship Id="rId4" Type="http://schemas.openxmlformats.org/officeDocument/2006/relationships/image" Target="../media/image73.png"/><Relationship Id="rId9" Type="http://schemas.openxmlformats.org/officeDocument/2006/relationships/image" Target="../media/image78.gif"/></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gif"/><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gif"/><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png"/></Relationships>
</file>

<file path=ppt/slides/_rels/slide2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April 2020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2057400"/>
          </a:xfrm>
        </p:spPr>
        <p:txBody>
          <a:bodyPr/>
          <a:lstStyle/>
          <a:p>
            <a:pPr eaLnBrk="1" hangingPunct="1"/>
            <a:endParaRPr lang="en-US" altLang="en-US" dirty="0"/>
          </a:p>
          <a:p>
            <a:pPr eaLnBrk="1" hangingPunct="1"/>
            <a:r>
              <a:rPr lang="en-US" altLang="en-US" dirty="0"/>
              <a:t>Climate 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819400" y="1905000"/>
            <a:ext cx="2667000" cy="167163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4419600"/>
            <a:ext cx="1295400" cy="1815882"/>
          </a:xfrm>
          <a:prstGeom prst="rect">
            <a:avLst/>
          </a:prstGeom>
        </p:spPr>
        <p:txBody>
          <a:bodyPr wrap="square">
            <a:spAutoFit/>
          </a:bodyPr>
          <a:lstStyle/>
          <a:p>
            <a:r>
              <a:rPr lang="en-US" sz="1400" dirty="0"/>
              <a:t>East  vs  West</a:t>
            </a:r>
            <a:r>
              <a:rPr lang="en-US" sz="1400" dirty="0" smtClean="0"/>
              <a:t>!</a:t>
            </a:r>
          </a:p>
          <a:p>
            <a:endParaRPr lang="en-US" sz="1400" dirty="0"/>
          </a:p>
          <a:p>
            <a:r>
              <a:rPr lang="en-US" sz="1400" dirty="0" smtClean="0"/>
              <a:t>Overall, more white space in the east -&gt; distributed rainfall season (except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73485" y="1676400"/>
            <a:ext cx="2736715" cy="17347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0" y="0"/>
            <a:ext cx="2743200" cy="16668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73485" y="3429000"/>
            <a:ext cx="2736715" cy="16173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219200" y="2057400"/>
            <a:ext cx="2438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6200" y="2514600"/>
            <a:ext cx="27432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153400" y="4038600"/>
            <a:ext cx="990600" cy="1754326"/>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Behavior in Drought is loosely tied to rainfall </a:t>
            </a:r>
            <a:r>
              <a:rPr lang="en-US" sz="1200" b="1" dirty="0" err="1" smtClean="0">
                <a:solidFill>
                  <a:srgbClr val="FF0000"/>
                </a:solidFill>
              </a:rPr>
              <a:t>climo</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21730"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45295" y="3352800"/>
                <a:ext cx="2652988" cy="1857375"/>
                <a:chOff x="2745295" y="3352800"/>
                <a:chExt cx="2652988" cy="1857375"/>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5295" y="3505200"/>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12295" y="3352801"/>
                <a:ext cx="2663283" cy="1831645"/>
                <a:chOff x="5412295" y="3352801"/>
                <a:chExt cx="2663283"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2295"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a:t>Adapted from</a:t>
              </a:r>
            </a:p>
            <a:p>
              <a:r>
                <a:rPr lang="en-US" sz="900" dirty="0"/>
                <a:t>Rich Tinker</a:t>
              </a:r>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27731" y="72189"/>
            <a:ext cx="2725669" cy="161141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86400" y="1676400"/>
            <a:ext cx="2657032" cy="35613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12" y="391815"/>
            <a:ext cx="2372865" cy="60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 &amp; Trend maps</a:t>
            </a:r>
            <a:endParaRPr lang="en-US" sz="2400" dirty="0">
              <a:effectLst/>
              <a:latin typeface="Times New Roman"/>
              <a:ea typeface="Times New Roman"/>
            </a:endParaRPr>
          </a:p>
        </p:txBody>
      </p:sp>
      <p:sp>
        <p:nvSpPr>
          <p:cNvPr id="25" name="TextBox 24"/>
          <p:cNvSpPr txBox="1"/>
          <p:nvPr/>
        </p:nvSpPr>
        <p:spPr>
          <a:xfrm>
            <a:off x="3701260" y="432574"/>
            <a:ext cx="685800" cy="369332"/>
          </a:xfrm>
          <a:prstGeom prst="rect">
            <a:avLst/>
          </a:prstGeom>
          <a:noFill/>
        </p:spPr>
        <p:txBody>
          <a:bodyPr wrap="square" rtlCol="0">
            <a:spAutoFit/>
          </a:bodyPr>
          <a:lstStyle/>
          <a:p>
            <a:r>
              <a:rPr lang="en-US" b="1" dirty="0" smtClean="0">
                <a:solidFill>
                  <a:srgbClr val="FF0000"/>
                </a:solidFill>
              </a:rPr>
              <a:t>JFM</a:t>
            </a:r>
            <a:endParaRPr lang="en-US" b="1" dirty="0">
              <a:solidFill>
                <a:srgbClr val="FF0000"/>
              </a:solidFill>
            </a:endParaRPr>
          </a:p>
        </p:txBody>
      </p: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6477000"/>
            <a:ext cx="5162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67600" y="2971800"/>
            <a:ext cx="1600200" cy="1323439"/>
          </a:xfrm>
          <a:prstGeom prst="rect">
            <a:avLst/>
          </a:prstGeom>
          <a:noFill/>
        </p:spPr>
        <p:txBody>
          <a:bodyPr wrap="square" rtlCol="0">
            <a:spAutoFit/>
          </a:bodyPr>
          <a:lstStyle/>
          <a:p>
            <a:r>
              <a:rPr lang="en-US" sz="1600" dirty="0"/>
              <a:t>Only this is of relevance to us now due to neutral ENSO status.</a:t>
            </a:r>
          </a:p>
        </p:txBody>
      </p:sp>
      <p:pic>
        <p:nvPicPr>
          <p:cNvPr id="6" name="Picture 5"/>
          <p:cNvPicPr>
            <a:picLocks noChangeAspect="1"/>
          </p:cNvPicPr>
          <p:nvPr/>
        </p:nvPicPr>
        <p:blipFill>
          <a:blip r:embed="rId6"/>
          <a:stretch>
            <a:fillRect/>
          </a:stretch>
        </p:blipFill>
        <p:spPr>
          <a:xfrm>
            <a:off x="4655987" y="375430"/>
            <a:ext cx="2508502" cy="6095220"/>
          </a:xfrm>
          <a:prstGeom prst="rect">
            <a:avLst/>
          </a:prstGeom>
        </p:spPr>
      </p:pic>
      <p:sp>
        <p:nvSpPr>
          <p:cNvPr id="15" name="TextBox 14"/>
          <p:cNvSpPr txBox="1"/>
          <p:nvPr/>
        </p:nvSpPr>
        <p:spPr>
          <a:xfrm>
            <a:off x="6470160" y="432574"/>
            <a:ext cx="879504" cy="369332"/>
          </a:xfrm>
          <a:prstGeom prst="rect">
            <a:avLst/>
          </a:prstGeom>
          <a:noFill/>
        </p:spPr>
        <p:txBody>
          <a:bodyPr wrap="square" rtlCol="0">
            <a:spAutoFit/>
          </a:bodyPr>
          <a:lstStyle/>
          <a:p>
            <a:r>
              <a:rPr lang="en-US" b="1" dirty="0" smtClean="0">
                <a:solidFill>
                  <a:srgbClr val="FF0000"/>
                </a:solidFill>
              </a:rPr>
              <a:t>FMA</a:t>
            </a:r>
            <a:endParaRPr lang="en-US" b="1" dirty="0">
              <a:solidFill>
                <a:srgbClr val="FF0000"/>
              </a:solidFill>
            </a:endParaRPr>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5181600" cy="67056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659640" y="1295400"/>
            <a:ext cx="99796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3240" y="1028700"/>
            <a:ext cx="388360"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6820" y="1295400"/>
            <a:ext cx="49898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71600" y="2342584"/>
            <a:ext cx="3429000" cy="307777"/>
          </a:xfrm>
          <a:prstGeom prst="rect">
            <a:avLst/>
          </a:prstGeom>
          <a:noFill/>
        </p:spPr>
        <p:txBody>
          <a:bodyPr wrap="square" rtlCol="0">
            <a:spAutoFit/>
          </a:bodyPr>
          <a:lstStyle/>
          <a:p>
            <a:r>
              <a:rPr lang="en-US" sz="1400" u="sng" dirty="0" smtClean="0">
                <a:solidFill>
                  <a:srgbClr val="FF0000"/>
                </a:solidFill>
              </a:rPr>
              <a:t>Have to keep an eye on this region!! </a:t>
            </a:r>
            <a:endParaRPr lang="en-US" sz="1400" u="sng" dirty="0">
              <a:solidFill>
                <a:srgbClr val="FF0000"/>
              </a:solidFill>
            </a:endParaRPr>
          </a:p>
        </p:txBody>
      </p:sp>
      <p:cxnSp>
        <p:nvCxnSpPr>
          <p:cNvPr id="6" name="Straight Arrow Connector 5"/>
          <p:cNvCxnSpPr/>
          <p:nvPr/>
        </p:nvCxnSpPr>
        <p:spPr>
          <a:xfrm flipH="1" flipV="1">
            <a:off x="1295400" y="1123950"/>
            <a:ext cx="533400" cy="131445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4" y="-3329"/>
            <a:ext cx="5301936" cy="6861329"/>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a:solidFill>
                  <a:srgbClr val="FF0000"/>
                </a:solidFill>
              </a:rPr>
              <a:t>----- NOW</a:t>
            </a: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735840" y="1295400"/>
            <a:ext cx="99796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3240" y="990600"/>
            <a:ext cx="46456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6820" y="1295400"/>
            <a:ext cx="49898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71600" y="2342584"/>
            <a:ext cx="3429000" cy="307777"/>
          </a:xfrm>
          <a:prstGeom prst="rect">
            <a:avLst/>
          </a:prstGeom>
          <a:noFill/>
        </p:spPr>
        <p:txBody>
          <a:bodyPr wrap="square" rtlCol="0">
            <a:spAutoFit/>
          </a:bodyPr>
          <a:lstStyle/>
          <a:p>
            <a:r>
              <a:rPr lang="en-US" sz="1400" u="sng" dirty="0" smtClean="0">
                <a:solidFill>
                  <a:srgbClr val="FF0000"/>
                </a:solidFill>
              </a:rPr>
              <a:t>Have to keep an eye on this region!! </a:t>
            </a:r>
            <a:endParaRPr lang="en-US" sz="1400" u="sng" dirty="0">
              <a:solidFill>
                <a:srgbClr val="FF0000"/>
              </a:solidFill>
            </a:endParaRPr>
          </a:p>
        </p:txBody>
      </p:sp>
      <p:cxnSp>
        <p:nvCxnSpPr>
          <p:cNvPr id="6" name="Straight Arrow Connector 5"/>
          <p:cNvCxnSpPr/>
          <p:nvPr/>
        </p:nvCxnSpPr>
        <p:spPr>
          <a:xfrm flipH="1" flipV="1">
            <a:off x="1295400" y="1123950"/>
            <a:ext cx="533400" cy="131445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592840" y="1866900"/>
            <a:ext cx="540760" cy="342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33290" y="4267200"/>
            <a:ext cx="3558309" cy="954107"/>
          </a:xfrm>
          <a:prstGeom prst="rect">
            <a:avLst/>
          </a:prstGeom>
          <a:noFill/>
        </p:spPr>
        <p:txBody>
          <a:bodyPr wrap="square" rtlCol="0">
            <a:spAutoFit/>
          </a:bodyPr>
          <a:lstStyle/>
          <a:p>
            <a:r>
              <a:rPr lang="en-US" sz="1400" dirty="0" smtClean="0"/>
              <a:t>How does one negotiate and reconcile declaring short term vs long term drought when </a:t>
            </a:r>
            <a:r>
              <a:rPr lang="en-US" sz="1400" dirty="0" err="1"/>
              <a:t>p</a:t>
            </a:r>
            <a:r>
              <a:rPr lang="en-US" sz="1400" dirty="0" err="1" smtClean="0"/>
              <a:t>recip</a:t>
            </a:r>
            <a:r>
              <a:rPr lang="en-US" sz="1400" dirty="0" smtClean="0"/>
              <a:t>. deficiencies exist on many different time scales.   </a:t>
            </a:r>
            <a:endParaRPr lang="en-US" sz="1400" dirty="0"/>
          </a:p>
        </p:txBody>
      </p:sp>
    </p:spTree>
    <p:extLst>
      <p:ext uri="{BB962C8B-B14F-4D97-AF65-F5344CB8AC3E}">
        <p14:creationId xmlns:p14="http://schemas.microsoft.com/office/powerpoint/2010/main" val="172978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105400" y="457200"/>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Temperatures</a:t>
            </a:r>
          </a:p>
        </p:txBody>
      </p:sp>
      <p:pic>
        <p:nvPicPr>
          <p:cNvPr id="2" name="Picture 2" descr="https://www.cpc.ncep.noaa.gov/products/tanal/30day/mean/202003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5" y="152400"/>
            <a:ext cx="4477305" cy="64562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505200"/>
            <a:ext cx="433387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5" name="TextBox 14"/>
          <p:cNvSpPr txBox="1"/>
          <p:nvPr/>
        </p:nvSpPr>
        <p:spPr>
          <a:xfrm>
            <a:off x="6781800" y="5334000"/>
            <a:ext cx="507833" cy="369332"/>
          </a:xfrm>
          <a:prstGeom prst="rect">
            <a:avLst/>
          </a:prstGeom>
          <a:noFill/>
        </p:spPr>
        <p:txBody>
          <a:bodyPr wrap="square" rtlCol="0">
            <a:spAutoFit/>
          </a:bodyPr>
          <a:lstStyle/>
          <a:p>
            <a:r>
              <a:rPr lang="en-US" dirty="0"/>
              <a:t>TX</a:t>
            </a:r>
          </a:p>
        </p:txBody>
      </p:sp>
      <p:sp>
        <p:nvSpPr>
          <p:cNvPr id="8" name="Rectangle 7"/>
          <p:cNvSpPr/>
          <p:nvPr/>
        </p:nvSpPr>
        <p:spPr>
          <a:xfrm>
            <a:off x="4769416" y="3043535"/>
            <a:ext cx="2317184" cy="461665"/>
          </a:xfrm>
          <a:prstGeom prst="rect">
            <a:avLst/>
          </a:prstGeom>
        </p:spPr>
        <p:txBody>
          <a:bodyPr wrap="square">
            <a:spAutoFit/>
          </a:bodyPr>
          <a:lstStyle/>
          <a:p>
            <a:r>
              <a:rPr lang="en-US" sz="1200" dirty="0">
                <a:solidFill>
                  <a:srgbClr val="FF0000"/>
                </a:solidFill>
                <a:hlinkClick r:id="rId3"/>
              </a:rPr>
              <a:t>https://www.nrcs.usda.gov/wps/portal/wcc/</a:t>
            </a:r>
            <a:endParaRPr lang="en-US" sz="1200" dirty="0">
              <a:solidFill>
                <a:srgbClr val="FF0000"/>
              </a:solidFill>
            </a:endParaRPr>
          </a:p>
        </p:txBody>
      </p:sp>
      <p:pic>
        <p:nvPicPr>
          <p:cNvPr id="2052" name="Picture 4" descr="https://www.wfas.net/images/firedanger/fd_cls_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1881" y="3276600"/>
            <a:ext cx="2402119"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2368" y="1"/>
            <a:ext cx="2501632" cy="3244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0" y="5181600"/>
            <a:ext cx="1822767"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6706129"/>
            <a:ext cx="2733675" cy="151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299925"/>
            <a:ext cx="2354179" cy="188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4167" y="0"/>
            <a:ext cx="2510034"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76200"/>
            <a:ext cx="4424167" cy="663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16909" y="5410200"/>
            <a:ext cx="2198091" cy="954107"/>
          </a:xfrm>
          <a:prstGeom prst="rect">
            <a:avLst/>
          </a:prstGeom>
          <a:noFill/>
        </p:spPr>
        <p:txBody>
          <a:bodyPr wrap="square" rtlCol="0">
            <a:spAutoFit/>
          </a:bodyPr>
          <a:lstStyle/>
          <a:p>
            <a:r>
              <a:rPr lang="en-US" sz="1400" b="1" dirty="0" smtClean="0"/>
              <a:t>All California </a:t>
            </a:r>
            <a:r>
              <a:rPr lang="en-US" sz="1400" b="1" dirty="0"/>
              <a:t>reservoirs </a:t>
            </a:r>
            <a:r>
              <a:rPr lang="en-US" sz="1400" b="1" dirty="0" smtClean="0"/>
              <a:t>levels are BELOW last month’s values!! (shown in parentheses!)</a:t>
            </a:r>
            <a:endParaRPr lang="en-US" sz="1400" b="1"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522982"/>
            <a:ext cx="4351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Improving </a:t>
            </a:r>
            <a:r>
              <a:rPr lang="en-US" altLang="en-US" sz="1600" dirty="0">
                <a:latin typeface="Times New Roman" pitchFamily="18" charset="0"/>
              </a:rPr>
              <a:t>conditions in the </a:t>
            </a:r>
            <a:r>
              <a:rPr lang="en-US" altLang="en-US" sz="1600" dirty="0" smtClean="0">
                <a:latin typeface="Times New Roman" pitchFamily="18" charset="0"/>
              </a:rPr>
              <a:t>southwest, getting bad.</a:t>
            </a:r>
            <a:endParaRPr lang="en-US" altLang="en-US" sz="1600" dirty="0">
              <a:latin typeface="Times New Roman" pitchFamily="18" charset="0"/>
            </a:endParaRP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2133600"/>
            <a:ext cx="3428999" cy="209894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0"/>
            <a:ext cx="3429000" cy="216641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267200" y="2876041"/>
            <a:ext cx="2400300" cy="172512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419600" y="3318090"/>
            <a:ext cx="2247900" cy="1482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 name="Picture 2" descr="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1" y="4191000"/>
            <a:ext cx="345467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elow normal 7-day average streamflow condition ma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800" y="2667000"/>
            <a:ext cx="262078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75997" y="4191000"/>
            <a:ext cx="2568003"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26807"/>
            <a:ext cx="4419600" cy="284059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3501" y="1600200"/>
            <a:ext cx="4650499" cy="302525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71437"/>
            <a:ext cx="4400550" cy="2862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01000" y="30480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814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76800"/>
            <a:ext cx="3733800" cy="830997"/>
          </a:xfrm>
          <a:prstGeom prst="rect">
            <a:avLst/>
          </a:prstGeom>
          <a:noFill/>
        </p:spPr>
        <p:txBody>
          <a:bodyPr wrap="square" rtlCol="0">
            <a:spAutoFit/>
          </a:bodyPr>
          <a:lstStyle/>
          <a:p>
            <a:r>
              <a:rPr lang="en-US" sz="1600" dirty="0"/>
              <a:t>Drying soil moisture tendency over the last month in the drought affected regions, </a:t>
            </a:r>
            <a:r>
              <a:rPr lang="en-US" sz="1600" dirty="0" smtClean="0"/>
              <a:t>in </a:t>
            </a:r>
            <a:r>
              <a:rPr lang="en-US" sz="1600" dirty="0"/>
              <a:t>the </a:t>
            </a:r>
            <a:r>
              <a:rPr lang="en-US" sz="1600" dirty="0" smtClean="0"/>
              <a:t>west. </a:t>
            </a:r>
            <a:endParaRPr lang="en-US" sz="1600" dirty="0"/>
          </a:p>
        </p:txBody>
      </p:sp>
      <p:cxnSp>
        <p:nvCxnSpPr>
          <p:cNvPr id="6" name="Straight Arrow Connector 5"/>
          <p:cNvCxnSpPr/>
          <p:nvPr/>
        </p:nvCxnSpPr>
        <p:spPr>
          <a:xfrm flipH="1" flipV="1">
            <a:off x="1143000" y="4114800"/>
            <a:ext cx="38100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381000"/>
            <a:ext cx="4080545" cy="3093918"/>
          </a:xfrm>
          <a:prstGeom prst="rect">
            <a:avLst/>
          </a:prstGeom>
          <a:noFill/>
          <a:ln>
            <a:noFill/>
          </a:ln>
        </p:spPr>
      </p:pic>
      <p:pic>
        <p:nvPicPr>
          <p:cNvPr id="18" name="Picture 17"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8151" y="914400"/>
            <a:ext cx="2281249" cy="1688068"/>
          </a:xfrm>
          <a:prstGeom prst="rect">
            <a:avLst/>
          </a:prstGeom>
          <a:noFill/>
          <a:ln>
            <a:noFill/>
          </a:ln>
        </p:spPr>
      </p:pic>
      <p:pic>
        <p:nvPicPr>
          <p:cNvPr id="3074" name="Picture 2" descr="https://droughtmonitor.unl.edu/data/png/20200107/20200107_usd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8151" y="2895600"/>
            <a:ext cx="2309826" cy="17848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Drought Monitor for usdm"/>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1817" y="4953000"/>
            <a:ext cx="2334005" cy="1600200"/>
          </a:xfrm>
          <a:prstGeom prst="rect">
            <a:avLst/>
          </a:prstGeom>
          <a:noFill/>
          <a:ln>
            <a:noFill/>
          </a:ln>
        </p:spPr>
      </p:pic>
      <p:sp>
        <p:nvSpPr>
          <p:cNvPr id="3076" name="Title 1"/>
          <p:cNvSpPr>
            <a:spLocks noGrp="1"/>
          </p:cNvSpPr>
          <p:nvPr>
            <p:ph type="title"/>
          </p:nvPr>
        </p:nvSpPr>
        <p:spPr>
          <a:xfrm>
            <a:off x="4419600" y="0"/>
            <a:ext cx="3810000" cy="6096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705600" y="1828800"/>
            <a:ext cx="2438400" cy="5047536"/>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Over the last several months, drought, overall has increased in area across the South and the West. </a:t>
            </a:r>
          </a:p>
          <a:p>
            <a:endParaRPr lang="en-US" sz="1400" dirty="0"/>
          </a:p>
          <a:p>
            <a:pPr marL="285750" indent="-285750">
              <a:buFont typeface="Arial" panose="020B0604020202020204" pitchFamily="34" charset="0"/>
              <a:buChar char="•"/>
            </a:pPr>
            <a:r>
              <a:rPr lang="en-US" sz="1400" dirty="0" smtClean="0"/>
              <a:t>The short/long term drought in the four corner states area (AZ/NM/ UT/CO) continues to </a:t>
            </a:r>
            <a:r>
              <a:rPr lang="en-US" sz="1400" dirty="0" smtClean="0"/>
              <a:t>present/survive </a:t>
            </a:r>
            <a:r>
              <a:rPr lang="en-US" sz="1400" dirty="0" smtClean="0"/>
              <a:t>in some </a:t>
            </a:r>
            <a:r>
              <a:rPr lang="en-US" sz="1400" dirty="0" smtClean="0"/>
              <a:t>form/shape or other.</a:t>
            </a:r>
            <a:endParaRPr lang="en-US" sz="1400" dirty="0" smtClean="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Existing and new Drought in CA/OR/WA/NV/ is slowly </a:t>
            </a:r>
            <a:r>
              <a:rPr lang="en-US" sz="1400" dirty="0" smtClean="0"/>
              <a:t>getting bigger and in strength</a:t>
            </a:r>
            <a:r>
              <a:rPr lang="en-US" sz="1400" dirty="0" smtClean="0"/>
              <a:t>.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Drought in southern TX has shrunk in </a:t>
            </a:r>
            <a:r>
              <a:rPr lang="en-US" sz="1400" dirty="0" smtClean="0"/>
              <a:t>size, but new short term drought has recently emerged along the Gulf coast. </a:t>
            </a:r>
            <a:endParaRPr lang="en-US" sz="1400" dirty="0" smtClean="0"/>
          </a:p>
        </p:txBody>
      </p:sp>
      <p:sp>
        <p:nvSpPr>
          <p:cNvPr id="21" name="TextBox 20"/>
          <p:cNvSpPr txBox="1"/>
          <p:nvPr/>
        </p:nvSpPr>
        <p:spPr>
          <a:xfrm>
            <a:off x="5029200" y="4659868"/>
            <a:ext cx="1219200" cy="369332"/>
          </a:xfrm>
          <a:prstGeom prst="rect">
            <a:avLst/>
          </a:prstGeom>
          <a:noFill/>
        </p:spPr>
        <p:txBody>
          <a:bodyPr wrap="square" rtlCol="0">
            <a:spAutoFit/>
          </a:bodyPr>
          <a:lstStyle/>
          <a:p>
            <a:r>
              <a:rPr lang="en-US" dirty="0" smtClean="0"/>
              <a:t>December</a:t>
            </a:r>
            <a:endParaRPr lang="en-US" dirty="0"/>
          </a:p>
        </p:txBody>
      </p:sp>
      <p:sp>
        <p:nvSpPr>
          <p:cNvPr id="3081" name="TextBox 17"/>
          <p:cNvSpPr txBox="1">
            <a:spLocks noChangeArrowheads="1"/>
          </p:cNvSpPr>
          <p:nvPr/>
        </p:nvSpPr>
        <p:spPr bwMode="auto">
          <a:xfrm>
            <a:off x="1981200" y="3429000"/>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5" name="TextBox 24"/>
          <p:cNvSpPr txBox="1"/>
          <p:nvPr/>
        </p:nvSpPr>
        <p:spPr>
          <a:xfrm>
            <a:off x="1981158" y="0"/>
            <a:ext cx="787395" cy="369332"/>
          </a:xfrm>
          <a:prstGeom prst="rect">
            <a:avLst/>
          </a:prstGeom>
          <a:noFill/>
        </p:spPr>
        <p:txBody>
          <a:bodyPr wrap="none" rtlCol="0">
            <a:spAutoFit/>
          </a:bodyPr>
          <a:lstStyle/>
          <a:p>
            <a:r>
              <a:rPr lang="en-US" dirty="0" smtClean="0"/>
              <a:t>March</a:t>
            </a:r>
            <a:endParaRPr lang="en-US" dirty="0"/>
          </a:p>
        </p:txBody>
      </p:sp>
      <p:sp>
        <p:nvSpPr>
          <p:cNvPr id="23" name="TextBox 22"/>
          <p:cNvSpPr txBox="1"/>
          <p:nvPr/>
        </p:nvSpPr>
        <p:spPr>
          <a:xfrm>
            <a:off x="5029200" y="2602468"/>
            <a:ext cx="1168783" cy="369332"/>
          </a:xfrm>
          <a:prstGeom prst="rect">
            <a:avLst/>
          </a:prstGeom>
          <a:noFill/>
        </p:spPr>
        <p:txBody>
          <a:bodyPr wrap="square" rtlCol="0">
            <a:spAutoFit/>
          </a:bodyPr>
          <a:lstStyle/>
          <a:p>
            <a:r>
              <a:rPr lang="en-US" dirty="0" smtClean="0"/>
              <a:t>January</a:t>
            </a:r>
            <a:endParaRPr lang="en-US" dirty="0"/>
          </a:p>
        </p:txBody>
      </p:sp>
      <p:sp>
        <p:nvSpPr>
          <p:cNvPr id="28" name="TextBox 27"/>
          <p:cNvSpPr txBox="1"/>
          <p:nvPr/>
        </p:nvSpPr>
        <p:spPr>
          <a:xfrm>
            <a:off x="4978208" y="550902"/>
            <a:ext cx="1168783" cy="369332"/>
          </a:xfrm>
          <a:prstGeom prst="rect">
            <a:avLst/>
          </a:prstGeom>
          <a:noFill/>
        </p:spPr>
        <p:txBody>
          <a:bodyPr wrap="square" rtlCol="0">
            <a:spAutoFit/>
          </a:bodyPr>
          <a:lstStyle/>
          <a:p>
            <a:r>
              <a:rPr lang="en-US" dirty="0" smtClean="0"/>
              <a:t>February</a:t>
            </a:r>
            <a:endParaRPr lang="en-US" dirty="0"/>
          </a:p>
        </p:txBody>
      </p:sp>
      <p:sp>
        <p:nvSpPr>
          <p:cNvPr id="2" name="TextBox 1"/>
          <p:cNvSpPr txBox="1"/>
          <p:nvPr/>
        </p:nvSpPr>
        <p:spPr>
          <a:xfrm>
            <a:off x="6657977" y="508337"/>
            <a:ext cx="2409824" cy="1384995"/>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a:t>
            </a:r>
          </a:p>
          <a:p>
            <a:r>
              <a:rPr lang="en-US" sz="1200" b="1" u="sng" dirty="0" smtClean="0">
                <a:solidFill>
                  <a:srgbClr val="FF0000"/>
                </a:solidFill>
              </a:rPr>
              <a:t>Drought forecasts are  tendency forecasts.</a:t>
            </a:r>
            <a:endParaRPr lang="en-US" sz="1200" b="1" u="sng" dirty="0">
              <a:solidFill>
                <a:srgbClr val="FF0000"/>
              </a:solidFill>
            </a:endParaRPr>
          </a:p>
        </p:txBody>
      </p:sp>
      <p:sp>
        <p:nvSpPr>
          <p:cNvPr id="22" name="TextBox 21"/>
          <p:cNvSpPr txBox="1"/>
          <p:nvPr/>
        </p:nvSpPr>
        <p:spPr>
          <a:xfrm>
            <a:off x="1143000" y="3440668"/>
            <a:ext cx="710451" cy="369332"/>
          </a:xfrm>
          <a:prstGeom prst="rect">
            <a:avLst/>
          </a:prstGeom>
          <a:noFill/>
        </p:spPr>
        <p:txBody>
          <a:bodyPr wrap="none" rtlCol="0">
            <a:spAutoFit/>
          </a:bodyPr>
          <a:lstStyle/>
          <a:p>
            <a:r>
              <a:rPr lang="en-US" b="1" dirty="0" smtClean="0"/>
              <a:t>April</a:t>
            </a:r>
            <a:endParaRPr lang="en-US" b="1" dirty="0"/>
          </a:p>
        </p:txBody>
      </p:sp>
      <p:pic>
        <p:nvPicPr>
          <p:cNvPr id="24" name="Picture 23"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3788033"/>
            <a:ext cx="4080544" cy="2993767"/>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lstStyle/>
          <a:p>
            <a:r>
              <a:rPr lang="en-US" sz="3600" dirty="0" smtClean="0"/>
              <a:t>Snow cover &amp; Soil Moisture Anomalies</a:t>
            </a:r>
            <a:endParaRPr lang="en-US" sz="3600"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686800" y="6618687"/>
            <a:ext cx="457200" cy="239313"/>
          </a:xfrm>
        </p:spPr>
        <p:txBody>
          <a:bodyPr/>
          <a:lstStyle/>
          <a:p>
            <a:pPr>
              <a:defRPr/>
            </a:pPr>
            <a:fld id="{467DA51B-2321-4810-ABB0-476517693214}" type="slidenum">
              <a:rPr lang="en-US" altLang="en-US" smtClean="0"/>
              <a:pPr>
                <a:defRPr/>
              </a:pPr>
              <a:t>20</a:t>
            </a:fld>
            <a:endParaRPr lang="en-US"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245061"/>
            <a:ext cx="4495800" cy="338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604"/>
          <a:stretch/>
        </p:blipFill>
        <p:spPr bwMode="auto">
          <a:xfrm>
            <a:off x="19050" y="555750"/>
            <a:ext cx="5162550" cy="326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25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947924241"/>
              </p:ext>
            </p:extLst>
          </p:nvPr>
        </p:nvGraphicFramePr>
        <p:xfrm>
          <a:off x="381000" y="152400"/>
          <a:ext cx="8305800" cy="5608320"/>
        </p:xfrm>
        <a:graphic>
          <a:graphicData uri="http://schemas.openxmlformats.org/drawingml/2006/table">
            <a:tbl>
              <a:tblPr/>
              <a:tblGrid>
                <a:gridCol w="8305800">
                  <a:extLst>
                    <a:ext uri="{9D8B030D-6E8A-4147-A177-3AD203B41FA5}">
                      <a16:colId xmlns="" xmlns:a16="http://schemas.microsoft.com/office/drawing/2014/main" val="20000"/>
                    </a:ext>
                  </a:extLst>
                </a:gridCol>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13 February 2020</a:t>
                      </a:r>
                      <a:endParaRPr kumimoji="0" lang="en-US" altLang="en-US" sz="2000" b="1" i="0" u="sng" strike="noStrike" cap="none" normalizeH="0" baseline="0" dirty="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a:ln>
                            <a:noFill/>
                          </a:ln>
                          <a:solidFill>
                            <a:srgbClr val="FF0000"/>
                          </a:solidFill>
                          <a:effectLst/>
                          <a:latin typeface="Arial" pitchFamily="34" charset="0"/>
                          <a:ea typeface="+mn-ea"/>
                          <a:cs typeface="+mn-cs"/>
                        </a:rPr>
                        <a:t>Not Active</a:t>
                      </a: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5"/>
                  </a:ext>
                </a:extLst>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6"/>
                  </a:ext>
                </a:extLst>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a:t>
                      </a:r>
                      <a:r>
                        <a:rPr kumimoji="0" lang="en-US" altLang="en-US" sz="1800" b="0" i="0" u="sng" strike="noStrike" cap="none" normalizeH="0" baseline="0" dirty="0" smtClean="0">
                          <a:ln>
                            <a:noFill/>
                          </a:ln>
                          <a:solidFill>
                            <a:schemeClr val="tx1"/>
                          </a:solidFill>
                          <a:effectLst/>
                          <a:latin typeface="verdana,arial"/>
                          <a:cs typeface="Arial" pitchFamily="34" charset="0"/>
                        </a:rPr>
                        <a:t>: </a:t>
                      </a:r>
                      <a:r>
                        <a:rPr lang="en-US" sz="1800" b="1" i="0" kern="1200" dirty="0" smtClean="0">
                          <a:solidFill>
                            <a:schemeClr val="tx1"/>
                          </a:solidFill>
                          <a:effectLst/>
                          <a:latin typeface="Arial" pitchFamily="34" charset="0"/>
                          <a:ea typeface="+mn-ea"/>
                          <a:cs typeface="+mn-cs"/>
                        </a:rPr>
                        <a:t>ENSO-neutral </a:t>
                      </a:r>
                      <a:r>
                        <a:rPr lang="en-US" sz="1800" b="1" kern="1200" dirty="0" smtClean="0">
                          <a:solidFill>
                            <a:schemeClr val="tx1"/>
                          </a:solidFill>
                          <a:effectLst/>
                          <a:latin typeface="Arial" pitchFamily="34" charset="0"/>
                          <a:ea typeface="+mn-ea"/>
                          <a:cs typeface="+mn-cs"/>
                        </a:rPr>
                        <a:t>is favored for the Northern Hemisphere summer 2020 (~60% chance), remaining the most likely outcome through autumn.</a:t>
                      </a:r>
                      <a:endParaRPr lang="en-US" altLang="en-US" sz="1800" b="0" baseline="0" dirty="0">
                        <a:solidFill>
                          <a:schemeClr val="tx1"/>
                        </a:solidFill>
                        <a:latin typeface="verdana,arial"/>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152400" y="556352"/>
            <a:ext cx="4114800" cy="630164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91589"/>
            <a:ext cx="4571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Officially in ENSO neutral territory now and for next 3-months. But overall SST </a:t>
            </a:r>
            <a:r>
              <a:rPr lang="en-US" altLang="en-US" sz="1400" dirty="0" err="1" smtClean="0">
                <a:latin typeface="Times New Roman" pitchFamily="18" charset="0"/>
              </a:rPr>
              <a:t>anom</a:t>
            </a:r>
            <a:r>
              <a:rPr lang="en-US" altLang="en-US" sz="1400" dirty="0" smtClean="0">
                <a:latin typeface="Times New Roman" pitchFamily="18" charset="0"/>
              </a:rPr>
              <a:t> map looks lot more warm!!</a:t>
            </a: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733800" y="762000"/>
            <a:ext cx="4572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653094" y="2438400"/>
            <a:ext cx="3805106" cy="198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48200" y="4495800"/>
            <a:ext cx="3810000" cy="202250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648200" y="646113"/>
            <a:ext cx="38100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724400" y="1600200"/>
            <a:ext cx="4191000" cy="646331"/>
          </a:xfrm>
          <a:prstGeom prst="rect">
            <a:avLst/>
          </a:prstGeom>
          <a:noFill/>
        </p:spPr>
        <p:txBody>
          <a:bodyPr wrap="square" rtlCol="0">
            <a:spAutoFit/>
          </a:bodyPr>
          <a:lstStyle/>
          <a:p>
            <a:r>
              <a:rPr lang="en-US" dirty="0" smtClean="0"/>
              <a:t>Tropical Pacific (Nino 3.4) surface SST in ENSO neutral status  vs Subsurface  </a:t>
            </a:r>
            <a:endParaRPr lang="en-US" dirty="0"/>
          </a:p>
        </p:txBody>
      </p:sp>
      <p:pic>
        <p:nvPicPr>
          <p:cNvPr id="8" name="Picture 3"/>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76200" y="304800"/>
            <a:ext cx="3962400" cy="6324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203700" y="3441700"/>
            <a:ext cx="4787900"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810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March </a:t>
            </a:r>
            <a:r>
              <a:rPr lang="en-US" altLang="en-US" sz="1800" dirty="0">
                <a:latin typeface="Times New Roman" pitchFamily="18" charset="0"/>
              </a:rPr>
              <a:t>CPC/IRI forecast</a:t>
            </a:r>
          </a:p>
        </p:txBody>
      </p:sp>
      <p:cxnSp>
        <p:nvCxnSpPr>
          <p:cNvPr id="3" name="Straight Arrow Connector 2"/>
          <p:cNvCxnSpPr/>
          <p:nvPr/>
        </p:nvCxnSpPr>
        <p:spPr>
          <a:xfrm flipV="1">
            <a:off x="1143000" y="457200"/>
            <a:ext cx="381000" cy="15240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6200" y="6248400"/>
            <a:ext cx="4495800" cy="523220"/>
          </a:xfrm>
          <a:prstGeom prst="rect">
            <a:avLst/>
          </a:prstGeom>
          <a:noFill/>
        </p:spPr>
        <p:txBody>
          <a:bodyPr wrap="square" rtlCol="0">
            <a:spAutoFit/>
          </a:bodyPr>
          <a:lstStyle/>
          <a:p>
            <a:r>
              <a:rPr lang="en-US" sz="1400" b="1" dirty="0" smtClean="0">
                <a:solidFill>
                  <a:srgbClr val="FF0000"/>
                </a:solidFill>
              </a:rPr>
              <a:t>ENSO Neutral for this forecast season. Not much help here to models for seasonal  forecast signal!! </a:t>
            </a:r>
            <a:endParaRPr lang="en-US" sz="1400" b="1" dirty="0">
              <a:solidFill>
                <a:srgbClr val="FF0000"/>
              </a:solidFill>
            </a:endParaRPr>
          </a:p>
        </p:txBody>
      </p:sp>
      <p:sp>
        <p:nvSpPr>
          <p:cNvPr id="14" name="TextBox 1"/>
          <p:cNvSpPr txBox="1">
            <a:spLocks noChangeArrowheads="1"/>
          </p:cNvSpPr>
          <p:nvPr/>
        </p:nvSpPr>
        <p:spPr bwMode="auto">
          <a:xfrm>
            <a:off x="76200" y="336446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April </a:t>
            </a:r>
            <a:r>
              <a:rPr lang="en-US" altLang="en-US" sz="1800" dirty="0">
                <a:latin typeface="Times New Roman" pitchFamily="18" charset="0"/>
              </a:rPr>
              <a:t>CPC/IRI forecast</a:t>
            </a:r>
          </a:p>
        </p:txBody>
      </p:sp>
      <p:pic>
        <p:nvPicPr>
          <p:cNvPr id="6146" name="Picture 2" descr="https://iri.columbia.edu/wp-content/uploads/2020/03/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29734"/>
            <a:ext cx="3934599" cy="26230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ri.columbia.edu/wp-content/uploads/2020/02/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8773" y="164068"/>
            <a:ext cx="4505228" cy="311253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iri.columbia.edu/wp-content/uploads/2020/04/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3701534"/>
            <a:ext cx="3934599" cy="26230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ri.columbia.edu/wp-content/uploads/2020/03/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6300" y="3352800"/>
            <a:ext cx="4457700" cy="32419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81600" y="5486400"/>
            <a:ext cx="1828800" cy="523220"/>
          </a:xfrm>
          <a:prstGeom prst="rect">
            <a:avLst/>
          </a:prstGeom>
          <a:noFill/>
        </p:spPr>
        <p:txBody>
          <a:bodyPr wrap="square" rtlCol="0">
            <a:spAutoFit/>
          </a:bodyPr>
          <a:lstStyle/>
          <a:p>
            <a:r>
              <a:rPr lang="en-US" sz="1400" b="1" dirty="0" smtClean="0">
                <a:solidFill>
                  <a:srgbClr val="0033CC"/>
                </a:solidFill>
              </a:rPr>
              <a:t>CPC consolidation </a:t>
            </a:r>
            <a:r>
              <a:rPr lang="en-US" sz="1400" b="1" dirty="0" err="1" smtClean="0">
                <a:solidFill>
                  <a:srgbClr val="0033CC"/>
                </a:solidFill>
              </a:rPr>
              <a:t>fcst</a:t>
            </a:r>
            <a:r>
              <a:rPr lang="en-US" sz="1400" b="1" dirty="0" smtClean="0">
                <a:solidFill>
                  <a:srgbClr val="0033CC"/>
                </a:solidFill>
              </a:rPr>
              <a:t> should stop here..</a:t>
            </a:r>
            <a:endParaRPr lang="en-US" sz="1400" b="1" dirty="0">
              <a:solidFill>
                <a:srgbClr val="0033CC"/>
              </a:solidFill>
            </a:endParaRPr>
          </a:p>
        </p:txBody>
      </p:sp>
      <p:cxnSp>
        <p:nvCxnSpPr>
          <p:cNvPr id="8" name="Straight Arrow Connector 7"/>
          <p:cNvCxnSpPr/>
          <p:nvPr/>
        </p:nvCxnSpPr>
        <p:spPr>
          <a:xfrm flipV="1">
            <a:off x="6915150" y="5334000"/>
            <a:ext cx="933450" cy="533400"/>
          </a:xfrm>
          <a:prstGeom prst="straightConnector1">
            <a:avLst/>
          </a:prstGeom>
          <a:ln w="19050">
            <a:solidFill>
              <a:srgbClr val="0033CC"/>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3" y="27874"/>
            <a:ext cx="3768827" cy="3705926"/>
          </a:xfrm>
          <a:prstGeom prst="rect">
            <a:avLst/>
          </a:prstGeom>
          <a:noFill/>
          <a:extLst>
            <a:ext uri="{909E8E84-426E-40DD-AFC4-6F175D3DCCD1}">
              <a14:hiddenFill xmlns:a14="http://schemas.microsoft.com/office/drawing/2010/main">
                <a:solidFill>
                  <a:srgbClr val="FFFFFF"/>
                </a:solidFill>
              </a14:hiddenFill>
            </a:ext>
          </a:extLst>
        </p:spPr>
      </p:pic>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Mar 19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kern="0" dirty="0" smtClean="0"/>
              <a:t>Apr</a:t>
            </a:r>
            <a:r>
              <a:rPr lang="en-US" altLang="en-US" sz="2400" kern="0" dirty="0" smtClean="0"/>
              <a:t>)/</a:t>
            </a:r>
            <a:r>
              <a:rPr lang="en-US" altLang="en-US" sz="2400" kern="0" dirty="0"/>
              <a:t>Seasonal </a:t>
            </a:r>
            <a:r>
              <a:rPr lang="en-US" altLang="en-US" sz="2400" kern="0" dirty="0" smtClean="0"/>
              <a:t>(AMJ)  </a:t>
            </a:r>
            <a:endParaRPr lang="en-US" altLang="en-US" sz="2400" kern="0" dirty="0"/>
          </a:p>
        </p:txBody>
      </p:sp>
      <p:sp>
        <p:nvSpPr>
          <p:cNvPr id="6" name="TextBox 5"/>
          <p:cNvSpPr txBox="1"/>
          <p:nvPr/>
        </p:nvSpPr>
        <p:spPr>
          <a:xfrm>
            <a:off x="478047" y="3804029"/>
            <a:ext cx="3012363" cy="369332"/>
          </a:xfrm>
          <a:prstGeom prst="rect">
            <a:avLst/>
          </a:prstGeom>
          <a:noFill/>
        </p:spPr>
        <p:txBody>
          <a:bodyPr wrap="none" rtlCol="0">
            <a:spAutoFit/>
          </a:bodyPr>
          <a:lstStyle/>
          <a:p>
            <a:r>
              <a:rPr lang="en-US" dirty="0"/>
              <a:t>Observed so far this month!! </a:t>
            </a:r>
            <a:r>
              <a:rPr lang="en-US" dirty="0" smtClean="0">
                <a:sym typeface="Wingdings" panose="05000000000000000000" pitchFamily="2" charset="2"/>
              </a:rPr>
              <a:t> </a:t>
            </a:r>
            <a:endParaRPr lang="en-US" dirty="0"/>
          </a:p>
        </p:txBody>
      </p:sp>
      <p:cxnSp>
        <p:nvCxnSpPr>
          <p:cNvPr id="17" name="Straight Arrow Connector 16"/>
          <p:cNvCxnSpPr/>
          <p:nvPr/>
        </p:nvCxnSpPr>
        <p:spPr>
          <a:xfrm flipH="1">
            <a:off x="3962400" y="18288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659781" y="3886200"/>
            <a:ext cx="1521819" cy="2462213"/>
          </a:xfrm>
          <a:prstGeom prst="rect">
            <a:avLst/>
          </a:prstGeom>
          <a:noFill/>
        </p:spPr>
        <p:txBody>
          <a:bodyPr wrap="square" rtlCol="0">
            <a:spAutoFit/>
          </a:bodyPr>
          <a:lstStyle/>
          <a:p>
            <a:r>
              <a:rPr lang="en-US" sz="1400" b="1" dirty="0" smtClean="0"/>
              <a:t>Monthly P/T forecasts verified at mid-month are generally good! Why? </a:t>
            </a:r>
            <a:r>
              <a:rPr lang="en-US" sz="1400" b="1" dirty="0" smtClean="0">
                <a:sym typeface="Wingdings" panose="05000000000000000000" pitchFamily="2" charset="2"/>
              </a:rPr>
              <a:t>  (</a:t>
            </a:r>
            <a:r>
              <a:rPr lang="en-US" sz="1400" b="1" dirty="0" err="1" smtClean="0">
                <a:sym typeface="Wingdings" panose="05000000000000000000" pitchFamily="2" charset="2"/>
              </a:rPr>
              <a:t>becoz</a:t>
            </a:r>
            <a:r>
              <a:rPr lang="en-US" sz="1400" b="1" dirty="0" smtClean="0">
                <a:sym typeface="Wingdings" panose="05000000000000000000" pitchFamily="2" charset="2"/>
              </a:rPr>
              <a:t> they r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endParaRPr lang="en-US" sz="1400" b="1" dirty="0"/>
          </a:p>
          <a:p>
            <a:endParaRPr lang="en-US" sz="1400" b="1" dirty="0" smtClean="0"/>
          </a:p>
          <a:p>
            <a:r>
              <a:rPr lang="en-US" sz="1400" b="1" dirty="0" smtClean="0"/>
              <a:t>But this month, so far ????</a:t>
            </a:r>
            <a:endParaRPr lang="en-US" sz="1400" b="1" dirty="0"/>
          </a:p>
        </p:txBody>
      </p:sp>
      <p:sp>
        <p:nvSpPr>
          <p:cNvPr id="22533" name="TextBox 1"/>
          <p:cNvSpPr txBox="1">
            <a:spLocks noChangeArrowheads="1"/>
          </p:cNvSpPr>
          <p:nvPr/>
        </p:nvSpPr>
        <p:spPr bwMode="auto">
          <a:xfrm>
            <a:off x="3503427" y="127095"/>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Mar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4"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708" y="2819400"/>
            <a:ext cx="3819767" cy="375601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00513"/>
            <a:ext cx="3733908" cy="2434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24579" name="TextBox 2"/>
          <p:cNvSpPr txBox="1">
            <a:spLocks noChangeArrowheads="1"/>
          </p:cNvSpPr>
          <p:nvPr/>
        </p:nvSpPr>
        <p:spPr bwMode="auto">
          <a:xfrm>
            <a:off x="4493274" y="9144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WPC Next 7 days QPF Forecast</a:t>
            </a:r>
          </a:p>
        </p:txBody>
      </p:sp>
      <p:sp>
        <p:nvSpPr>
          <p:cNvPr id="24581" name="TextBox 4"/>
          <p:cNvSpPr txBox="1">
            <a:spLocks noChangeArrowheads="1"/>
          </p:cNvSpPr>
          <p:nvPr/>
        </p:nvSpPr>
        <p:spPr bwMode="auto">
          <a:xfrm>
            <a:off x="1524000" y="43434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352800"/>
            <a:ext cx="468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https://www.wpc.ncep.noaa.gov/qpf/p168i.gif?1586829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1" y="17933"/>
            <a:ext cx="4487573" cy="337167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296319"/>
            <a:ext cx="4343400" cy="4333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(Apr)/</a:t>
            </a:r>
            <a:r>
              <a:rPr lang="en-US" altLang="en-US" sz="2400" kern="0" dirty="0"/>
              <a:t>Seasonal </a:t>
            </a:r>
            <a:r>
              <a:rPr lang="en-US" altLang="en-US" sz="2400" kern="0" dirty="0" smtClean="0"/>
              <a:t>(AMJ)  </a:t>
            </a:r>
            <a:endParaRPr lang="en-US" altLang="en-US" sz="2400" kern="0" dirty="0"/>
          </a:p>
        </p:txBody>
      </p:sp>
      <p:cxnSp>
        <p:nvCxnSpPr>
          <p:cNvPr id="4" name="Straight Arrow Connector 3"/>
          <p:cNvCxnSpPr/>
          <p:nvPr/>
        </p:nvCxnSpPr>
        <p:spPr>
          <a:xfrm flipH="1">
            <a:off x="3982226" y="15240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05800" y="1603801"/>
            <a:ext cx="0" cy="7915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66800" y="3669268"/>
            <a:ext cx="3206327"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8092197" y="2391407"/>
            <a:ext cx="99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Mar 19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026"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44"/>
            <a:ext cx="3615514" cy="3555172"/>
          </a:xfrm>
          <a:prstGeom prst="rect">
            <a:avLst/>
          </a:prstGeom>
          <a:noFill/>
          <a:extLst>
            <a:ext uri="{909E8E84-426E-40DD-AFC4-6F175D3DCCD1}">
              <a14:hiddenFill xmlns:a14="http://schemas.microsoft.com/office/drawing/2010/main">
                <a:solidFill>
                  <a:srgbClr val="FFFFFF"/>
                </a:solidFill>
              </a14:hiddenFill>
            </a:ext>
          </a:extLst>
        </p:spPr>
      </p:pic>
      <p:sp>
        <p:nvSpPr>
          <p:cNvPr id="23556" name="TextBox 1"/>
          <p:cNvSpPr txBox="1">
            <a:spLocks noChangeArrowheads="1"/>
          </p:cNvSpPr>
          <p:nvPr/>
        </p:nvSpPr>
        <p:spPr bwMode="auto">
          <a:xfrm>
            <a:off x="3314700" y="268069"/>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Mar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1028"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2971800"/>
            <a:ext cx="3962400" cy="358973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4023880"/>
            <a:ext cx="3529789" cy="275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967345"/>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May</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smtClean="0">
                <a:latin typeface="Times New Roman" pitchFamily="18" charset="0"/>
              </a:rPr>
              <a:t>MJJ</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28</a:t>
            </a:fld>
            <a:endParaRPr lang="en-US" altLang="en-US" sz="1400" dirty="0"/>
          </a:p>
        </p:txBody>
      </p:sp>
      <p:sp>
        <p:nvSpPr>
          <p:cNvPr id="21506" name="Title 1"/>
          <p:cNvSpPr>
            <a:spLocks noGrp="1"/>
          </p:cNvSpPr>
          <p:nvPr>
            <p:ph type="title"/>
          </p:nvPr>
        </p:nvSpPr>
        <p:spPr>
          <a:xfrm>
            <a:off x="36576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a:t>
            </a:r>
            <a:r>
              <a:rPr lang="en-US" altLang="en-US" sz="2000" dirty="0"/>
              <a:t>forecasts</a:t>
            </a:r>
          </a:p>
        </p:txBody>
      </p:sp>
      <p:cxnSp>
        <p:nvCxnSpPr>
          <p:cNvPr id="4" name="Straight Arrow Connector 3"/>
          <p:cNvCxnSpPr/>
          <p:nvPr/>
        </p:nvCxnSpPr>
        <p:spPr>
          <a:xfrm flipV="1">
            <a:off x="4724400" y="4733925"/>
            <a:ext cx="2209800" cy="8286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724400" y="4407933"/>
            <a:ext cx="2590800" cy="11546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467600" y="4343400"/>
            <a:ext cx="304800" cy="22860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514600"/>
            <a:ext cx="1204157" cy="1600438"/>
          </a:xfrm>
          <a:prstGeom prst="rect">
            <a:avLst/>
          </a:prstGeom>
          <a:noFill/>
        </p:spPr>
        <p:txBody>
          <a:bodyPr wrap="square" rtlCol="0">
            <a:spAutoFit/>
          </a:bodyPr>
          <a:lstStyle/>
          <a:p>
            <a:r>
              <a:rPr lang="en-US" sz="1400" dirty="0" smtClean="0"/>
              <a:t>These warm (red) </a:t>
            </a:r>
            <a:r>
              <a:rPr lang="en-US" sz="1400" dirty="0" err="1" smtClean="0"/>
              <a:t>fcsts</a:t>
            </a:r>
            <a:r>
              <a:rPr lang="en-US" sz="1400" dirty="0" smtClean="0"/>
              <a:t> for Temp. – are generally  made and verify too mostly!!</a:t>
            </a:r>
            <a:endParaRPr lang="en-US" sz="1400" dirty="0"/>
          </a:p>
        </p:txBody>
      </p:sp>
      <p:pic>
        <p:nvPicPr>
          <p:cNvPr id="1026"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7"/>
            <a:ext cx="3886200" cy="30020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709" y="28575"/>
            <a:ext cx="3970291"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170110"/>
            <a:ext cx="3886200" cy="30020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708" y="3200400"/>
            <a:ext cx="3950563" cy="30518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01242" y="4800600"/>
            <a:ext cx="1432757" cy="1815882"/>
          </a:xfrm>
          <a:prstGeom prst="rect">
            <a:avLst/>
          </a:prstGeom>
          <a:noFill/>
        </p:spPr>
        <p:txBody>
          <a:bodyPr wrap="square" rtlCol="0">
            <a:spAutoFit/>
          </a:bodyPr>
          <a:lstStyle/>
          <a:p>
            <a:r>
              <a:rPr lang="en-US" sz="1400" dirty="0" smtClean="0"/>
              <a:t>Will these </a:t>
            </a:r>
            <a:r>
              <a:rPr lang="en-US" sz="1400" dirty="0" err="1" smtClean="0"/>
              <a:t>Precip</a:t>
            </a:r>
            <a:r>
              <a:rPr lang="en-US" sz="1400" dirty="0" smtClean="0"/>
              <a:t> </a:t>
            </a:r>
            <a:r>
              <a:rPr lang="en-US" sz="1400" dirty="0" err="1" smtClean="0"/>
              <a:t>fcsts</a:t>
            </a:r>
            <a:r>
              <a:rPr lang="en-US" sz="1400" dirty="0" smtClean="0"/>
              <a:t> turn out to be true? Remember the 2017 Spring  </a:t>
            </a:r>
            <a:r>
              <a:rPr lang="en-US" sz="1400" dirty="0"/>
              <a:t>t</a:t>
            </a:r>
            <a:r>
              <a:rPr lang="en-US" sz="1400" dirty="0" smtClean="0"/>
              <a:t>he Northern Great Plains drought forecast ?? </a:t>
            </a:r>
            <a:endParaRPr lang="en-US"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29</a:t>
            </a:fld>
            <a:endParaRPr lang="en-US" altLang="en-US" dirty="0"/>
          </a:p>
        </p:txBody>
      </p:sp>
      <p:sp>
        <p:nvSpPr>
          <p:cNvPr id="4" name="TextBox 3"/>
          <p:cNvSpPr txBox="1"/>
          <p:nvPr/>
        </p:nvSpPr>
        <p:spPr>
          <a:xfrm>
            <a:off x="457200" y="152400"/>
            <a:ext cx="8382000" cy="369332"/>
          </a:xfrm>
          <a:prstGeom prst="rect">
            <a:avLst/>
          </a:prstGeom>
          <a:noFill/>
        </p:spPr>
        <p:txBody>
          <a:bodyPr wrap="square" rtlCol="0">
            <a:spAutoFit/>
          </a:bodyPr>
          <a:lstStyle/>
          <a:p>
            <a:r>
              <a:rPr lang="en-US" dirty="0" err="1" smtClean="0"/>
              <a:t>Ageement</a:t>
            </a:r>
            <a:r>
              <a:rPr lang="en-US" dirty="0" smtClean="0"/>
              <a:t>/Disagreement in the various NMME models’ MJJ seasonal </a:t>
            </a:r>
            <a:r>
              <a:rPr lang="en-US" dirty="0" err="1" smtClean="0"/>
              <a:t>Precip</a:t>
            </a:r>
            <a:r>
              <a:rPr lang="en-US" dirty="0" smtClean="0"/>
              <a:t>. </a:t>
            </a:r>
            <a:r>
              <a:rPr lang="en-US" dirty="0" err="1" smtClean="0"/>
              <a:t>Forecst</a:t>
            </a:r>
            <a:r>
              <a:rPr lang="en-US" dirty="0" smtClean="0"/>
              <a: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8763000" cy="6060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spTree>
    <p:extLst>
      <p:ext uri="{BB962C8B-B14F-4D97-AF65-F5344CB8AC3E}">
        <p14:creationId xmlns:p14="http://schemas.microsoft.com/office/powerpoint/2010/main" val="1615074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Mar 2020- June </a:t>
            </a:r>
            <a:r>
              <a:rPr lang="en-US" altLang="en-US" sz="1600" dirty="0">
                <a:latin typeface="Times New Roman" pitchFamily="18" charset="0"/>
              </a:rPr>
              <a:t>2020) </a:t>
            </a: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03/19/20</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April 2020)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03/31/20</a:t>
            </a:r>
            <a:endParaRPr lang="en-US" altLang="en-US" sz="1600" dirty="0">
              <a:latin typeface="Times New Roman" pitchFamily="18" charset="0"/>
            </a:endParaRPr>
          </a:p>
        </p:txBody>
      </p:sp>
      <p:sp>
        <p:nvSpPr>
          <p:cNvPr id="8" name="TextBox 7"/>
          <p:cNvSpPr txBox="1"/>
          <p:nvPr/>
        </p:nvSpPr>
        <p:spPr>
          <a:xfrm>
            <a:off x="2057400" y="438835"/>
            <a:ext cx="4724400" cy="323165"/>
          </a:xfrm>
          <a:prstGeom prst="rect">
            <a:avLst/>
          </a:prstGeom>
          <a:noFill/>
        </p:spPr>
        <p:txBody>
          <a:bodyPr wrap="square" rtlCol="0">
            <a:spAutoFit/>
          </a:bodyPr>
          <a:lstStyle/>
          <a:p>
            <a:r>
              <a:rPr lang="en-US" sz="1500" u="sng" dirty="0"/>
              <a:t>(New Seasonal Drought Outlook to be released in 2 days!) </a:t>
            </a:r>
          </a:p>
        </p:txBody>
      </p:sp>
      <p:sp>
        <p:nvSpPr>
          <p:cNvPr id="2" name="TextBox 1"/>
          <p:cNvSpPr txBox="1"/>
          <p:nvPr/>
        </p:nvSpPr>
        <p:spPr>
          <a:xfrm>
            <a:off x="152400" y="4343400"/>
            <a:ext cx="4495800" cy="1923604"/>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It was </a:t>
            </a:r>
            <a:r>
              <a:rPr lang="en-US" sz="1400" dirty="0"/>
              <a:t>recommended at this briefing  </a:t>
            </a:r>
            <a:r>
              <a:rPr lang="en-US" sz="1400" dirty="0" smtClean="0"/>
              <a:t>last  month, </a:t>
            </a:r>
            <a:r>
              <a:rPr lang="en-US" sz="1300" dirty="0" smtClean="0">
                <a:cs typeface="Times New Roman" panose="02020603050405020304" pitchFamily="18" charset="0"/>
              </a:rPr>
              <a:t>“</a:t>
            </a:r>
            <a:r>
              <a:rPr lang="en-US" sz="1300" dirty="0">
                <a:cs typeface="Times New Roman" panose="02020603050405020304" pitchFamily="18" charset="0"/>
              </a:rPr>
              <a:t>Very small pockets of drought in the southeast may continue to linger, and the FL dryness may worsen in the short term (month) before it gets better by the end of the forecast (AMJ) season, when seasonal rains will </a:t>
            </a:r>
            <a:r>
              <a:rPr lang="en-US" sz="1300" dirty="0" smtClean="0">
                <a:cs typeface="Times New Roman" panose="02020603050405020304" pitchFamily="18" charset="0"/>
              </a:rPr>
              <a:t>begin”.</a:t>
            </a:r>
          </a:p>
          <a:p>
            <a:pPr marL="0" lvl="1"/>
            <a:r>
              <a:rPr lang="en-US" sz="1300" dirty="0" smtClean="0">
                <a:cs typeface="Times New Roman" panose="02020603050405020304" pitchFamily="18" charset="0"/>
              </a:rPr>
              <a:t>  </a:t>
            </a:r>
          </a:p>
          <a:p>
            <a:pPr marL="285750" lvl="1" indent="-285750">
              <a:buFont typeface="Arial" panose="020B0604020202020204" pitchFamily="34" charset="0"/>
              <a:buChar char="•"/>
            </a:pPr>
            <a:r>
              <a:rPr lang="en-US" sz="1300" dirty="0" smtClean="0">
                <a:cs typeface="Times New Roman" panose="02020603050405020304" pitchFamily="18" charset="0"/>
              </a:rPr>
              <a:t>Also I suggested, “</a:t>
            </a:r>
            <a:r>
              <a:rPr lang="en-US" sz="1300" dirty="0">
                <a:cs typeface="Times New Roman" panose="02020603050405020304" pitchFamily="18" charset="0"/>
              </a:rPr>
              <a:t>Parts of NV will likely see emergence of new dry/drought regions</a:t>
            </a:r>
            <a:r>
              <a:rPr lang="en-US" sz="1300" dirty="0" smtClean="0">
                <a:cs typeface="Times New Roman" panose="02020603050405020304" pitchFamily="18" charset="0"/>
              </a:rPr>
              <a:t>.” </a:t>
            </a:r>
            <a:endParaRPr lang="en-US" sz="1300" dirty="0" smtClean="0">
              <a:cs typeface="Times New Roman" panose="02020603050405020304" pitchFamily="18" charset="0"/>
            </a:endParaRPr>
          </a:p>
          <a:p>
            <a:pPr marL="285750" indent="-285750">
              <a:buFont typeface="Arial" panose="020B0604020202020204" pitchFamily="34" charset="0"/>
              <a:buChar char="•"/>
            </a:pPr>
            <a:endParaRPr lang="en-US" sz="1400" dirty="0"/>
          </a:p>
        </p:txBody>
      </p:sp>
      <p:pic>
        <p:nvPicPr>
          <p:cNvPr id="2050"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390899"/>
            <a:ext cx="4092389" cy="31623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0"/>
            <a:ext cx="4419600" cy="3415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30</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258" y="3036888"/>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077200" y="2949714"/>
            <a:ext cx="1135390" cy="707886"/>
          </a:xfrm>
          <a:prstGeom prst="rect">
            <a:avLst/>
          </a:prstGeom>
          <a:noFill/>
        </p:spPr>
        <p:txBody>
          <a:bodyPr wrap="square" rtlCol="0">
            <a:spAutoFit/>
          </a:bodyPr>
          <a:lstStyle/>
          <a:p>
            <a:r>
              <a:rPr lang="en-US" sz="1600" dirty="0"/>
              <a:t>     </a:t>
            </a:r>
            <a:r>
              <a:rPr lang="en-US" sz="1600" dirty="0" smtClean="0"/>
              <a:t>  </a:t>
            </a:r>
            <a:r>
              <a:rPr lang="en-US" sz="1200" dirty="0" smtClean="0"/>
              <a:t>Forecast </a:t>
            </a:r>
            <a:r>
              <a:rPr lang="en-US" sz="1200" dirty="0"/>
              <a:t>uncertain in Hatched areas.</a:t>
            </a:r>
          </a:p>
        </p:txBody>
      </p:sp>
      <p:pic>
        <p:nvPicPr>
          <p:cNvPr id="6" name="Picture 5">
            <a:extLst>
              <a:ext uri="{FF2B5EF4-FFF2-40B4-BE49-F238E27FC236}">
                <a16:creationId xmlns:a16="http://schemas.microsoft.com/office/drawing/2014/main" xmlns="" id="{A5C66231-A5C8-6B47-950B-4FA4AF63E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6200"/>
            <a:ext cx="8001000" cy="6768516"/>
          </a:xfrm>
          <a:prstGeom prst="rect">
            <a:avLst/>
          </a:prstGeom>
        </p:spPr>
      </p:pic>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57AE30-8B94-4445-BDC5-40227CE6C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77" y="156721"/>
            <a:ext cx="8176579" cy="6625080"/>
          </a:xfrm>
          <a:prstGeom prst="rect">
            <a:avLst/>
          </a:prstGeom>
        </p:spPr>
      </p:pic>
    </p:spTree>
    <p:extLst>
      <p:ext uri="{BB962C8B-B14F-4D97-AF65-F5344CB8AC3E}">
        <p14:creationId xmlns:p14="http://schemas.microsoft.com/office/powerpoint/2010/main" val="10987570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0753AB-59EC-F248-BFBE-809069EA5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4" y="220622"/>
            <a:ext cx="8009056" cy="6484978"/>
          </a:xfrm>
          <a:prstGeom prst="rect">
            <a:avLst/>
          </a:prstGeom>
        </p:spPr>
      </p:pic>
    </p:spTree>
    <p:extLst>
      <p:ext uri="{BB962C8B-B14F-4D97-AF65-F5344CB8AC3E}">
        <p14:creationId xmlns:p14="http://schemas.microsoft.com/office/powerpoint/2010/main" val="5294987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33</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423446"/>
            <a:ext cx="5524500" cy="338554"/>
          </a:xfrm>
          <a:prstGeom prst="rect">
            <a:avLst/>
          </a:prstGeom>
        </p:spPr>
        <p:txBody>
          <a:bodyPr wrap="square">
            <a:spAutoFit/>
          </a:bodyPr>
          <a:lstStyle/>
          <a:p>
            <a:r>
              <a:rPr lang="en-US" sz="1600" dirty="0"/>
              <a:t>http://drought.geo.msu.edu/research/forecast/smi.monthly.php</a:t>
            </a:r>
          </a:p>
        </p:txBody>
      </p:sp>
      <p:sp>
        <p:nvSpPr>
          <p:cNvPr id="20" name="TextBox 9"/>
          <p:cNvSpPr txBox="1">
            <a:spLocks noChangeArrowheads="1"/>
          </p:cNvSpPr>
          <p:nvPr/>
        </p:nvSpPr>
        <p:spPr bwMode="auto">
          <a:xfrm>
            <a:off x="1219200" y="62585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17" name="Rectangle 16"/>
          <p:cNvSpPr/>
          <p:nvPr/>
        </p:nvSpPr>
        <p:spPr>
          <a:xfrm>
            <a:off x="5867400" y="3515380"/>
            <a:ext cx="2739378" cy="523220"/>
          </a:xfrm>
          <a:prstGeom prst="rect">
            <a:avLst/>
          </a:prstGeom>
        </p:spPr>
        <p:txBody>
          <a:bodyPr wrap="square">
            <a:spAutoFit/>
          </a:bodyPr>
          <a:lstStyle/>
          <a:p>
            <a:pPr algn="ctr"/>
            <a:r>
              <a:rPr lang="en-US" sz="1400" b="1" dirty="0"/>
              <a:t> Initial Conditions </a:t>
            </a:r>
            <a:r>
              <a:rPr lang="en-US" sz="1400" b="1" dirty="0" smtClean="0"/>
              <a:t>1 months ago</a:t>
            </a:r>
            <a:r>
              <a:rPr lang="en-US" sz="1400" dirty="0" smtClean="0"/>
              <a:t>: </a:t>
            </a:r>
            <a:endParaRPr lang="en-US" sz="1400" dirty="0"/>
          </a:p>
          <a:p>
            <a:pPr algn="ctr"/>
            <a:r>
              <a:rPr lang="en-US" sz="1400" dirty="0" smtClean="0"/>
              <a:t>03/03/2020</a:t>
            </a:r>
            <a:endParaRPr lang="en-US" sz="14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11715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16" y="11509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 xmlns:a16="http://schemas.microsoft.com/office/drawing/2014/main" id="{293FC43A-D8E4-4892-8460-9D1B6806C5CC}"/>
              </a:ext>
            </a:extLst>
          </p:cNvPr>
          <p:cNvSpPr/>
          <p:nvPr/>
        </p:nvSpPr>
        <p:spPr>
          <a:xfrm>
            <a:off x="6163260" y="284128"/>
            <a:ext cx="2205978" cy="523220"/>
          </a:xfrm>
          <a:prstGeom prst="rect">
            <a:avLst/>
          </a:prstGeom>
        </p:spPr>
        <p:txBody>
          <a:bodyPr wrap="square">
            <a:spAutoFit/>
          </a:bodyPr>
          <a:lstStyle/>
          <a:p>
            <a:pPr algn="ctr"/>
            <a:r>
              <a:rPr lang="en-US" sz="1400" b="1" dirty="0" smtClean="0"/>
              <a:t>Initial </a:t>
            </a:r>
            <a:r>
              <a:rPr lang="en-US" sz="1400" b="1" dirty="0"/>
              <a:t>Conditions</a:t>
            </a:r>
            <a:r>
              <a:rPr lang="en-US" sz="1400" dirty="0"/>
              <a:t>: </a:t>
            </a:r>
          </a:p>
          <a:p>
            <a:pPr algn="ctr"/>
            <a:r>
              <a:rPr lang="en-US" sz="1400" dirty="0" smtClean="0"/>
              <a:t>04/07/2020</a:t>
            </a:r>
            <a:endParaRPr lang="en-US" sz="1400" dirty="0"/>
          </a:p>
        </p:txBody>
      </p:sp>
      <p:sp>
        <p:nvSpPr>
          <p:cNvPr id="5" name="Arc 4">
            <a:extLst>
              <a:ext uri="{FF2B5EF4-FFF2-40B4-BE49-F238E27FC236}">
                <a16:creationId xmlns="" xmlns:a16="http://schemas.microsoft.com/office/drawing/2014/main" id="{DB892C8E-D254-4459-AF9C-DE1EA95D7B80}"/>
              </a:ext>
            </a:extLst>
          </p:cNvPr>
          <p:cNvSpPr/>
          <p:nvPr/>
        </p:nvSpPr>
        <p:spPr>
          <a:xfrm rot="21277844">
            <a:off x="7924800" y="2362200"/>
            <a:ext cx="923926" cy="3039989"/>
          </a:xfrm>
          <a:prstGeom prst="arc">
            <a:avLst>
              <a:gd name="adj1" fmla="val 16215703"/>
              <a:gd name="adj2" fmla="val 5574079"/>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679" y="4001434"/>
            <a:ext cx="3513054" cy="2704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5138" y="762000"/>
            <a:ext cx="3556450" cy="275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358" y="1371600"/>
            <a:ext cx="4254518" cy="488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147" y="1371599"/>
            <a:ext cx="647097" cy="4885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228600"/>
            <a:ext cx="9144000" cy="6629400"/>
          </a:xfrm>
        </p:spPr>
        <p:txBody>
          <a:bodyPr/>
          <a:lstStyle/>
          <a:p>
            <a:pPr eaLnBrk="1" hangingPunct="1">
              <a:spcBef>
                <a:spcPct val="50000"/>
              </a:spcBef>
              <a:buNone/>
            </a:pPr>
            <a:r>
              <a:rPr lang="en-US" altLang="en-US" sz="1600" b="1" dirty="0">
                <a:solidFill>
                  <a:srgbClr val="FF0000"/>
                </a:solidFill>
              </a:rPr>
              <a:t>Current ENSO status and forecast. </a:t>
            </a:r>
            <a:r>
              <a:rPr lang="en-US" altLang="en-US" sz="1400" dirty="0" smtClean="0">
                <a:latin typeface="Trebuchet MS" panose="020B0603020202020204" pitchFamily="34" charset="0"/>
                <a:cs typeface="Arial" panose="020B0604020202020204" pitchFamily="34" charset="0"/>
              </a:rPr>
              <a:t>ENSO-neutral </a:t>
            </a:r>
            <a:r>
              <a:rPr lang="en-US" sz="1400" kern="1200" dirty="0">
                <a:latin typeface="Trebuchet MS" panose="020B0603020202020204" pitchFamily="34" charset="0"/>
              </a:rPr>
              <a:t>is favored for the Northern Hemisphere summer 2020 (~60% chance), remaining the most likely outcome through autumn</a:t>
            </a:r>
            <a:r>
              <a:rPr lang="en-US" sz="1400" kern="1200" dirty="0" smtClean="0">
                <a:latin typeface="Trebuchet MS" panose="020B0603020202020204" pitchFamily="34" charset="0"/>
              </a:rPr>
              <a:t>.</a:t>
            </a:r>
            <a:endParaRPr lang="en-US" altLang="en-US" sz="1400" dirty="0">
              <a:latin typeface="Trebuchet MS" panose="020B0603020202020204" pitchFamily="34" charset="0"/>
            </a:endParaRPr>
          </a:p>
          <a:p>
            <a:pPr marL="571500" indent="-571500" eaLnBrk="1" fontAlgn="auto" hangingPunct="1">
              <a:spcBef>
                <a:spcPct val="50000"/>
              </a:spcBef>
              <a:spcAft>
                <a:spcPts val="0"/>
              </a:spcAft>
              <a:buNone/>
              <a:defRPr/>
            </a:pPr>
            <a:r>
              <a:rPr lang="en-US" altLang="en-US" sz="1600" b="1" dirty="0" smtClean="0">
                <a:solidFill>
                  <a:srgbClr val="FF0000"/>
                </a:solidFill>
              </a:rPr>
              <a:t>Current </a:t>
            </a:r>
            <a:r>
              <a:rPr lang="en-US" altLang="en-US" sz="1600" b="1" dirty="0">
                <a:solidFill>
                  <a:srgbClr val="FF0000"/>
                </a:solidFill>
              </a:rPr>
              <a:t>Drought </a:t>
            </a:r>
            <a:r>
              <a:rPr lang="en-US" altLang="en-US" sz="1600" b="1" dirty="0" smtClean="0">
                <a:solidFill>
                  <a:srgbClr val="FF0000"/>
                </a:solidFill>
              </a:rPr>
              <a:t>conditions</a:t>
            </a:r>
            <a:r>
              <a:rPr lang="en-US" altLang="en-US" sz="1800" b="1" dirty="0" smtClean="0">
                <a:solidFill>
                  <a:srgbClr val="FF0000"/>
                </a:solidFill>
              </a:rPr>
              <a:t>:</a:t>
            </a:r>
            <a:endParaRPr lang="en-US" sz="1300" dirty="0" smtClean="0">
              <a:latin typeface="Trebuchet MS" panose="020B0603020202020204" pitchFamily="34" charset="0"/>
            </a:endParaRPr>
          </a:p>
          <a:p>
            <a:pPr marL="457200" lvl="1" indent="-228600">
              <a:buFontTx/>
              <a:buChar char="-"/>
            </a:pPr>
            <a:r>
              <a:rPr lang="en-US" sz="1300" dirty="0">
                <a:latin typeface="Trebuchet MS" panose="020B0603020202020204" pitchFamily="34" charset="0"/>
              </a:rPr>
              <a:t>Over the last several months, drought, overall has increased in area across the South and the West</a:t>
            </a:r>
            <a:r>
              <a:rPr lang="en-US" sz="1200" dirty="0"/>
              <a:t>. </a:t>
            </a:r>
            <a:endParaRPr lang="en-US" sz="1300" dirty="0" smtClean="0">
              <a:latin typeface="Trebuchet MS" panose="020B0603020202020204" pitchFamily="34" charset="0"/>
            </a:endParaRPr>
          </a:p>
          <a:p>
            <a:pPr marL="457200" lvl="1" indent="-228600">
              <a:buFontTx/>
              <a:buChar char="-"/>
            </a:pPr>
            <a:r>
              <a:rPr lang="en-US" sz="1300" dirty="0">
                <a:latin typeface="Trebuchet MS" panose="020B0603020202020204" pitchFamily="34" charset="0"/>
              </a:rPr>
              <a:t>The short/long term drought in the four corner states area (AZ/NM/ UT/CO) continues to </a:t>
            </a:r>
            <a:r>
              <a:rPr lang="en-US" sz="1300" dirty="0" smtClean="0">
                <a:latin typeface="Trebuchet MS" panose="020B0603020202020204" pitchFamily="34" charset="0"/>
              </a:rPr>
              <a:t>be present/survive </a:t>
            </a:r>
            <a:r>
              <a:rPr lang="en-US" sz="1300" dirty="0">
                <a:latin typeface="Trebuchet MS" panose="020B0603020202020204" pitchFamily="34" charset="0"/>
              </a:rPr>
              <a:t>in some form/shape or </a:t>
            </a:r>
            <a:r>
              <a:rPr lang="en-US" sz="1300" dirty="0" smtClean="0">
                <a:latin typeface="Trebuchet MS" panose="020B0603020202020204" pitchFamily="34" charset="0"/>
              </a:rPr>
              <a:t>other, where long term deficiencies have been present.</a:t>
            </a:r>
            <a:endParaRPr lang="en-US" sz="1300" dirty="0" smtClean="0">
              <a:latin typeface="Trebuchet MS" panose="020B0603020202020204" pitchFamily="34" charset="0"/>
            </a:endParaRPr>
          </a:p>
          <a:p>
            <a:pPr marL="457200" lvl="1" indent="-228600">
              <a:buFontTx/>
              <a:buChar char="-"/>
            </a:pPr>
            <a:r>
              <a:rPr lang="en-US" sz="1300" dirty="0">
                <a:latin typeface="Trebuchet MS" panose="020B0603020202020204" pitchFamily="34" charset="0"/>
              </a:rPr>
              <a:t>Existing and new Drought in CA/OR/WA/NV/ </a:t>
            </a:r>
            <a:r>
              <a:rPr lang="en-US" sz="1300" dirty="0" smtClean="0">
                <a:latin typeface="Trebuchet MS" panose="020B0603020202020204" pitchFamily="34" charset="0"/>
              </a:rPr>
              <a:t>has gotten bigger in area </a:t>
            </a:r>
            <a:r>
              <a:rPr lang="en-US" sz="1300" dirty="0">
                <a:latin typeface="Trebuchet MS" panose="020B0603020202020204" pitchFamily="34" charset="0"/>
              </a:rPr>
              <a:t>and in </a:t>
            </a:r>
            <a:r>
              <a:rPr lang="en-US" sz="1300" dirty="0" smtClean="0">
                <a:latin typeface="Trebuchet MS" panose="020B0603020202020204" pitchFamily="34" charset="0"/>
              </a:rPr>
              <a:t>strength.</a:t>
            </a:r>
            <a:r>
              <a:rPr lang="en-US" sz="1200" dirty="0" smtClean="0"/>
              <a:t> </a:t>
            </a:r>
          </a:p>
          <a:p>
            <a:pPr marL="457200" lvl="1" indent="-228600">
              <a:buFontTx/>
              <a:buChar char="-"/>
            </a:pPr>
            <a:r>
              <a:rPr lang="en-US" sz="1300" dirty="0">
                <a:latin typeface="Trebuchet MS" panose="020B0603020202020204" pitchFamily="34" charset="0"/>
              </a:rPr>
              <a:t>Drought in southern TX has shrunk in size, but new short term drought has recently emerged along the Gulf coast. </a:t>
            </a:r>
          </a:p>
          <a:p>
            <a:pPr marL="457200" lvl="1" indent="-228600">
              <a:buFontTx/>
              <a:buChar char="-"/>
            </a:pPr>
            <a:r>
              <a:rPr lang="en-US" sz="1300" dirty="0" smtClean="0">
                <a:latin typeface="Trebuchet MS" panose="020B0603020202020204" pitchFamily="34" charset="0"/>
              </a:rPr>
              <a:t>Much of these were suggested as recommendations from this briefing last month.</a:t>
            </a:r>
            <a:endParaRPr lang="en-US" sz="1300" dirty="0" smtClean="0">
              <a:latin typeface="Trebuchet MS" panose="020B0603020202020204" pitchFamily="34" charset="0"/>
            </a:endParaRPr>
          </a:p>
          <a:p>
            <a:pPr marL="457200" lvl="1" indent="-228600">
              <a:buFontTx/>
              <a:buChar char="-"/>
            </a:pPr>
            <a:r>
              <a:rPr lang="en-US" sz="1300" dirty="0" smtClean="0">
                <a:latin typeface="Trebuchet MS" panose="020B0603020202020204" pitchFamily="34" charset="0"/>
              </a:rPr>
              <a:t>The California reservoirs are at reasonably satisfactory levels, but continued dry/drought conditions there, combined with the ending of the rainy winter season will weigh in heavily on these water resources. </a:t>
            </a:r>
          </a:p>
          <a:p>
            <a:pPr marL="0" lvl="1" indent="0">
              <a:buNone/>
            </a:pPr>
            <a:r>
              <a:rPr lang="en-US" altLang="en-US" sz="1800" b="1" dirty="0" smtClean="0">
                <a:solidFill>
                  <a:srgbClr val="FF0000"/>
                </a:solidFill>
              </a:rPr>
              <a:t>Prediction: </a:t>
            </a:r>
          </a:p>
          <a:p>
            <a:pPr marL="457200" lvl="1" indent="-228600"/>
            <a:r>
              <a:rPr lang="en-US" sz="1300" dirty="0" smtClean="0">
                <a:latin typeface="Trebuchet MS" panose="020B0603020202020204" pitchFamily="34" charset="0"/>
              </a:rPr>
              <a:t>The </a:t>
            </a:r>
            <a:r>
              <a:rPr lang="en-US" sz="1300" dirty="0" smtClean="0">
                <a:latin typeface="Trebuchet MS" panose="020B0603020202020204" pitchFamily="34" charset="0"/>
              </a:rPr>
              <a:t>continued </a:t>
            </a:r>
            <a:r>
              <a:rPr lang="en-US" sz="1300" dirty="0" smtClean="0">
                <a:latin typeface="Trebuchet MS" panose="020B0603020202020204" pitchFamily="34" charset="0"/>
              </a:rPr>
              <a:t>expectation, presence </a:t>
            </a:r>
            <a:r>
              <a:rPr lang="en-US" sz="1300" dirty="0" smtClean="0">
                <a:latin typeface="Trebuchet MS" panose="020B0603020202020204" pitchFamily="34" charset="0"/>
              </a:rPr>
              <a:t>and extension of </a:t>
            </a:r>
            <a:r>
              <a:rPr lang="en-US" sz="1300" dirty="0">
                <a:latin typeface="Trebuchet MS" panose="020B0603020202020204" pitchFamily="34" charset="0"/>
              </a:rPr>
              <a:t>near </a:t>
            </a:r>
            <a:r>
              <a:rPr lang="en-US" sz="1300" dirty="0" smtClean="0">
                <a:latin typeface="Trebuchet MS" panose="020B0603020202020204" pitchFamily="34" charset="0"/>
              </a:rPr>
              <a:t>normal/neutral  </a:t>
            </a:r>
            <a:r>
              <a:rPr lang="en-US" sz="1300" dirty="0">
                <a:latin typeface="Trebuchet MS" panose="020B0603020202020204" pitchFamily="34" charset="0"/>
              </a:rPr>
              <a:t>ENSO conditions in the tropical equatorial Pacific through </a:t>
            </a:r>
            <a:r>
              <a:rPr lang="en-US" sz="1300" dirty="0" smtClean="0">
                <a:latin typeface="Trebuchet MS" panose="020B0603020202020204" pitchFamily="34" charset="0"/>
              </a:rPr>
              <a:t>the rest of spring and </a:t>
            </a:r>
            <a:r>
              <a:rPr lang="en-US" sz="1300" dirty="0" smtClean="0">
                <a:latin typeface="Trebuchet MS" panose="020B0603020202020204" pitchFamily="34" charset="0"/>
              </a:rPr>
              <a:t>summer, </a:t>
            </a:r>
            <a:r>
              <a:rPr lang="en-US" sz="1300" dirty="0">
                <a:latin typeface="Trebuchet MS" panose="020B0603020202020204" pitchFamily="34" charset="0"/>
              </a:rPr>
              <a:t>is </a:t>
            </a:r>
            <a:r>
              <a:rPr lang="en-US" sz="1300" dirty="0" smtClean="0">
                <a:latin typeface="Trebuchet MS" panose="020B0603020202020204" pitchFamily="34" charset="0"/>
              </a:rPr>
              <a:t>taking away the </a:t>
            </a:r>
            <a:r>
              <a:rPr lang="en-US" sz="1300" dirty="0" smtClean="0">
                <a:latin typeface="Trebuchet MS" panose="020B0603020202020204" pitchFamily="34" charset="0"/>
              </a:rPr>
              <a:t> </a:t>
            </a:r>
            <a:r>
              <a:rPr lang="en-US" sz="1300" dirty="0" smtClean="0">
                <a:latin typeface="Trebuchet MS" panose="020B0603020202020204" pitchFamily="34" charset="0"/>
              </a:rPr>
              <a:t>little edge </a:t>
            </a:r>
            <a:r>
              <a:rPr lang="en-US" sz="1300" dirty="0">
                <a:latin typeface="Trebuchet MS" panose="020B0603020202020204" pitchFamily="34" charset="0"/>
              </a:rPr>
              <a:t>and confidence </a:t>
            </a:r>
            <a:r>
              <a:rPr lang="en-US" sz="1300" dirty="0" smtClean="0">
                <a:latin typeface="Trebuchet MS" panose="020B0603020202020204" pitchFamily="34" charset="0"/>
              </a:rPr>
              <a:t>via </a:t>
            </a:r>
            <a:r>
              <a:rPr lang="en-US" sz="1300" dirty="0" smtClean="0">
                <a:latin typeface="Trebuchet MS" panose="020B0603020202020204" pitchFamily="34" charset="0"/>
              </a:rPr>
              <a:t>lower Eq. Pacific SST boundary </a:t>
            </a:r>
            <a:r>
              <a:rPr lang="en-US" sz="1300" dirty="0" smtClean="0">
                <a:latin typeface="Trebuchet MS" panose="020B0603020202020204" pitchFamily="34" charset="0"/>
              </a:rPr>
              <a:t>conditions  in the model’s seasonal forecasts of </a:t>
            </a:r>
            <a:r>
              <a:rPr lang="en-US" sz="1300" dirty="0" smtClean="0">
                <a:latin typeface="Trebuchet MS" panose="020B0603020202020204" pitchFamily="34" charset="0"/>
              </a:rPr>
              <a:t>precipitation.  Also the continued forecast of above normal monthly/seasonal temperatures across the entire US, does not help the drought conditions in the west.</a:t>
            </a:r>
            <a:endParaRPr lang="en-US" sz="1300" dirty="0" smtClean="0">
              <a:latin typeface="Trebuchet MS" panose="020B0603020202020204" pitchFamily="34" charset="0"/>
            </a:endParaRPr>
          </a:p>
          <a:p>
            <a:pPr marL="457200" lvl="1" indent="-228600"/>
            <a:r>
              <a:rPr lang="en-US" sz="1300" dirty="0" smtClean="0">
                <a:latin typeface="Trebuchet MS" panose="020B0603020202020204" pitchFamily="34" charset="0"/>
              </a:rPr>
              <a:t>The </a:t>
            </a:r>
            <a:r>
              <a:rPr lang="en-US" sz="1300" dirty="0" smtClean="0">
                <a:latin typeface="Trebuchet MS" panose="020B0603020202020204" pitchFamily="34" charset="0"/>
              </a:rPr>
              <a:t>drought in </a:t>
            </a:r>
            <a:r>
              <a:rPr lang="en-US" sz="1300" dirty="0" smtClean="0">
                <a:latin typeface="Trebuchet MS" panose="020B0603020202020204" pitchFamily="34" charset="0"/>
              </a:rPr>
              <a:t>the west</a:t>
            </a:r>
            <a:r>
              <a:rPr lang="en-US" sz="1300" dirty="0" smtClean="0">
                <a:latin typeface="Trebuchet MS" panose="020B0603020202020204" pitchFamily="34" charset="0"/>
              </a:rPr>
              <a:t> and the four </a:t>
            </a:r>
            <a:r>
              <a:rPr lang="en-US" sz="1300" dirty="0" smtClean="0">
                <a:latin typeface="Trebuchet MS" panose="020B0603020202020204" pitchFamily="34" charset="0"/>
              </a:rPr>
              <a:t>corners </a:t>
            </a:r>
            <a:r>
              <a:rPr lang="en-US" sz="1300" dirty="0" smtClean="0">
                <a:latin typeface="Trebuchet MS" panose="020B0603020202020204" pitchFamily="34" charset="0"/>
              </a:rPr>
              <a:t>region </a:t>
            </a:r>
            <a:r>
              <a:rPr lang="en-US" sz="1300" dirty="0" smtClean="0">
                <a:latin typeface="Trebuchet MS" panose="020B0603020202020204" pitchFamily="34" charset="0"/>
              </a:rPr>
              <a:t>will </a:t>
            </a:r>
            <a:r>
              <a:rPr lang="en-US" sz="1300" dirty="0" smtClean="0">
                <a:latin typeface="Trebuchet MS" panose="020B0603020202020204" pitchFamily="34" charset="0"/>
              </a:rPr>
              <a:t>continue </a:t>
            </a:r>
            <a:r>
              <a:rPr lang="en-US" sz="1300" dirty="0" smtClean="0">
                <a:latin typeface="Trebuchet MS" panose="020B0603020202020204" pitchFamily="34" charset="0"/>
              </a:rPr>
              <a:t>to persist, due to continued short and long term rainfall deficits in the region. </a:t>
            </a:r>
            <a:endParaRPr lang="en-US" sz="1300" dirty="0" smtClean="0">
              <a:latin typeface="Trebuchet MS" panose="020B0603020202020204" pitchFamily="34" charset="0"/>
            </a:endParaRPr>
          </a:p>
          <a:p>
            <a:pPr marL="457200" lvl="1" indent="-228600"/>
            <a:r>
              <a:rPr lang="en-US" sz="1300" dirty="0">
                <a:latin typeface="Trebuchet MS" panose="020B0603020202020204" pitchFamily="34" charset="0"/>
              </a:rPr>
              <a:t>Large parts of the  Northern Rockies and the Great Plains, including parts of Dakotas and Montana experienced severe drought in MJJA 2017. Currently low to moderate rainfall/snow/soil moisture shortfalls exist in parts of these </a:t>
            </a:r>
            <a:r>
              <a:rPr lang="en-US" sz="1300" dirty="0" smtClean="0">
                <a:latin typeface="Trebuchet MS" panose="020B0603020202020204" pitchFamily="34" charset="0"/>
              </a:rPr>
              <a:t>states, and is </a:t>
            </a:r>
            <a:r>
              <a:rPr lang="en-US" sz="1300" dirty="0">
                <a:latin typeface="Trebuchet MS" panose="020B0603020202020204" pitchFamily="34" charset="0"/>
              </a:rPr>
              <a:t>of concern. Previous </a:t>
            </a:r>
            <a:r>
              <a:rPr lang="en-US" sz="1300" dirty="0" err="1">
                <a:latin typeface="Trebuchet MS" panose="020B0603020202020204" pitchFamily="34" charset="0"/>
              </a:rPr>
              <a:t>precip</a:t>
            </a:r>
            <a:r>
              <a:rPr lang="en-US" sz="1300" dirty="0">
                <a:latin typeface="Trebuchet MS" panose="020B0603020202020204" pitchFamily="34" charset="0"/>
              </a:rPr>
              <a:t> forecasts in this region </a:t>
            </a:r>
            <a:r>
              <a:rPr lang="en-US" sz="1300" dirty="0" smtClean="0">
                <a:latin typeface="Trebuchet MS" panose="020B0603020202020204" pitchFamily="34" charset="0"/>
              </a:rPr>
              <a:t>did not verify well. </a:t>
            </a:r>
            <a:r>
              <a:rPr lang="en-US" sz="1300" dirty="0">
                <a:latin typeface="Trebuchet MS" panose="020B0603020202020204" pitchFamily="34" charset="0"/>
              </a:rPr>
              <a:t>Possible emergence of weak dry conditions is likely here. Forecasters need to look carefully at the </a:t>
            </a:r>
            <a:r>
              <a:rPr lang="en-US" sz="1300" dirty="0" err="1">
                <a:latin typeface="Trebuchet MS" panose="020B0603020202020204" pitchFamily="34" charset="0"/>
              </a:rPr>
              <a:t>precip</a:t>
            </a:r>
            <a:r>
              <a:rPr lang="en-US" sz="1300" dirty="0">
                <a:latin typeface="Trebuchet MS" panose="020B0603020202020204" pitchFamily="34" charset="0"/>
              </a:rPr>
              <a:t> deficit </a:t>
            </a:r>
            <a:r>
              <a:rPr lang="en-US" sz="1300" dirty="0" smtClean="0">
                <a:latin typeface="Trebuchet MS" panose="020B0603020202020204" pitchFamily="34" charset="0"/>
              </a:rPr>
              <a:t>regions to </a:t>
            </a:r>
            <a:r>
              <a:rPr lang="en-US" sz="1300" dirty="0">
                <a:latin typeface="Trebuchet MS" panose="020B0603020202020204" pitchFamily="34" charset="0"/>
              </a:rPr>
              <a:t>delineate the </a:t>
            </a:r>
            <a:r>
              <a:rPr lang="en-US" sz="1300" dirty="0" smtClean="0">
                <a:latin typeface="Trebuchet MS" panose="020B0603020202020204" pitchFamily="34" charset="0"/>
              </a:rPr>
              <a:t>dry/drought development </a:t>
            </a:r>
            <a:r>
              <a:rPr lang="en-US" sz="1300" dirty="0">
                <a:latin typeface="Trebuchet MS" panose="020B0603020202020204" pitchFamily="34" charset="0"/>
              </a:rPr>
              <a:t>regions. </a:t>
            </a:r>
            <a:endParaRPr lang="en-US" sz="1300" dirty="0" smtClean="0">
              <a:latin typeface="Trebuchet MS" panose="020B0603020202020204" pitchFamily="34" charset="0"/>
            </a:endParaRPr>
          </a:p>
          <a:p>
            <a:pPr marL="457200" lvl="1" indent="-228600"/>
            <a:r>
              <a:rPr lang="en-US" sz="1300" dirty="0" smtClean="0">
                <a:latin typeface="Trebuchet MS" panose="020B0603020202020204" pitchFamily="34" charset="0"/>
              </a:rPr>
              <a:t>The drought conditions along the Gulf coast and in Florida </a:t>
            </a:r>
            <a:r>
              <a:rPr lang="en-US" sz="1300" dirty="0" smtClean="0">
                <a:latin typeface="Trebuchet MS" panose="020B0603020202020204" pitchFamily="34" charset="0"/>
              </a:rPr>
              <a:t>will sporadically remain, but will improve  across the region in the month of May </a:t>
            </a:r>
            <a:r>
              <a:rPr lang="en-US" sz="1300" dirty="0" smtClean="0">
                <a:latin typeface="Trebuchet MS" panose="020B0603020202020204" pitchFamily="34" charset="0"/>
              </a:rPr>
              <a:t>with the expected rains in the short term. However these drought conditions in the southeast  will likely</a:t>
            </a:r>
            <a:r>
              <a:rPr lang="en-US" sz="1300" dirty="0" smtClean="0">
                <a:latin typeface="Trebuchet MS" panose="020B0603020202020204" pitchFamily="34" charset="0"/>
              </a:rPr>
              <a:t> totally disappear w</a:t>
            </a:r>
            <a:r>
              <a:rPr lang="en-US" sz="1300" dirty="0" smtClean="0">
                <a:latin typeface="Trebuchet MS" panose="020B0603020202020204" pitchFamily="34" charset="0"/>
              </a:rPr>
              <a:t>ith the start of the rainfall season in these regions. </a:t>
            </a:r>
            <a:endParaRPr lang="en-US" sz="1300" dirty="0" smtClean="0">
              <a:latin typeface="Trebuchet MS" panose="020B0603020202020204" pitchFamily="34" charset="0"/>
            </a:endParaRPr>
          </a:p>
          <a:p>
            <a:pPr marL="228600" lvl="1" indent="0">
              <a:buNone/>
            </a:pPr>
            <a:r>
              <a:rPr lang="en-US" sz="1300" dirty="0">
                <a:latin typeface="Trebuchet MS" panose="020B0603020202020204" pitchFamily="34" charset="0"/>
              </a:rPr>
              <a:t>	</a:t>
            </a:r>
            <a:r>
              <a:rPr lang="en-US" sz="1300" dirty="0" smtClean="0">
                <a:latin typeface="Trebuchet MS" panose="020B0603020202020204" pitchFamily="34" charset="0"/>
              </a:rPr>
              <a:t>			*********************</a:t>
            </a:r>
          </a:p>
          <a:p>
            <a:pPr marL="457200" lvl="1" indent="-228600"/>
            <a:endParaRPr lang="en-US" sz="1300" dirty="0" smtClean="0">
              <a:latin typeface="Trebuchet MS" panose="020B0603020202020204" pitchFamily="34" charset="0"/>
            </a:endParaRPr>
          </a:p>
          <a:p>
            <a:pPr marL="228600" lvl="1" indent="0">
              <a:buNone/>
            </a:pPr>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35</a:t>
            </a:fld>
            <a:endParaRPr lang="en-US" alt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67"/>
            <a:ext cx="9144000" cy="5639526"/>
          </a:xfrm>
          <a:prstGeom prst="rect">
            <a:avLst/>
          </a:prstGeom>
          <a:ln>
            <a:solidFill>
              <a:schemeClr val="tx1"/>
            </a:solidFill>
          </a:ln>
        </p:spPr>
      </p:pic>
      <p:sp>
        <p:nvSpPr>
          <p:cNvPr id="4" name="TextBox 3"/>
          <p:cNvSpPr txBox="1"/>
          <p:nvPr/>
        </p:nvSpPr>
        <p:spPr>
          <a:xfrm>
            <a:off x="3615267" y="52400"/>
            <a:ext cx="2188035" cy="461665"/>
          </a:xfrm>
          <a:prstGeom prst="rect">
            <a:avLst/>
          </a:prstGeom>
          <a:noFill/>
        </p:spPr>
        <p:txBody>
          <a:bodyPr wrap="none" rtlCol="0">
            <a:spAutoFit/>
          </a:bodyPr>
          <a:lstStyle/>
          <a:p>
            <a:r>
              <a:rPr lang="en-US" sz="2400" b="1" dirty="0" smtClean="0"/>
              <a:t>SDO [FMA’20]</a:t>
            </a:r>
            <a:endParaRPr lang="en-US" sz="2400" b="1" dirty="0"/>
          </a:p>
        </p:txBody>
      </p:sp>
      <p:sp>
        <p:nvSpPr>
          <p:cNvPr id="5" name="TextBox 4"/>
          <p:cNvSpPr txBox="1"/>
          <p:nvPr/>
        </p:nvSpPr>
        <p:spPr>
          <a:xfrm>
            <a:off x="6400800" y="537063"/>
            <a:ext cx="1491114" cy="338554"/>
          </a:xfrm>
          <a:prstGeom prst="rect">
            <a:avLst/>
          </a:prstGeom>
          <a:noFill/>
        </p:spPr>
        <p:txBody>
          <a:bodyPr wrap="none" rtlCol="0">
            <a:spAutoFit/>
          </a:bodyPr>
          <a:lstStyle/>
          <a:p>
            <a:r>
              <a:rPr lang="en-US" sz="1600" dirty="0" smtClean="0">
                <a:solidFill>
                  <a:srgbClr val="FF0000"/>
                </a:solidFill>
              </a:rPr>
              <a:t>(1/7/20 USDM)</a:t>
            </a:r>
            <a:endParaRPr lang="en-US" sz="1600" dirty="0">
              <a:solidFill>
                <a:srgbClr val="FF0000"/>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36" t="65432" r="35702" b="1975"/>
          <a:stretch/>
        </p:blipFill>
        <p:spPr>
          <a:xfrm>
            <a:off x="-33867" y="5306907"/>
            <a:ext cx="3920067" cy="1568026"/>
          </a:xfrm>
          <a:prstGeom prst="rect">
            <a:avLst/>
          </a:prstGeom>
        </p:spPr>
      </p:pic>
      <p:sp>
        <p:nvSpPr>
          <p:cNvPr id="7" name="Rectangle 6"/>
          <p:cNvSpPr/>
          <p:nvPr/>
        </p:nvSpPr>
        <p:spPr>
          <a:xfrm>
            <a:off x="1371600" y="5276333"/>
            <a:ext cx="2514600" cy="78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57199" y="5540493"/>
            <a:ext cx="704039" cy="307777"/>
          </a:xfrm>
          <a:prstGeom prst="rect">
            <a:avLst/>
          </a:prstGeom>
          <a:noFill/>
        </p:spPr>
        <p:txBody>
          <a:bodyPr wrap="none" rtlCol="0">
            <a:spAutoFit/>
          </a:bodyPr>
          <a:lstStyle/>
          <a:p>
            <a:r>
              <a:rPr lang="en-US" sz="1400" b="1" dirty="0" smtClean="0">
                <a:solidFill>
                  <a:srgbClr val="9A7500"/>
                </a:solidFill>
              </a:rPr>
              <a:t>Persist</a:t>
            </a:r>
            <a:endParaRPr lang="en-US" sz="1400" b="1" dirty="0">
              <a:solidFill>
                <a:srgbClr val="9A7500"/>
              </a:solidFill>
            </a:endParaRPr>
          </a:p>
        </p:txBody>
      </p:sp>
      <p:sp>
        <p:nvSpPr>
          <p:cNvPr id="9" name="TextBox 8"/>
          <p:cNvSpPr txBox="1"/>
          <p:nvPr/>
        </p:nvSpPr>
        <p:spPr>
          <a:xfrm>
            <a:off x="3742266" y="6324600"/>
            <a:ext cx="704039" cy="307777"/>
          </a:xfrm>
          <a:prstGeom prst="rect">
            <a:avLst/>
          </a:prstGeom>
          <a:noFill/>
        </p:spPr>
        <p:txBody>
          <a:bodyPr wrap="none" rtlCol="0">
            <a:spAutoFit/>
          </a:bodyPr>
          <a:lstStyle/>
          <a:p>
            <a:r>
              <a:rPr lang="en-US" sz="1400" b="1" dirty="0" smtClean="0">
                <a:solidFill>
                  <a:srgbClr val="9A7500"/>
                </a:solidFill>
              </a:rPr>
              <a:t>Persist</a:t>
            </a:r>
            <a:endParaRPr lang="en-US" sz="1400" b="1" dirty="0">
              <a:solidFill>
                <a:srgbClr val="9A7500"/>
              </a:solidFill>
            </a:endParaRPr>
          </a:p>
        </p:txBody>
      </p:sp>
      <p:sp>
        <p:nvSpPr>
          <p:cNvPr id="10" name="TextBox 9"/>
          <p:cNvSpPr txBox="1"/>
          <p:nvPr/>
        </p:nvSpPr>
        <p:spPr>
          <a:xfrm>
            <a:off x="1972765" y="6060346"/>
            <a:ext cx="840230" cy="307777"/>
          </a:xfrm>
          <a:prstGeom prst="rect">
            <a:avLst/>
          </a:prstGeom>
          <a:noFill/>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sp>
        <p:nvSpPr>
          <p:cNvPr id="11" name="TextBox 10"/>
          <p:cNvSpPr txBox="1"/>
          <p:nvPr/>
        </p:nvSpPr>
        <p:spPr>
          <a:xfrm>
            <a:off x="6172200" y="4573844"/>
            <a:ext cx="840230" cy="307777"/>
          </a:xfrm>
          <a:prstGeom prst="rect">
            <a:avLst/>
          </a:prstGeom>
          <a:noFill/>
          <a:scene3d>
            <a:camera prst="orthographicFront">
              <a:rot lat="0" lon="0" rev="3000000"/>
            </a:camera>
            <a:lightRig rig="threePt" dir="t"/>
          </a:scene3d>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sp>
        <p:nvSpPr>
          <p:cNvPr id="12" name="Freeform 11"/>
          <p:cNvSpPr/>
          <p:nvPr/>
        </p:nvSpPr>
        <p:spPr>
          <a:xfrm>
            <a:off x="533400" y="372533"/>
            <a:ext cx="1972733" cy="524934"/>
          </a:xfrm>
          <a:custGeom>
            <a:avLst/>
            <a:gdLst>
              <a:gd name="connsiteX0" fmla="*/ 0 w 1972733"/>
              <a:gd name="connsiteY0" fmla="*/ 262467 h 524934"/>
              <a:gd name="connsiteX1" fmla="*/ 42333 w 1972733"/>
              <a:gd name="connsiteY1" fmla="*/ 287867 h 524934"/>
              <a:gd name="connsiteX2" fmla="*/ 67733 w 1972733"/>
              <a:gd name="connsiteY2" fmla="*/ 296334 h 524934"/>
              <a:gd name="connsiteX3" fmla="*/ 84667 w 1972733"/>
              <a:gd name="connsiteY3" fmla="*/ 313267 h 524934"/>
              <a:gd name="connsiteX4" fmla="*/ 186267 w 1972733"/>
              <a:gd name="connsiteY4" fmla="*/ 338667 h 524934"/>
              <a:gd name="connsiteX5" fmla="*/ 618067 w 1972733"/>
              <a:gd name="connsiteY5" fmla="*/ 347134 h 524934"/>
              <a:gd name="connsiteX6" fmla="*/ 668867 w 1972733"/>
              <a:gd name="connsiteY6" fmla="*/ 355600 h 524934"/>
              <a:gd name="connsiteX7" fmla="*/ 711200 w 1972733"/>
              <a:gd name="connsiteY7" fmla="*/ 364067 h 524934"/>
              <a:gd name="connsiteX8" fmla="*/ 804333 w 1972733"/>
              <a:gd name="connsiteY8" fmla="*/ 372534 h 524934"/>
              <a:gd name="connsiteX9" fmla="*/ 897467 w 1972733"/>
              <a:gd name="connsiteY9" fmla="*/ 389467 h 524934"/>
              <a:gd name="connsiteX10" fmla="*/ 939800 w 1972733"/>
              <a:gd name="connsiteY10" fmla="*/ 397934 h 524934"/>
              <a:gd name="connsiteX11" fmla="*/ 990600 w 1972733"/>
              <a:gd name="connsiteY11" fmla="*/ 414867 h 524934"/>
              <a:gd name="connsiteX12" fmla="*/ 1024467 w 1972733"/>
              <a:gd name="connsiteY12" fmla="*/ 423334 h 524934"/>
              <a:gd name="connsiteX13" fmla="*/ 1075267 w 1972733"/>
              <a:gd name="connsiteY13" fmla="*/ 440267 h 524934"/>
              <a:gd name="connsiteX14" fmla="*/ 1117600 w 1972733"/>
              <a:gd name="connsiteY14" fmla="*/ 448734 h 524934"/>
              <a:gd name="connsiteX15" fmla="*/ 1168400 w 1972733"/>
              <a:gd name="connsiteY15" fmla="*/ 465667 h 524934"/>
              <a:gd name="connsiteX16" fmla="*/ 1193800 w 1972733"/>
              <a:gd name="connsiteY16" fmla="*/ 474134 h 524934"/>
              <a:gd name="connsiteX17" fmla="*/ 1253067 w 1972733"/>
              <a:gd name="connsiteY17" fmla="*/ 499534 h 524934"/>
              <a:gd name="connsiteX18" fmla="*/ 1397000 w 1972733"/>
              <a:gd name="connsiteY18" fmla="*/ 524934 h 524934"/>
              <a:gd name="connsiteX19" fmla="*/ 1600200 w 1972733"/>
              <a:gd name="connsiteY19" fmla="*/ 516467 h 524934"/>
              <a:gd name="connsiteX20" fmla="*/ 1651000 w 1972733"/>
              <a:gd name="connsiteY20" fmla="*/ 491067 h 524934"/>
              <a:gd name="connsiteX21" fmla="*/ 1710267 w 1972733"/>
              <a:gd name="connsiteY21" fmla="*/ 465667 h 524934"/>
              <a:gd name="connsiteX22" fmla="*/ 1752600 w 1972733"/>
              <a:gd name="connsiteY22" fmla="*/ 431800 h 524934"/>
              <a:gd name="connsiteX23" fmla="*/ 1786467 w 1972733"/>
              <a:gd name="connsiteY23" fmla="*/ 414867 h 524934"/>
              <a:gd name="connsiteX24" fmla="*/ 1837267 w 1972733"/>
              <a:gd name="connsiteY24" fmla="*/ 364067 h 524934"/>
              <a:gd name="connsiteX25" fmla="*/ 1862667 w 1972733"/>
              <a:gd name="connsiteY25" fmla="*/ 321734 h 524934"/>
              <a:gd name="connsiteX26" fmla="*/ 1871133 w 1972733"/>
              <a:gd name="connsiteY26" fmla="*/ 287867 h 524934"/>
              <a:gd name="connsiteX27" fmla="*/ 1888067 w 1972733"/>
              <a:gd name="connsiteY27" fmla="*/ 270934 h 524934"/>
              <a:gd name="connsiteX28" fmla="*/ 1896533 w 1972733"/>
              <a:gd name="connsiteY28" fmla="*/ 237067 h 524934"/>
              <a:gd name="connsiteX29" fmla="*/ 1921933 w 1972733"/>
              <a:gd name="connsiteY29" fmla="*/ 177800 h 524934"/>
              <a:gd name="connsiteX30" fmla="*/ 1930400 w 1972733"/>
              <a:gd name="connsiteY30" fmla="*/ 143934 h 524934"/>
              <a:gd name="connsiteX31" fmla="*/ 1947333 w 1972733"/>
              <a:gd name="connsiteY31" fmla="*/ 93134 h 524934"/>
              <a:gd name="connsiteX32" fmla="*/ 1955800 w 1972733"/>
              <a:gd name="connsiteY32" fmla="*/ 59267 h 524934"/>
              <a:gd name="connsiteX33" fmla="*/ 1964267 w 1972733"/>
              <a:gd name="connsiteY33" fmla="*/ 16934 h 524934"/>
              <a:gd name="connsiteX34" fmla="*/ 1972733 w 1972733"/>
              <a:gd name="connsiteY34" fmla="*/ 0 h 52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72733" h="524934">
                <a:moveTo>
                  <a:pt x="0" y="262467"/>
                </a:moveTo>
                <a:cubicBezTo>
                  <a:pt x="14111" y="270934"/>
                  <a:pt x="27614" y="280508"/>
                  <a:pt x="42333" y="287867"/>
                </a:cubicBezTo>
                <a:cubicBezTo>
                  <a:pt x="50315" y="291858"/>
                  <a:pt x="60080" y="291742"/>
                  <a:pt x="67733" y="296334"/>
                </a:cubicBezTo>
                <a:cubicBezTo>
                  <a:pt x="74578" y="300441"/>
                  <a:pt x="77527" y="309697"/>
                  <a:pt x="84667" y="313267"/>
                </a:cubicBezTo>
                <a:cubicBezTo>
                  <a:pt x="107572" y="324719"/>
                  <a:pt x="160352" y="337758"/>
                  <a:pt x="186267" y="338667"/>
                </a:cubicBezTo>
                <a:cubicBezTo>
                  <a:pt x="330139" y="343715"/>
                  <a:pt x="474134" y="344312"/>
                  <a:pt x="618067" y="347134"/>
                </a:cubicBezTo>
                <a:lnTo>
                  <a:pt x="668867" y="355600"/>
                </a:lnTo>
                <a:cubicBezTo>
                  <a:pt x="683025" y="358174"/>
                  <a:pt x="696921" y="362282"/>
                  <a:pt x="711200" y="364067"/>
                </a:cubicBezTo>
                <a:cubicBezTo>
                  <a:pt x="742132" y="367934"/>
                  <a:pt x="773351" y="369092"/>
                  <a:pt x="804333" y="372534"/>
                </a:cubicBezTo>
                <a:cubicBezTo>
                  <a:pt x="877721" y="380688"/>
                  <a:pt x="842723" y="377301"/>
                  <a:pt x="897467" y="389467"/>
                </a:cubicBezTo>
                <a:cubicBezTo>
                  <a:pt x="911515" y="392589"/>
                  <a:pt x="925917" y="394148"/>
                  <a:pt x="939800" y="397934"/>
                </a:cubicBezTo>
                <a:cubicBezTo>
                  <a:pt x="957020" y="402630"/>
                  <a:pt x="973284" y="410538"/>
                  <a:pt x="990600" y="414867"/>
                </a:cubicBezTo>
                <a:cubicBezTo>
                  <a:pt x="1001889" y="417689"/>
                  <a:pt x="1013321" y="419990"/>
                  <a:pt x="1024467" y="423334"/>
                </a:cubicBezTo>
                <a:cubicBezTo>
                  <a:pt x="1041564" y="428463"/>
                  <a:pt x="1057764" y="436766"/>
                  <a:pt x="1075267" y="440267"/>
                </a:cubicBezTo>
                <a:cubicBezTo>
                  <a:pt x="1089378" y="443089"/>
                  <a:pt x="1103717" y="444948"/>
                  <a:pt x="1117600" y="448734"/>
                </a:cubicBezTo>
                <a:cubicBezTo>
                  <a:pt x="1134820" y="453430"/>
                  <a:pt x="1151467" y="460023"/>
                  <a:pt x="1168400" y="465667"/>
                </a:cubicBezTo>
                <a:cubicBezTo>
                  <a:pt x="1176867" y="468489"/>
                  <a:pt x="1185817" y="470143"/>
                  <a:pt x="1193800" y="474134"/>
                </a:cubicBezTo>
                <a:cubicBezTo>
                  <a:pt x="1221551" y="488009"/>
                  <a:pt x="1225662" y="492060"/>
                  <a:pt x="1253067" y="499534"/>
                </a:cubicBezTo>
                <a:cubicBezTo>
                  <a:pt x="1332579" y="521219"/>
                  <a:pt x="1311961" y="515485"/>
                  <a:pt x="1397000" y="524934"/>
                </a:cubicBezTo>
                <a:cubicBezTo>
                  <a:pt x="1464733" y="522112"/>
                  <a:pt x="1532593" y="521475"/>
                  <a:pt x="1600200" y="516467"/>
                </a:cubicBezTo>
                <a:cubicBezTo>
                  <a:pt x="1625181" y="514617"/>
                  <a:pt x="1629659" y="501738"/>
                  <a:pt x="1651000" y="491067"/>
                </a:cubicBezTo>
                <a:cubicBezTo>
                  <a:pt x="1745992" y="443571"/>
                  <a:pt x="1586934" y="536141"/>
                  <a:pt x="1710267" y="465667"/>
                </a:cubicBezTo>
                <a:cubicBezTo>
                  <a:pt x="1817916" y="404155"/>
                  <a:pt x="1669160" y="487427"/>
                  <a:pt x="1752600" y="431800"/>
                </a:cubicBezTo>
                <a:cubicBezTo>
                  <a:pt x="1763102" y="424799"/>
                  <a:pt x="1775178" y="420511"/>
                  <a:pt x="1786467" y="414867"/>
                </a:cubicBezTo>
                <a:cubicBezTo>
                  <a:pt x="1803400" y="397934"/>
                  <a:pt x="1829695" y="386786"/>
                  <a:pt x="1837267" y="364067"/>
                </a:cubicBezTo>
                <a:cubicBezTo>
                  <a:pt x="1848257" y="331094"/>
                  <a:pt x="1839422" y="344977"/>
                  <a:pt x="1862667" y="321734"/>
                </a:cubicBezTo>
                <a:cubicBezTo>
                  <a:pt x="1865489" y="310445"/>
                  <a:pt x="1865929" y="298275"/>
                  <a:pt x="1871133" y="287867"/>
                </a:cubicBezTo>
                <a:cubicBezTo>
                  <a:pt x="1874703" y="280727"/>
                  <a:pt x="1884497" y="278074"/>
                  <a:pt x="1888067" y="270934"/>
                </a:cubicBezTo>
                <a:cubicBezTo>
                  <a:pt x="1893271" y="260526"/>
                  <a:pt x="1892447" y="247962"/>
                  <a:pt x="1896533" y="237067"/>
                </a:cubicBezTo>
                <a:cubicBezTo>
                  <a:pt x="1923635" y="164795"/>
                  <a:pt x="1905109" y="236685"/>
                  <a:pt x="1921933" y="177800"/>
                </a:cubicBezTo>
                <a:cubicBezTo>
                  <a:pt x="1925130" y="166612"/>
                  <a:pt x="1927056" y="155079"/>
                  <a:pt x="1930400" y="143934"/>
                </a:cubicBezTo>
                <a:cubicBezTo>
                  <a:pt x="1935529" y="126838"/>
                  <a:pt x="1943004" y="110450"/>
                  <a:pt x="1947333" y="93134"/>
                </a:cubicBezTo>
                <a:cubicBezTo>
                  <a:pt x="1950155" y="81845"/>
                  <a:pt x="1953276" y="70626"/>
                  <a:pt x="1955800" y="59267"/>
                </a:cubicBezTo>
                <a:cubicBezTo>
                  <a:pt x="1958922" y="45219"/>
                  <a:pt x="1960314" y="30771"/>
                  <a:pt x="1964267" y="16934"/>
                </a:cubicBezTo>
                <a:cubicBezTo>
                  <a:pt x="1966001" y="10866"/>
                  <a:pt x="1969911" y="5645"/>
                  <a:pt x="1972733"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602016" y="52400"/>
            <a:ext cx="840230" cy="307777"/>
          </a:xfrm>
          <a:prstGeom prst="rect">
            <a:avLst/>
          </a:prstGeom>
          <a:noFill/>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sp>
        <p:nvSpPr>
          <p:cNvPr id="14" name="TextBox 13"/>
          <p:cNvSpPr txBox="1"/>
          <p:nvPr/>
        </p:nvSpPr>
        <p:spPr>
          <a:xfrm>
            <a:off x="750501" y="928132"/>
            <a:ext cx="704039" cy="307777"/>
          </a:xfrm>
          <a:prstGeom prst="rect">
            <a:avLst/>
          </a:prstGeom>
          <a:noFill/>
        </p:spPr>
        <p:txBody>
          <a:bodyPr wrap="none" rtlCol="0">
            <a:spAutoFit/>
          </a:bodyPr>
          <a:lstStyle/>
          <a:p>
            <a:r>
              <a:rPr lang="en-US" sz="1400" b="1" dirty="0" smtClean="0">
                <a:solidFill>
                  <a:srgbClr val="9A7500"/>
                </a:solidFill>
              </a:rPr>
              <a:t>Persist</a:t>
            </a:r>
            <a:endParaRPr lang="en-US" sz="1400" b="1" dirty="0">
              <a:solidFill>
                <a:srgbClr val="9A7500"/>
              </a:solidFill>
            </a:endParaRPr>
          </a:p>
        </p:txBody>
      </p:sp>
      <p:sp>
        <p:nvSpPr>
          <p:cNvPr id="16" name="Freeform 15"/>
          <p:cNvSpPr/>
          <p:nvPr/>
        </p:nvSpPr>
        <p:spPr>
          <a:xfrm>
            <a:off x="194733" y="1532467"/>
            <a:ext cx="1778032" cy="1100666"/>
          </a:xfrm>
          <a:custGeom>
            <a:avLst/>
            <a:gdLst>
              <a:gd name="connsiteX0" fmla="*/ 0 w 1778032"/>
              <a:gd name="connsiteY0" fmla="*/ 541866 h 1100666"/>
              <a:gd name="connsiteX1" fmla="*/ 25400 w 1778032"/>
              <a:gd name="connsiteY1" fmla="*/ 584200 h 1100666"/>
              <a:gd name="connsiteX2" fmla="*/ 42334 w 1778032"/>
              <a:gd name="connsiteY2" fmla="*/ 601133 h 1100666"/>
              <a:gd name="connsiteX3" fmla="*/ 76200 w 1778032"/>
              <a:gd name="connsiteY3" fmla="*/ 651933 h 1100666"/>
              <a:gd name="connsiteX4" fmla="*/ 110067 w 1778032"/>
              <a:gd name="connsiteY4" fmla="*/ 685800 h 1100666"/>
              <a:gd name="connsiteX5" fmla="*/ 143934 w 1778032"/>
              <a:gd name="connsiteY5" fmla="*/ 736600 h 1100666"/>
              <a:gd name="connsiteX6" fmla="*/ 177800 w 1778032"/>
              <a:gd name="connsiteY6" fmla="*/ 778933 h 1100666"/>
              <a:gd name="connsiteX7" fmla="*/ 220134 w 1778032"/>
              <a:gd name="connsiteY7" fmla="*/ 829733 h 1100666"/>
              <a:gd name="connsiteX8" fmla="*/ 254000 w 1778032"/>
              <a:gd name="connsiteY8" fmla="*/ 846666 h 1100666"/>
              <a:gd name="connsiteX9" fmla="*/ 279400 w 1778032"/>
              <a:gd name="connsiteY9" fmla="*/ 863600 h 1100666"/>
              <a:gd name="connsiteX10" fmla="*/ 321734 w 1778032"/>
              <a:gd name="connsiteY10" fmla="*/ 872066 h 1100666"/>
              <a:gd name="connsiteX11" fmla="*/ 347134 w 1778032"/>
              <a:gd name="connsiteY11" fmla="*/ 880533 h 1100666"/>
              <a:gd name="connsiteX12" fmla="*/ 440267 w 1778032"/>
              <a:gd name="connsiteY12" fmla="*/ 897466 h 1100666"/>
              <a:gd name="connsiteX13" fmla="*/ 465667 w 1778032"/>
              <a:gd name="connsiteY13" fmla="*/ 905933 h 1100666"/>
              <a:gd name="connsiteX14" fmla="*/ 516467 w 1778032"/>
              <a:gd name="connsiteY14" fmla="*/ 931333 h 1100666"/>
              <a:gd name="connsiteX15" fmla="*/ 533400 w 1778032"/>
              <a:gd name="connsiteY15" fmla="*/ 956733 h 1100666"/>
              <a:gd name="connsiteX16" fmla="*/ 567267 w 1778032"/>
              <a:gd name="connsiteY16" fmla="*/ 990600 h 1100666"/>
              <a:gd name="connsiteX17" fmla="*/ 592667 w 1778032"/>
              <a:gd name="connsiteY17" fmla="*/ 1041400 h 1100666"/>
              <a:gd name="connsiteX18" fmla="*/ 626534 w 1778032"/>
              <a:gd name="connsiteY18" fmla="*/ 1083733 h 1100666"/>
              <a:gd name="connsiteX19" fmla="*/ 677334 w 1778032"/>
              <a:gd name="connsiteY19" fmla="*/ 1100666 h 1100666"/>
              <a:gd name="connsiteX20" fmla="*/ 753534 w 1778032"/>
              <a:gd name="connsiteY20" fmla="*/ 1092200 h 1100666"/>
              <a:gd name="connsiteX21" fmla="*/ 795867 w 1778032"/>
              <a:gd name="connsiteY21" fmla="*/ 1049866 h 1100666"/>
              <a:gd name="connsiteX22" fmla="*/ 821267 w 1778032"/>
              <a:gd name="connsiteY22" fmla="*/ 965200 h 1100666"/>
              <a:gd name="connsiteX23" fmla="*/ 829734 w 1778032"/>
              <a:gd name="connsiteY23" fmla="*/ 914400 h 1100666"/>
              <a:gd name="connsiteX24" fmla="*/ 812800 w 1778032"/>
              <a:gd name="connsiteY24" fmla="*/ 795866 h 1100666"/>
              <a:gd name="connsiteX25" fmla="*/ 804334 w 1778032"/>
              <a:gd name="connsiteY25" fmla="*/ 770466 h 1100666"/>
              <a:gd name="connsiteX26" fmla="*/ 770467 w 1778032"/>
              <a:gd name="connsiteY26" fmla="*/ 728133 h 1100666"/>
              <a:gd name="connsiteX27" fmla="*/ 762000 w 1778032"/>
              <a:gd name="connsiteY27" fmla="*/ 702733 h 1100666"/>
              <a:gd name="connsiteX28" fmla="*/ 745067 w 1778032"/>
              <a:gd name="connsiteY28" fmla="*/ 626533 h 1100666"/>
              <a:gd name="connsiteX29" fmla="*/ 736600 w 1778032"/>
              <a:gd name="connsiteY29" fmla="*/ 601133 h 1100666"/>
              <a:gd name="connsiteX30" fmla="*/ 745067 w 1778032"/>
              <a:gd name="connsiteY30" fmla="*/ 440266 h 1100666"/>
              <a:gd name="connsiteX31" fmla="*/ 770467 w 1778032"/>
              <a:gd name="connsiteY31" fmla="*/ 389466 h 1100666"/>
              <a:gd name="connsiteX32" fmla="*/ 795867 w 1778032"/>
              <a:gd name="connsiteY32" fmla="*/ 355600 h 1100666"/>
              <a:gd name="connsiteX33" fmla="*/ 829734 w 1778032"/>
              <a:gd name="connsiteY33" fmla="*/ 321733 h 1100666"/>
              <a:gd name="connsiteX34" fmla="*/ 855134 w 1778032"/>
              <a:gd name="connsiteY34" fmla="*/ 313266 h 1100666"/>
              <a:gd name="connsiteX35" fmla="*/ 905934 w 1778032"/>
              <a:gd name="connsiteY35" fmla="*/ 279400 h 1100666"/>
              <a:gd name="connsiteX36" fmla="*/ 922867 w 1778032"/>
              <a:gd name="connsiteY36" fmla="*/ 262466 h 1100666"/>
              <a:gd name="connsiteX37" fmla="*/ 982134 w 1778032"/>
              <a:gd name="connsiteY37" fmla="*/ 245533 h 1100666"/>
              <a:gd name="connsiteX38" fmla="*/ 1109134 w 1778032"/>
              <a:gd name="connsiteY38" fmla="*/ 228600 h 1100666"/>
              <a:gd name="connsiteX39" fmla="*/ 1143000 w 1778032"/>
              <a:gd name="connsiteY39" fmla="*/ 220133 h 1100666"/>
              <a:gd name="connsiteX40" fmla="*/ 1168400 w 1778032"/>
              <a:gd name="connsiteY40" fmla="*/ 211666 h 1100666"/>
              <a:gd name="connsiteX41" fmla="*/ 1253067 w 1778032"/>
              <a:gd name="connsiteY41" fmla="*/ 203200 h 1100666"/>
              <a:gd name="connsiteX42" fmla="*/ 1329267 w 1778032"/>
              <a:gd name="connsiteY42" fmla="*/ 194733 h 1100666"/>
              <a:gd name="connsiteX43" fmla="*/ 1354667 w 1778032"/>
              <a:gd name="connsiteY43" fmla="*/ 186266 h 1100666"/>
              <a:gd name="connsiteX44" fmla="*/ 1464734 w 1778032"/>
              <a:gd name="connsiteY44" fmla="*/ 169333 h 1100666"/>
              <a:gd name="connsiteX45" fmla="*/ 1540934 w 1778032"/>
              <a:gd name="connsiteY45" fmla="*/ 152400 h 1100666"/>
              <a:gd name="connsiteX46" fmla="*/ 1625600 w 1778032"/>
              <a:gd name="connsiteY46" fmla="*/ 143933 h 1100666"/>
              <a:gd name="connsiteX47" fmla="*/ 1676400 w 1778032"/>
              <a:gd name="connsiteY47" fmla="*/ 110066 h 1100666"/>
              <a:gd name="connsiteX48" fmla="*/ 1701800 w 1778032"/>
              <a:gd name="connsiteY48" fmla="*/ 93133 h 1100666"/>
              <a:gd name="connsiteX49" fmla="*/ 1727200 w 1778032"/>
              <a:gd name="connsiteY49" fmla="*/ 84666 h 1100666"/>
              <a:gd name="connsiteX50" fmla="*/ 1761067 w 1778032"/>
              <a:gd name="connsiteY50" fmla="*/ 33866 h 1100666"/>
              <a:gd name="connsiteX51" fmla="*/ 1778000 w 1778032"/>
              <a:gd name="connsiteY51" fmla="*/ 0 h 110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8032" h="1100666">
                <a:moveTo>
                  <a:pt x="0" y="541866"/>
                </a:moveTo>
                <a:cubicBezTo>
                  <a:pt x="8467" y="555977"/>
                  <a:pt x="15835" y="570809"/>
                  <a:pt x="25400" y="584200"/>
                </a:cubicBezTo>
                <a:cubicBezTo>
                  <a:pt x="30040" y="590696"/>
                  <a:pt x="37544" y="594747"/>
                  <a:pt x="42334" y="601133"/>
                </a:cubicBezTo>
                <a:cubicBezTo>
                  <a:pt x="54545" y="617414"/>
                  <a:pt x="61810" y="637543"/>
                  <a:pt x="76200" y="651933"/>
                </a:cubicBezTo>
                <a:lnTo>
                  <a:pt x="110067" y="685800"/>
                </a:lnTo>
                <a:cubicBezTo>
                  <a:pt x="130200" y="746198"/>
                  <a:pt x="101651" y="673175"/>
                  <a:pt x="143934" y="736600"/>
                </a:cubicBezTo>
                <a:cubicBezTo>
                  <a:pt x="176650" y="785675"/>
                  <a:pt x="120994" y="741063"/>
                  <a:pt x="177800" y="778933"/>
                </a:cubicBezTo>
                <a:cubicBezTo>
                  <a:pt x="191302" y="799185"/>
                  <a:pt x="199392" y="814917"/>
                  <a:pt x="220134" y="829733"/>
                </a:cubicBezTo>
                <a:cubicBezTo>
                  <a:pt x="230404" y="837069"/>
                  <a:pt x="243042" y="840404"/>
                  <a:pt x="254000" y="846666"/>
                </a:cubicBezTo>
                <a:cubicBezTo>
                  <a:pt x="262835" y="851715"/>
                  <a:pt x="269872" y="860027"/>
                  <a:pt x="279400" y="863600"/>
                </a:cubicBezTo>
                <a:cubicBezTo>
                  <a:pt x="292874" y="868653"/>
                  <a:pt x="307773" y="868576"/>
                  <a:pt x="321734" y="872066"/>
                </a:cubicBezTo>
                <a:cubicBezTo>
                  <a:pt x="330392" y="874230"/>
                  <a:pt x="338476" y="878368"/>
                  <a:pt x="347134" y="880533"/>
                </a:cubicBezTo>
                <a:cubicBezTo>
                  <a:pt x="370810" y="886452"/>
                  <a:pt x="417610" y="893690"/>
                  <a:pt x="440267" y="897466"/>
                </a:cubicBezTo>
                <a:cubicBezTo>
                  <a:pt x="448734" y="900288"/>
                  <a:pt x="457685" y="901942"/>
                  <a:pt x="465667" y="905933"/>
                </a:cubicBezTo>
                <a:cubicBezTo>
                  <a:pt x="531319" y="938759"/>
                  <a:pt x="452623" y="910051"/>
                  <a:pt x="516467" y="931333"/>
                </a:cubicBezTo>
                <a:cubicBezTo>
                  <a:pt x="522111" y="939800"/>
                  <a:pt x="526778" y="949007"/>
                  <a:pt x="533400" y="956733"/>
                </a:cubicBezTo>
                <a:cubicBezTo>
                  <a:pt x="543790" y="968855"/>
                  <a:pt x="567267" y="990600"/>
                  <a:pt x="567267" y="990600"/>
                </a:cubicBezTo>
                <a:cubicBezTo>
                  <a:pt x="588549" y="1054444"/>
                  <a:pt x="559841" y="975748"/>
                  <a:pt x="592667" y="1041400"/>
                </a:cubicBezTo>
                <a:cubicBezTo>
                  <a:pt x="607750" y="1071566"/>
                  <a:pt x="589834" y="1067422"/>
                  <a:pt x="626534" y="1083733"/>
                </a:cubicBezTo>
                <a:cubicBezTo>
                  <a:pt x="642845" y="1090982"/>
                  <a:pt x="677334" y="1100666"/>
                  <a:pt x="677334" y="1100666"/>
                </a:cubicBezTo>
                <a:cubicBezTo>
                  <a:pt x="702734" y="1097844"/>
                  <a:pt x="730044" y="1102267"/>
                  <a:pt x="753534" y="1092200"/>
                </a:cubicBezTo>
                <a:cubicBezTo>
                  <a:pt x="771877" y="1084339"/>
                  <a:pt x="795867" y="1049866"/>
                  <a:pt x="795867" y="1049866"/>
                </a:cubicBezTo>
                <a:cubicBezTo>
                  <a:pt x="806664" y="1017475"/>
                  <a:pt x="814870" y="997185"/>
                  <a:pt x="821267" y="965200"/>
                </a:cubicBezTo>
                <a:cubicBezTo>
                  <a:pt x="824634" y="948366"/>
                  <a:pt x="826912" y="931333"/>
                  <a:pt x="829734" y="914400"/>
                </a:cubicBezTo>
                <a:cubicBezTo>
                  <a:pt x="822985" y="846917"/>
                  <a:pt x="826966" y="845449"/>
                  <a:pt x="812800" y="795866"/>
                </a:cubicBezTo>
                <a:cubicBezTo>
                  <a:pt x="810348" y="787285"/>
                  <a:pt x="808926" y="778119"/>
                  <a:pt x="804334" y="770466"/>
                </a:cubicBezTo>
                <a:cubicBezTo>
                  <a:pt x="757077" y="691706"/>
                  <a:pt x="821309" y="829817"/>
                  <a:pt x="770467" y="728133"/>
                </a:cubicBezTo>
                <a:cubicBezTo>
                  <a:pt x="766476" y="720151"/>
                  <a:pt x="764452" y="711314"/>
                  <a:pt x="762000" y="702733"/>
                </a:cubicBezTo>
                <a:cubicBezTo>
                  <a:pt x="744621" y="641903"/>
                  <a:pt x="762523" y="696355"/>
                  <a:pt x="745067" y="626533"/>
                </a:cubicBezTo>
                <a:cubicBezTo>
                  <a:pt x="742902" y="617875"/>
                  <a:pt x="739422" y="609600"/>
                  <a:pt x="736600" y="601133"/>
                </a:cubicBezTo>
                <a:cubicBezTo>
                  <a:pt x="739422" y="547511"/>
                  <a:pt x="740205" y="493742"/>
                  <a:pt x="745067" y="440266"/>
                </a:cubicBezTo>
                <a:cubicBezTo>
                  <a:pt x="746814" y="421045"/>
                  <a:pt x="759914" y="404240"/>
                  <a:pt x="770467" y="389466"/>
                </a:cubicBezTo>
                <a:cubicBezTo>
                  <a:pt x="778669" y="377983"/>
                  <a:pt x="786575" y="366220"/>
                  <a:pt x="795867" y="355600"/>
                </a:cubicBezTo>
                <a:cubicBezTo>
                  <a:pt x="806380" y="343585"/>
                  <a:pt x="814588" y="326782"/>
                  <a:pt x="829734" y="321733"/>
                </a:cubicBezTo>
                <a:cubicBezTo>
                  <a:pt x="838201" y="318911"/>
                  <a:pt x="847332" y="317600"/>
                  <a:pt x="855134" y="313266"/>
                </a:cubicBezTo>
                <a:cubicBezTo>
                  <a:pt x="872924" y="303383"/>
                  <a:pt x="891544" y="293791"/>
                  <a:pt x="905934" y="279400"/>
                </a:cubicBezTo>
                <a:cubicBezTo>
                  <a:pt x="911578" y="273755"/>
                  <a:pt x="916022" y="266573"/>
                  <a:pt x="922867" y="262466"/>
                </a:cubicBezTo>
                <a:cubicBezTo>
                  <a:pt x="930749" y="257737"/>
                  <a:pt x="976844" y="246495"/>
                  <a:pt x="982134" y="245533"/>
                </a:cubicBezTo>
                <a:cubicBezTo>
                  <a:pt x="1007858" y="240856"/>
                  <a:pt x="1085526" y="231551"/>
                  <a:pt x="1109134" y="228600"/>
                </a:cubicBezTo>
                <a:cubicBezTo>
                  <a:pt x="1120423" y="225778"/>
                  <a:pt x="1131812" y="223330"/>
                  <a:pt x="1143000" y="220133"/>
                </a:cubicBezTo>
                <a:cubicBezTo>
                  <a:pt x="1151581" y="217681"/>
                  <a:pt x="1159579" y="213023"/>
                  <a:pt x="1168400" y="211666"/>
                </a:cubicBezTo>
                <a:cubicBezTo>
                  <a:pt x="1196433" y="207353"/>
                  <a:pt x="1224860" y="206169"/>
                  <a:pt x="1253067" y="203200"/>
                </a:cubicBezTo>
                <a:lnTo>
                  <a:pt x="1329267" y="194733"/>
                </a:lnTo>
                <a:cubicBezTo>
                  <a:pt x="1337734" y="191911"/>
                  <a:pt x="1346009" y="188431"/>
                  <a:pt x="1354667" y="186266"/>
                </a:cubicBezTo>
                <a:cubicBezTo>
                  <a:pt x="1393447" y="176571"/>
                  <a:pt x="1423618" y="174473"/>
                  <a:pt x="1464734" y="169333"/>
                </a:cubicBezTo>
                <a:cubicBezTo>
                  <a:pt x="1487738" y="163582"/>
                  <a:pt x="1517889" y="155473"/>
                  <a:pt x="1540934" y="152400"/>
                </a:cubicBezTo>
                <a:cubicBezTo>
                  <a:pt x="1569048" y="148652"/>
                  <a:pt x="1597378" y="146755"/>
                  <a:pt x="1625600" y="143933"/>
                </a:cubicBezTo>
                <a:lnTo>
                  <a:pt x="1676400" y="110066"/>
                </a:lnTo>
                <a:cubicBezTo>
                  <a:pt x="1684867" y="104422"/>
                  <a:pt x="1692147" y="96351"/>
                  <a:pt x="1701800" y="93133"/>
                </a:cubicBezTo>
                <a:lnTo>
                  <a:pt x="1727200" y="84666"/>
                </a:lnTo>
                <a:cubicBezTo>
                  <a:pt x="1757381" y="54487"/>
                  <a:pt x="1733730" y="81706"/>
                  <a:pt x="1761067" y="33866"/>
                </a:cubicBezTo>
                <a:cubicBezTo>
                  <a:pt x="1779565" y="1493"/>
                  <a:pt x="1778000" y="19924"/>
                  <a:pt x="1778000" y="0"/>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0" y="1600200"/>
            <a:ext cx="803425" cy="307777"/>
          </a:xfrm>
          <a:prstGeom prst="rect">
            <a:avLst/>
          </a:prstGeom>
          <a:solidFill>
            <a:srgbClr val="FFFF00"/>
          </a:solidFill>
        </p:spPr>
        <p:txBody>
          <a:bodyPr wrap="none" rtlCol="0">
            <a:spAutoFit/>
          </a:bodyPr>
          <a:lstStyle/>
          <a:p>
            <a:r>
              <a:rPr lang="en-US" sz="1400" b="1" dirty="0" smtClean="0"/>
              <a:t>Develop</a:t>
            </a:r>
            <a:endParaRPr lang="en-US" sz="1400" b="1" dirty="0"/>
          </a:p>
        </p:txBody>
      </p:sp>
      <p:sp>
        <p:nvSpPr>
          <p:cNvPr id="18" name="TextBox 17"/>
          <p:cNvSpPr txBox="1"/>
          <p:nvPr/>
        </p:nvSpPr>
        <p:spPr>
          <a:xfrm>
            <a:off x="2203142" y="2626630"/>
            <a:ext cx="704039" cy="307777"/>
          </a:xfrm>
          <a:prstGeom prst="rect">
            <a:avLst/>
          </a:prstGeom>
          <a:noFill/>
        </p:spPr>
        <p:txBody>
          <a:bodyPr wrap="none" rtlCol="0">
            <a:spAutoFit/>
          </a:bodyPr>
          <a:lstStyle/>
          <a:p>
            <a:r>
              <a:rPr lang="en-US" sz="1400" b="1" dirty="0" smtClean="0">
                <a:solidFill>
                  <a:srgbClr val="9A7500"/>
                </a:solidFill>
              </a:rPr>
              <a:t>Persist</a:t>
            </a:r>
            <a:endParaRPr lang="en-US" sz="1400" b="1" dirty="0">
              <a:solidFill>
                <a:srgbClr val="9A7500"/>
              </a:solidFill>
            </a:endParaRPr>
          </a:p>
        </p:txBody>
      </p:sp>
      <p:sp>
        <p:nvSpPr>
          <p:cNvPr id="20" name="TextBox 19"/>
          <p:cNvSpPr txBox="1"/>
          <p:nvPr/>
        </p:nvSpPr>
        <p:spPr>
          <a:xfrm>
            <a:off x="3778556" y="4356669"/>
            <a:ext cx="840230" cy="307777"/>
          </a:xfrm>
          <a:prstGeom prst="rect">
            <a:avLst/>
          </a:prstGeom>
          <a:noFill/>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sp>
        <p:nvSpPr>
          <p:cNvPr id="21" name="TextBox 20"/>
          <p:cNvSpPr txBox="1"/>
          <p:nvPr/>
        </p:nvSpPr>
        <p:spPr>
          <a:xfrm>
            <a:off x="3654581" y="3505200"/>
            <a:ext cx="840230" cy="307777"/>
          </a:xfrm>
          <a:prstGeom prst="rect">
            <a:avLst/>
          </a:prstGeom>
          <a:noFill/>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cxnSp>
        <p:nvCxnSpPr>
          <p:cNvPr id="23" name="Straight Arrow Connector 22"/>
          <p:cNvCxnSpPr/>
          <p:nvPr/>
        </p:nvCxnSpPr>
        <p:spPr>
          <a:xfrm>
            <a:off x="4495800" y="4724400"/>
            <a:ext cx="914400" cy="12612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410200" y="5875680"/>
            <a:ext cx="2151551" cy="523220"/>
          </a:xfrm>
          <a:prstGeom prst="rect">
            <a:avLst/>
          </a:prstGeom>
          <a:noFill/>
        </p:spPr>
        <p:txBody>
          <a:bodyPr wrap="none" rtlCol="0">
            <a:spAutoFit/>
          </a:bodyPr>
          <a:lstStyle/>
          <a:p>
            <a:r>
              <a:rPr lang="en-US" sz="1400" dirty="0" smtClean="0"/>
              <a:t>ERFs wetness; LLFs = EC;</a:t>
            </a:r>
          </a:p>
          <a:p>
            <a:r>
              <a:rPr lang="en-US" sz="1400" dirty="0" smtClean="0"/>
              <a:t>FMA </a:t>
            </a:r>
            <a:r>
              <a:rPr lang="en-US" sz="1400" dirty="0" err="1" smtClean="0"/>
              <a:t>climo</a:t>
            </a:r>
            <a:r>
              <a:rPr lang="en-US" sz="1400" dirty="0" smtClean="0"/>
              <a:t> ~ dry (west)</a:t>
            </a:r>
            <a:endParaRPr lang="en-US" sz="1400" dirty="0"/>
          </a:p>
        </p:txBody>
      </p:sp>
      <p:cxnSp>
        <p:nvCxnSpPr>
          <p:cNvPr id="27" name="Straight Arrow Connector 26"/>
          <p:cNvCxnSpPr/>
          <p:nvPr/>
        </p:nvCxnSpPr>
        <p:spPr>
          <a:xfrm>
            <a:off x="4343400" y="3874532"/>
            <a:ext cx="1219200" cy="20011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2506133" y="3318933"/>
            <a:ext cx="986368" cy="457200"/>
          </a:xfrm>
          <a:prstGeom prst="ellipse">
            <a:avLst/>
          </a:prstGeom>
          <a:noFill/>
          <a:ln w="28575">
            <a:solidFill>
              <a:srgbClr val="FFC000"/>
            </a:solidFill>
          </a:ln>
          <a:scene3d>
            <a:camera prst="orthographicFront">
              <a:rot lat="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V="1">
            <a:off x="2506133" y="3547533"/>
            <a:ext cx="366484" cy="11768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266936" y="4664446"/>
            <a:ext cx="2106667" cy="646331"/>
          </a:xfrm>
          <a:prstGeom prst="rect">
            <a:avLst/>
          </a:prstGeom>
          <a:solidFill>
            <a:schemeClr val="bg1"/>
          </a:solidFill>
        </p:spPr>
        <p:txBody>
          <a:bodyPr wrap="none" rtlCol="0">
            <a:spAutoFit/>
          </a:bodyPr>
          <a:lstStyle/>
          <a:p>
            <a:r>
              <a:rPr lang="en-US" sz="1200" dirty="0" smtClean="0"/>
              <a:t>Considered Development,</a:t>
            </a:r>
          </a:p>
          <a:p>
            <a:r>
              <a:rPr lang="en-US" sz="1200" dirty="0"/>
              <a:t>b</a:t>
            </a:r>
            <a:r>
              <a:rPr lang="en-US" sz="1200" dirty="0" smtClean="0"/>
              <a:t>ut short-term &amp; ERF wetness,</a:t>
            </a:r>
          </a:p>
          <a:p>
            <a:r>
              <a:rPr lang="en-US" sz="1200" dirty="0" smtClean="0"/>
              <a:t>FMA </a:t>
            </a:r>
            <a:r>
              <a:rPr lang="en-US" sz="1200" dirty="0" err="1" smtClean="0"/>
              <a:t>climo</a:t>
            </a:r>
            <a:r>
              <a:rPr lang="en-US" sz="1200" dirty="0" smtClean="0"/>
              <a:t> dry</a:t>
            </a:r>
            <a:endParaRPr lang="en-US" sz="1200" dirty="0"/>
          </a:p>
        </p:txBody>
      </p:sp>
    </p:spTree>
    <p:extLst>
      <p:ext uri="{BB962C8B-B14F-4D97-AF65-F5344CB8AC3E}">
        <p14:creationId xmlns:p14="http://schemas.microsoft.com/office/powerpoint/2010/main" val="1564060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36</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37</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 xmlns:a16="http://schemas.microsoft.com/office/drawing/2014/main" id="{8B91F56A-EE2A-4BD0-9801-04B9116F5709}"/>
              </a:ext>
            </a:extLst>
          </p:cNvPr>
          <p:cNvSpPr/>
          <p:nvPr/>
        </p:nvSpPr>
        <p:spPr>
          <a:xfrm rot="19532863">
            <a:off x="1547090" y="2519425"/>
            <a:ext cx="668006" cy="2887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grpSp>
        <p:nvGrpSpPr>
          <p:cNvPr id="4" name="Group 3"/>
          <p:cNvGrpSpPr/>
          <p:nvPr/>
        </p:nvGrpSpPr>
        <p:grpSpPr>
          <a:xfrm>
            <a:off x="3581400" y="3200400"/>
            <a:ext cx="838200" cy="533400"/>
            <a:chOff x="3429000" y="3124200"/>
            <a:chExt cx="838200" cy="533400"/>
          </a:xfrm>
        </p:grpSpPr>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1371600"/>
            <a:ext cx="1371600" cy="3293209"/>
          </a:xfrm>
          <a:prstGeom prst="rect">
            <a:avLst/>
          </a:prstGeom>
          <a:noFill/>
        </p:spPr>
        <p:txBody>
          <a:bodyPr wrap="square" rtlCol="0">
            <a:spAutoFit/>
          </a:bodyPr>
          <a:lstStyle/>
          <a:p>
            <a:r>
              <a:rPr lang="en-US" sz="1600" dirty="0"/>
              <a:t>These maps in this and following slides, including</a:t>
            </a:r>
          </a:p>
          <a:p>
            <a:r>
              <a:rPr lang="en-US" sz="1600" dirty="0"/>
              <a:t>a) </a:t>
            </a:r>
            <a:r>
              <a:rPr lang="en-US" sz="1600" dirty="0" err="1"/>
              <a:t>Anom</a:t>
            </a:r>
            <a:r>
              <a:rPr lang="en-US" sz="1600" dirty="0"/>
              <a:t> and b) Percent of </a:t>
            </a:r>
            <a:r>
              <a:rPr lang="en-US" sz="1600" dirty="0" err="1"/>
              <a:t>precip</a:t>
            </a:r>
            <a:r>
              <a:rPr lang="en-US" sz="1600" dirty="0"/>
              <a:t>.  in these and other longer time ranges. Now daily 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dirty="0"/>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dirty="0"/>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dirty="0"/>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dirty="0"/>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7696200" y="4664809"/>
            <a:ext cx="304800" cy="18854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 xmlns:a16="http://schemas.microsoft.com/office/drawing/2014/main" id="{8B91F56A-EE2A-4BD0-9801-04B9116F5709}"/>
              </a:ext>
            </a:extLst>
          </p:cNvPr>
          <p:cNvSpPr/>
          <p:nvPr/>
        </p:nvSpPr>
        <p:spPr>
          <a:xfrm rot="16497019">
            <a:off x="195251" y="1748162"/>
            <a:ext cx="643862" cy="3781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01000" y="5181600"/>
            <a:ext cx="1066800" cy="1384995"/>
          </a:xfrm>
          <a:prstGeom prst="rect">
            <a:avLst/>
          </a:prstGeom>
          <a:noFill/>
        </p:spPr>
        <p:txBody>
          <a:bodyPr wrap="square" rtlCol="0">
            <a:spAutoFit/>
          </a:bodyPr>
          <a:lstStyle/>
          <a:p>
            <a:r>
              <a:rPr lang="en-US" sz="1400" dirty="0" smtClean="0"/>
              <a:t>Alaska </a:t>
            </a:r>
            <a:r>
              <a:rPr lang="en-US" sz="1400" dirty="0" smtClean="0"/>
              <a:t>was also added here as separate maps recently</a:t>
            </a:r>
            <a:endParaRPr lang="en-US" sz="1400" dirty="0"/>
          </a:p>
        </p:txBody>
      </p:sp>
      <p:sp>
        <p:nvSpPr>
          <p:cNvPr id="26" name="Oval 25">
            <a:extLst>
              <a:ext uri="{FF2B5EF4-FFF2-40B4-BE49-F238E27FC236}">
                <a16:creationId xmlns="" xmlns:a16="http://schemas.microsoft.com/office/drawing/2014/main" id="{8B91F56A-EE2A-4BD0-9801-04B9116F5709}"/>
              </a:ext>
            </a:extLst>
          </p:cNvPr>
          <p:cNvSpPr/>
          <p:nvPr/>
        </p:nvSpPr>
        <p:spPr>
          <a:xfrm rot="19532863">
            <a:off x="2583984" y="2396060"/>
            <a:ext cx="304049" cy="501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S 4 panel 1wk - 2month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001000" y="5181600"/>
            <a:ext cx="1066800" cy="1384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5</a:t>
            </a:fld>
            <a:endParaRPr lang="en-US" altLang="en-US" dirty="0"/>
          </a:p>
        </p:txBody>
      </p:sp>
      <p:cxnSp>
        <p:nvCxnSpPr>
          <p:cNvPr id="4" name="Straight Arrow Connector 3"/>
          <p:cNvCxnSpPr/>
          <p:nvPr/>
        </p:nvCxnSpPr>
        <p:spPr>
          <a:xfrm flipV="1">
            <a:off x="4381701"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543501"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43501"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dirty="0"/>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dirty="0"/>
              <a:t>14 Days</a:t>
            </a:r>
          </a:p>
        </p:txBody>
      </p:sp>
      <p:sp>
        <p:nvSpPr>
          <p:cNvPr id="20" name="TextBox 19"/>
          <p:cNvSpPr txBox="1"/>
          <p:nvPr/>
        </p:nvSpPr>
        <p:spPr>
          <a:xfrm>
            <a:off x="1354126" y="3244334"/>
            <a:ext cx="952359" cy="369332"/>
          </a:xfrm>
          <a:prstGeom prst="rect">
            <a:avLst/>
          </a:prstGeom>
          <a:noFill/>
        </p:spPr>
        <p:txBody>
          <a:bodyPr wrap="square" rtlCol="0">
            <a:spAutoFit/>
          </a:bodyPr>
          <a:lstStyle/>
          <a:p>
            <a:r>
              <a:rPr lang="en-US" dirty="0"/>
              <a:t>30 days</a:t>
            </a:r>
          </a:p>
        </p:txBody>
      </p:sp>
      <p:sp>
        <p:nvSpPr>
          <p:cNvPr id="21" name="TextBox 20"/>
          <p:cNvSpPr txBox="1"/>
          <p:nvPr/>
        </p:nvSpPr>
        <p:spPr>
          <a:xfrm>
            <a:off x="1350777" y="468868"/>
            <a:ext cx="952359" cy="369332"/>
          </a:xfrm>
          <a:prstGeom prst="rect">
            <a:avLst/>
          </a:prstGeom>
          <a:noFill/>
        </p:spPr>
        <p:txBody>
          <a:bodyPr wrap="square" rtlCol="0">
            <a:spAutoFit/>
          </a:bodyPr>
          <a:lstStyle/>
          <a:p>
            <a:r>
              <a:rPr lang="en-US" dirty="0"/>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sp>
        <p:nvSpPr>
          <p:cNvPr id="2" name="TextBox 1">
            <a:extLst>
              <a:ext uri="{FF2B5EF4-FFF2-40B4-BE49-F238E27FC236}">
                <a16:creationId xmlns="" xmlns:a16="http://schemas.microsoft.com/office/drawing/2014/main" id="{2F82AD78-6D13-47C1-B2C2-656AA7C1C3C7}"/>
              </a:ext>
            </a:extLst>
          </p:cNvPr>
          <p:cNvSpPr txBox="1"/>
          <p:nvPr/>
        </p:nvSpPr>
        <p:spPr>
          <a:xfrm>
            <a:off x="7620000" y="1905000"/>
            <a:ext cx="1524000" cy="3323987"/>
          </a:xfrm>
          <a:prstGeom prst="rect">
            <a:avLst/>
          </a:prstGeom>
          <a:noFill/>
        </p:spPr>
        <p:txBody>
          <a:bodyPr wrap="square" rtlCol="0">
            <a:spAutoFit/>
          </a:bodyPr>
          <a:lstStyle/>
          <a:p>
            <a:r>
              <a:rPr lang="en-US" sz="1400" dirty="0">
                <a:solidFill>
                  <a:srgbClr val="FF0000"/>
                </a:solidFill>
              </a:rPr>
              <a:t>In regions, where the </a:t>
            </a:r>
            <a:r>
              <a:rPr lang="en-US" sz="1400" dirty="0" smtClean="0">
                <a:solidFill>
                  <a:srgbClr val="FF0000"/>
                </a:solidFill>
              </a:rPr>
              <a:t>main rainfall </a:t>
            </a:r>
            <a:r>
              <a:rPr lang="en-US" sz="1400" dirty="0">
                <a:solidFill>
                  <a:srgbClr val="FF0000"/>
                </a:solidFill>
              </a:rPr>
              <a:t>season </a:t>
            </a:r>
            <a:r>
              <a:rPr lang="en-US" sz="1400" dirty="0" smtClean="0">
                <a:solidFill>
                  <a:srgbClr val="FF0000"/>
                </a:solidFill>
              </a:rPr>
              <a:t>is  </a:t>
            </a:r>
            <a:r>
              <a:rPr lang="en-US" sz="1400" dirty="0">
                <a:solidFill>
                  <a:srgbClr val="FF0000"/>
                </a:solidFill>
              </a:rPr>
              <a:t>limited to a </a:t>
            </a:r>
            <a:r>
              <a:rPr lang="en-US" sz="1400" dirty="0" smtClean="0">
                <a:solidFill>
                  <a:srgbClr val="FF0000"/>
                </a:solidFill>
              </a:rPr>
              <a:t>few (3-4) months of the year, </a:t>
            </a:r>
            <a:r>
              <a:rPr lang="en-US" sz="1400" dirty="0">
                <a:solidFill>
                  <a:srgbClr val="FF0000"/>
                </a:solidFill>
              </a:rPr>
              <a:t>even one month of </a:t>
            </a:r>
            <a:r>
              <a:rPr lang="en-US" sz="1400" dirty="0" smtClean="0">
                <a:solidFill>
                  <a:srgbClr val="FF0000"/>
                </a:solidFill>
              </a:rPr>
              <a:t>large </a:t>
            </a:r>
            <a:r>
              <a:rPr lang="en-US" sz="1400" dirty="0">
                <a:solidFill>
                  <a:srgbClr val="FF0000"/>
                </a:solidFill>
              </a:rPr>
              <a:t>rainfall deficit can be of concern !! </a:t>
            </a:r>
          </a:p>
          <a:p>
            <a:endParaRPr lang="en-US" sz="1400" dirty="0"/>
          </a:p>
          <a:p>
            <a:r>
              <a:rPr lang="en-US" sz="1400" dirty="0"/>
              <a:t>In other regions of relatively broad rainfall months, this need not be a big issue!!  </a:t>
            </a:r>
          </a:p>
        </p:txBody>
      </p:sp>
      <p:cxnSp>
        <p:nvCxnSpPr>
          <p:cNvPr id="11" name="Straight Arrow Connector 10"/>
          <p:cNvCxnSpPr/>
          <p:nvPr/>
        </p:nvCxnSpPr>
        <p:spPr>
          <a:xfrm flipV="1">
            <a:off x="381000" y="4800600"/>
            <a:ext cx="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04800" y="2209800"/>
            <a:ext cx="228600" cy="1905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590800" y="5257800"/>
            <a:ext cx="304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676400" y="5257800"/>
            <a:ext cx="304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81000" y="16764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4800" y="4419600"/>
            <a:ext cx="6858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524000" y="1143000"/>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676400" y="3962400"/>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81708" y="2286000"/>
            <a:ext cx="732692" cy="276999"/>
          </a:xfrm>
          <a:prstGeom prst="rect">
            <a:avLst/>
          </a:prstGeom>
          <a:noFill/>
        </p:spPr>
        <p:txBody>
          <a:bodyPr wrap="square" rtlCol="0">
            <a:spAutoFit/>
          </a:bodyPr>
          <a:lstStyle/>
          <a:p>
            <a:r>
              <a:rPr lang="en-US" sz="1200" b="1" dirty="0" smtClean="0">
                <a:solidFill>
                  <a:srgbClr val="FF0000"/>
                </a:solidFill>
              </a:rPr>
              <a:t>already</a:t>
            </a:r>
            <a:endParaRPr lang="en-US" sz="1200" b="1" dirty="0">
              <a:solidFill>
                <a:srgbClr val="FF0000"/>
              </a:solidFill>
            </a:endParaRPr>
          </a:p>
        </p:txBody>
      </p:sp>
      <p:sp>
        <p:nvSpPr>
          <p:cNvPr id="29" name="TextBox 28"/>
          <p:cNvSpPr txBox="1"/>
          <p:nvPr/>
        </p:nvSpPr>
        <p:spPr>
          <a:xfrm>
            <a:off x="152400" y="5029200"/>
            <a:ext cx="732692" cy="276999"/>
          </a:xfrm>
          <a:prstGeom prst="rect">
            <a:avLst/>
          </a:prstGeom>
          <a:noFill/>
        </p:spPr>
        <p:txBody>
          <a:bodyPr wrap="square" rtlCol="0">
            <a:spAutoFit/>
          </a:bodyPr>
          <a:lstStyle/>
          <a:p>
            <a:r>
              <a:rPr lang="en-US" sz="1200" b="1" dirty="0" smtClean="0">
                <a:solidFill>
                  <a:srgbClr val="FF0000"/>
                </a:solidFill>
              </a:rPr>
              <a:t>already</a:t>
            </a:r>
            <a:endParaRPr lang="en-US" sz="1200" b="1" dirty="0">
              <a:solidFill>
                <a:srgbClr val="FF0000"/>
              </a:solidFill>
            </a:endParaRPr>
          </a:p>
        </p:txBody>
      </p:sp>
      <p:sp>
        <p:nvSpPr>
          <p:cNvPr id="30" name="TextBox 29"/>
          <p:cNvSpPr txBox="1"/>
          <p:nvPr/>
        </p:nvSpPr>
        <p:spPr>
          <a:xfrm>
            <a:off x="3077308" y="2085201"/>
            <a:ext cx="732692" cy="276999"/>
          </a:xfrm>
          <a:prstGeom prst="rect">
            <a:avLst/>
          </a:prstGeom>
          <a:noFill/>
        </p:spPr>
        <p:txBody>
          <a:bodyPr wrap="square" rtlCol="0">
            <a:spAutoFit/>
          </a:bodyPr>
          <a:lstStyle/>
          <a:p>
            <a:r>
              <a:rPr lang="en-US" sz="1200" b="1" dirty="0" smtClean="0">
                <a:solidFill>
                  <a:srgbClr val="FF0000"/>
                </a:solidFill>
              </a:rPr>
              <a:t>Not yet!</a:t>
            </a:r>
          </a:p>
        </p:txBody>
      </p:sp>
      <p:cxnSp>
        <p:nvCxnSpPr>
          <p:cNvPr id="31" name="Straight Arrow Connector 30"/>
          <p:cNvCxnSpPr/>
          <p:nvPr/>
        </p:nvCxnSpPr>
        <p:spPr>
          <a:xfrm flipH="1" flipV="1">
            <a:off x="1981200" y="1524000"/>
            <a:ext cx="1462454"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descr="US 4 panel 1wk - 2month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V="1">
            <a:off x="3543501" y="2223700"/>
            <a:ext cx="838200" cy="12815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543501" y="3505200"/>
            <a:ext cx="764946" cy="14859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48" name="TextBox 2047"/>
          <p:cNvSpPr txBox="1"/>
          <p:nvPr/>
        </p:nvSpPr>
        <p:spPr>
          <a:xfrm>
            <a:off x="3581400" y="3349823"/>
            <a:ext cx="1219602" cy="307777"/>
          </a:xfrm>
          <a:prstGeom prst="rect">
            <a:avLst/>
          </a:prstGeom>
          <a:noFill/>
        </p:spPr>
        <p:txBody>
          <a:bodyPr wrap="square" rtlCol="0">
            <a:spAutoFit/>
          </a:bodyPr>
          <a:lstStyle/>
          <a:p>
            <a:r>
              <a:rPr lang="en-US" sz="1400" dirty="0" smtClean="0">
                <a:solidFill>
                  <a:srgbClr val="FF0000"/>
                </a:solidFill>
              </a:rPr>
              <a:t>Recent rains</a:t>
            </a:r>
            <a:endParaRPr lang="en-US" sz="1400" dirty="0">
              <a:solidFill>
                <a:srgbClr val="FF0000"/>
              </a:solidFill>
            </a:endParaRPr>
          </a:p>
        </p:txBody>
      </p:sp>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6</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dirty="0"/>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dirty="0"/>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dirty="0"/>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dirty="0"/>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86400" y="5257800"/>
            <a:ext cx="5715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62600" y="2438400"/>
            <a:ext cx="1066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52600" y="5181600"/>
            <a:ext cx="1066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752600" y="2438400"/>
            <a:ext cx="1219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400800" y="52578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111</a:t>
            </a:r>
            <a:endParaRPr lang="en-US" dirty="0"/>
          </a:p>
        </p:txBody>
      </p:sp>
      <p:pic>
        <p:nvPicPr>
          <p:cNvPr id="3074" name="Picture 2" descr="US 4 panel 3-6 month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0550"/>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 xmlns:a16="http://schemas.microsoft.com/office/drawing/2014/main"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8">
            <a:extLst>
              <a:ext uri="{FF2B5EF4-FFF2-40B4-BE49-F238E27FC236}">
                <a16:creationId xmlns="" xmlns:a16="http://schemas.microsoft.com/office/drawing/2014/main" id="{4C0815B3-82B7-45CC-B3E9-509311056160}"/>
              </a:ext>
            </a:extLst>
          </p:cNvPr>
          <p:cNvSpPr/>
          <p:nvPr/>
        </p:nvSpPr>
        <p:spPr>
          <a:xfrm>
            <a:off x="4133850" y="4572000"/>
            <a:ext cx="447675"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8">
            <a:extLst>
              <a:ext uri="{FF2B5EF4-FFF2-40B4-BE49-F238E27FC236}">
                <a16:creationId xmlns="" xmlns:a16="http://schemas.microsoft.com/office/drawing/2014/main" id="{DB7567D3-44AD-4180-9379-3B6ACF0BCDB2}"/>
              </a:ext>
            </a:extLst>
          </p:cNvPr>
          <p:cNvSpPr/>
          <p:nvPr/>
        </p:nvSpPr>
        <p:spPr>
          <a:xfrm>
            <a:off x="4038600" y="1752600"/>
            <a:ext cx="542925"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8">
            <a:extLst>
              <a:ext uri="{FF2B5EF4-FFF2-40B4-BE49-F238E27FC236}">
                <a16:creationId xmlns="" xmlns:a16="http://schemas.microsoft.com/office/drawing/2014/main" id="{FAB5610B-BD84-4877-83CC-7CE18C3DD1DD}"/>
              </a:ext>
            </a:extLst>
          </p:cNvPr>
          <p:cNvSpPr/>
          <p:nvPr/>
        </p:nvSpPr>
        <p:spPr>
          <a:xfrm>
            <a:off x="304800" y="4267200"/>
            <a:ext cx="533400" cy="838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a:t>3M</a:t>
            </a:r>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 M</a:t>
            </a:r>
          </a:p>
        </p:txBody>
      </p:sp>
      <p:sp>
        <p:nvSpPr>
          <p:cNvPr id="20" name="TextBox 19"/>
          <p:cNvSpPr txBox="1"/>
          <p:nvPr/>
        </p:nvSpPr>
        <p:spPr>
          <a:xfrm>
            <a:off x="2362200" y="3244334"/>
            <a:ext cx="762000" cy="369332"/>
          </a:xfrm>
          <a:prstGeom prst="rect">
            <a:avLst/>
          </a:prstGeom>
          <a:noFill/>
        </p:spPr>
        <p:txBody>
          <a:bodyPr wrap="square" rtlCol="0">
            <a:spAutoFit/>
          </a:bodyPr>
          <a:lstStyle/>
          <a:p>
            <a:r>
              <a:rPr lang="en-US"/>
              <a:t> </a:t>
            </a:r>
            <a:r>
              <a:rPr lang="en-US" dirty="0"/>
              <a:t>5</a:t>
            </a:r>
            <a:r>
              <a:rPr lang="en-US"/>
              <a:t> </a:t>
            </a:r>
            <a:r>
              <a:rPr lang="en-US" dirty="0"/>
              <a:t>M</a:t>
            </a:r>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 M</a:t>
            </a:r>
          </a:p>
        </p:txBody>
      </p:sp>
      <p:sp>
        <p:nvSpPr>
          <p:cNvPr id="7" name="TextBox 6"/>
          <p:cNvSpPr txBox="1"/>
          <p:nvPr/>
        </p:nvSpPr>
        <p:spPr>
          <a:xfrm>
            <a:off x="7695249" y="838200"/>
            <a:ext cx="1454068" cy="2800767"/>
          </a:xfrm>
          <a:prstGeom prst="rect">
            <a:avLst/>
          </a:prstGeom>
          <a:noFill/>
        </p:spPr>
        <p:txBody>
          <a:bodyPr wrap="square" rtlCol="0">
            <a:spAutoFit/>
          </a:bodyPr>
          <a:lstStyle/>
          <a:p>
            <a:r>
              <a:rPr lang="en-US" sz="1600" dirty="0"/>
              <a:t>In these interim time scale 3-6 months, </a:t>
            </a:r>
            <a:r>
              <a:rPr lang="en-US" sz="1600" u="sng" dirty="0"/>
              <a:t>we need to pay attention </a:t>
            </a:r>
            <a:r>
              <a:rPr lang="en-US" sz="1600" dirty="0"/>
              <a:t>to regions, which are </a:t>
            </a:r>
            <a:r>
              <a:rPr lang="en-US" sz="1600" dirty="0" smtClean="0"/>
              <a:t>dark-red /red &amp; brown </a:t>
            </a:r>
            <a:r>
              <a:rPr lang="en-US" sz="1600" b="1" dirty="0">
                <a:solidFill>
                  <a:srgbClr val="FF0000"/>
                </a:solidFill>
              </a:rPr>
              <a:t>(&lt;50%)</a:t>
            </a:r>
          </a:p>
          <a:p>
            <a:endParaRPr lang="en-US" sz="1600" dirty="0"/>
          </a:p>
        </p:txBody>
      </p:sp>
      <p:sp>
        <p:nvSpPr>
          <p:cNvPr id="8" name="TextBox 7"/>
          <p:cNvSpPr txBox="1"/>
          <p:nvPr/>
        </p:nvSpPr>
        <p:spPr>
          <a:xfrm>
            <a:off x="7695249" y="3505200"/>
            <a:ext cx="1448751" cy="1815882"/>
          </a:xfrm>
          <a:prstGeom prst="rect">
            <a:avLst/>
          </a:prstGeom>
          <a:noFill/>
        </p:spPr>
        <p:txBody>
          <a:bodyPr wrap="square" rtlCol="0">
            <a:spAutoFit/>
          </a:bodyPr>
          <a:lstStyle/>
          <a:p>
            <a:r>
              <a:rPr lang="en-US" sz="1600" dirty="0" smtClean="0">
                <a:solidFill>
                  <a:srgbClr val="FF0000"/>
                </a:solidFill>
              </a:rPr>
              <a:t>While accrued  precipitation deficits are real &amp; objective, </a:t>
            </a:r>
          </a:p>
          <a:p>
            <a:r>
              <a:rPr lang="en-US" sz="1600" dirty="0" smtClean="0">
                <a:solidFill>
                  <a:srgbClr val="FF0000"/>
                </a:solidFill>
              </a:rPr>
              <a:t>droughts are subjective declarations!! </a:t>
            </a:r>
            <a:endParaRPr lang="en-US" sz="1600" dirty="0">
              <a:solidFill>
                <a:srgbClr val="FF0000"/>
              </a:solidFill>
            </a:endParaRPr>
          </a:p>
        </p:txBody>
      </p:sp>
      <p:sp>
        <p:nvSpPr>
          <p:cNvPr id="17" name="Rectangle 16"/>
          <p:cNvSpPr/>
          <p:nvPr/>
        </p:nvSpPr>
        <p:spPr>
          <a:xfrm>
            <a:off x="5486400" y="5295900"/>
            <a:ext cx="3048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410200" y="2514600"/>
            <a:ext cx="457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676400" y="5105400"/>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600200" y="2362200"/>
            <a:ext cx="457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 y="1828800"/>
            <a:ext cx="1371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4800" y="1447800"/>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6019800"/>
            <a:ext cx="55626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a:t>
            </a:r>
            <a:r>
              <a:rPr lang="en-US" sz="1400" dirty="0" err="1" smtClean="0"/>
              <a:t>precip</a:t>
            </a:r>
            <a:r>
              <a:rPr lang="en-US" sz="1400" dirty="0" smtClean="0"/>
              <a:t>. deficits ultimately more important?   </a:t>
            </a:r>
            <a:endParaRPr lang="en-US" sz="1400" dirty="0"/>
          </a:p>
        </p:txBody>
      </p:sp>
      <p:sp>
        <p:nvSpPr>
          <p:cNvPr id="4" name="TextBox 3"/>
          <p:cNvSpPr txBox="1"/>
          <p:nvPr/>
        </p:nvSpPr>
        <p:spPr>
          <a:xfrm>
            <a:off x="7695249" y="5446693"/>
            <a:ext cx="1448751" cy="954107"/>
          </a:xfrm>
          <a:prstGeom prst="rect">
            <a:avLst/>
          </a:prstGeom>
          <a:noFill/>
        </p:spPr>
        <p:txBody>
          <a:bodyPr wrap="square" rtlCol="0">
            <a:spAutoFit/>
          </a:bodyPr>
          <a:lstStyle/>
          <a:p>
            <a:r>
              <a:rPr lang="en-US" sz="1400" dirty="0" smtClean="0"/>
              <a:t>East  vs  West!</a:t>
            </a:r>
          </a:p>
          <a:p>
            <a:endParaRPr lang="en-US" sz="1400" dirty="0" smtClean="0"/>
          </a:p>
          <a:p>
            <a:r>
              <a:rPr lang="en-US" sz="1400" dirty="0" smtClean="0"/>
              <a:t>Broad vs Narrow rainfall season.</a:t>
            </a:r>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14">
            <a:extLst>
              <a:ext uri="{FF2B5EF4-FFF2-40B4-BE49-F238E27FC236}">
                <a16:creationId xmlns="" xmlns:a16="http://schemas.microsoft.com/office/drawing/2014/main" id="{FD86DCD3-F2DF-4A12-B2DA-8A876D98DD4D}"/>
              </a:ext>
            </a:extLst>
          </p:cNvPr>
          <p:cNvSpPr/>
          <p:nvPr/>
        </p:nvSpPr>
        <p:spPr>
          <a:xfrm>
            <a:off x="990600" y="4469603"/>
            <a:ext cx="609600" cy="4071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257800" y="2438400"/>
            <a:ext cx="381000" cy="3310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90600" y="1676400"/>
            <a:ext cx="6096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6000" y="3276600"/>
            <a:ext cx="609600" cy="369332"/>
          </a:xfrm>
          <a:prstGeom prst="rect">
            <a:avLst/>
          </a:prstGeom>
          <a:noFill/>
        </p:spPr>
        <p:txBody>
          <a:bodyPr wrap="square" rtlCol="0">
            <a:spAutoFit/>
          </a:bodyPr>
          <a:lstStyle/>
          <a:p>
            <a:r>
              <a:rPr lang="en-US" dirty="0"/>
              <a:t>9 M</a:t>
            </a:r>
          </a:p>
        </p:txBody>
      </p:sp>
      <p:sp>
        <p:nvSpPr>
          <p:cNvPr id="11" name="TextBox 10"/>
          <p:cNvSpPr txBox="1"/>
          <p:nvPr/>
        </p:nvSpPr>
        <p:spPr>
          <a:xfrm>
            <a:off x="5874327" y="485775"/>
            <a:ext cx="609600" cy="369332"/>
          </a:xfrm>
          <a:prstGeom prst="rect">
            <a:avLst/>
          </a:prstGeom>
          <a:noFill/>
        </p:spPr>
        <p:txBody>
          <a:bodyPr wrap="square" rtlCol="0">
            <a:spAutoFit/>
          </a:bodyPr>
          <a:lstStyle/>
          <a:p>
            <a:r>
              <a:rPr lang="en-US" dirty="0"/>
              <a:t>1 Y</a:t>
            </a:r>
          </a:p>
        </p:txBody>
      </p:sp>
      <p:sp>
        <p:nvSpPr>
          <p:cNvPr id="12" name="TextBox 11"/>
          <p:cNvSpPr txBox="1"/>
          <p:nvPr/>
        </p:nvSpPr>
        <p:spPr>
          <a:xfrm>
            <a:off x="2362200" y="3235880"/>
            <a:ext cx="762000" cy="369332"/>
          </a:xfrm>
          <a:prstGeom prst="rect">
            <a:avLst/>
          </a:prstGeom>
          <a:noFill/>
        </p:spPr>
        <p:txBody>
          <a:bodyPr wrap="square" rtlCol="0">
            <a:spAutoFit/>
          </a:bodyPr>
          <a:lstStyle/>
          <a:p>
            <a:r>
              <a:rPr lang="en-US" dirty="0"/>
              <a:t>1.5 Y</a:t>
            </a:r>
          </a:p>
        </p:txBody>
      </p:sp>
      <p:sp>
        <p:nvSpPr>
          <p:cNvPr id="13" name="TextBox 12"/>
          <p:cNvSpPr txBox="1"/>
          <p:nvPr/>
        </p:nvSpPr>
        <p:spPr>
          <a:xfrm>
            <a:off x="2440709" y="445532"/>
            <a:ext cx="609600" cy="369332"/>
          </a:xfrm>
          <a:prstGeom prst="rect">
            <a:avLst/>
          </a:prstGeom>
          <a:noFill/>
        </p:spPr>
        <p:txBody>
          <a:bodyPr wrap="square" rtlCol="0">
            <a:spAutoFit/>
          </a:bodyPr>
          <a:lstStyle/>
          <a:p>
            <a:r>
              <a:rPr lang="en-US" dirty="0"/>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sp>
        <p:nvSpPr>
          <p:cNvPr id="15" name="Rounded Rectangle 14"/>
          <p:cNvSpPr/>
          <p:nvPr/>
        </p:nvSpPr>
        <p:spPr>
          <a:xfrm>
            <a:off x="5257800" y="5029200"/>
            <a:ext cx="464127"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 xmlns:a16="http://schemas.microsoft.com/office/drawing/2014/main" id="{E6866BDB-8AC6-45E0-8CD6-7D57CC7668D7}"/>
              </a:ext>
            </a:extLst>
          </p:cNvPr>
          <p:cNvCxnSpPr>
            <a:cxnSpLocks/>
          </p:cNvCxnSpPr>
          <p:nvPr/>
        </p:nvCxnSpPr>
        <p:spPr>
          <a:xfrm flipH="1" flipV="1">
            <a:off x="5105401" y="2209800"/>
            <a:ext cx="380999" cy="3048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14">
            <a:extLst>
              <a:ext uri="{FF2B5EF4-FFF2-40B4-BE49-F238E27FC236}">
                <a16:creationId xmlns="" xmlns:a16="http://schemas.microsoft.com/office/drawing/2014/main" id="{90D022DE-3CFC-4479-975F-220CF58E671A}"/>
              </a:ext>
            </a:extLst>
          </p:cNvPr>
          <p:cNvSpPr/>
          <p:nvPr/>
        </p:nvSpPr>
        <p:spPr>
          <a:xfrm>
            <a:off x="4114800" y="4419600"/>
            <a:ext cx="990601"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775574" y="4572000"/>
            <a:ext cx="1368425" cy="1384995"/>
          </a:xfrm>
          <a:prstGeom prst="rect">
            <a:avLst/>
          </a:prstGeom>
          <a:noFill/>
        </p:spPr>
        <p:txBody>
          <a:bodyPr wrap="square" rtlCol="0">
            <a:spAutoFit/>
          </a:bodyPr>
          <a:lstStyle/>
          <a:p>
            <a:r>
              <a:rPr lang="en-US" sz="1400" dirty="0" smtClean="0"/>
              <a:t>What exactly are the time scales for short(S) and long(L) term drought? </a:t>
            </a:r>
            <a:endParaRPr lang="en-US" sz="1400" dirty="0"/>
          </a:p>
        </p:txBody>
      </p:sp>
      <p:pic>
        <p:nvPicPr>
          <p:cNvPr id="5122" name="Picture 2" descr="US 4 panel 9-24 month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3" name="TextBox 2"/>
          <p:cNvSpPr txBox="1"/>
          <p:nvPr/>
        </p:nvSpPr>
        <p:spPr>
          <a:xfrm>
            <a:off x="7620000" y="1143000"/>
            <a:ext cx="1524000" cy="2277547"/>
          </a:xfrm>
          <a:prstGeom prst="rect">
            <a:avLst/>
          </a:prstGeom>
          <a:noFill/>
        </p:spPr>
        <p:txBody>
          <a:bodyPr wrap="square" rtlCol="0">
            <a:spAutoFit/>
          </a:bodyPr>
          <a:lstStyle/>
          <a:p>
            <a:r>
              <a:rPr lang="en-US" sz="1600" dirty="0"/>
              <a:t>Still longer term rainfall deficit variability in play?  Especially in the southwest!</a:t>
            </a:r>
          </a:p>
          <a:p>
            <a:endParaRPr lang="en-US" sz="1600" dirty="0"/>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806950" y="4419600"/>
            <a:ext cx="6032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16425" y="1752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4" y="1752600"/>
            <a:ext cx="838201"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758824" y="4572000"/>
            <a:ext cx="917575"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cxnSp>
        <p:nvCxnSpPr>
          <p:cNvPr id="18" name="Straight Arrow Connector 17">
            <a:extLst>
              <a:ext uri="{FF2B5EF4-FFF2-40B4-BE49-F238E27FC236}">
                <a16:creationId xmlns="" xmlns:a16="http://schemas.microsoft.com/office/drawing/2014/main" id="{E6866BDB-8AC6-45E0-8CD6-7D57CC7668D7}"/>
              </a:ext>
            </a:extLst>
          </p:cNvPr>
          <p:cNvCxnSpPr>
            <a:cxnSpLocks/>
          </p:cNvCxnSpPr>
          <p:nvPr/>
        </p:nvCxnSpPr>
        <p:spPr>
          <a:xfrm>
            <a:off x="5330825" y="5181600"/>
            <a:ext cx="159327"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146"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80529</TotalTime>
  <Words>1876</Words>
  <Application>Microsoft Office PowerPoint</Application>
  <PresentationFormat>On-screen Show (4:3)</PresentationFormat>
  <Paragraphs>267</Paragraphs>
  <Slides>37</Slides>
  <Notes>8</Notes>
  <HiddenSlides>5</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Default Design</vt:lpstr>
      <vt:lpstr>Drought  Outlook  Support Briefing   April 2020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Snow cover &amp; Soil Moisture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PowerPoint Presentation</vt:lpstr>
      <vt:lpstr>PowerPoint Presentation</vt:lpstr>
      <vt:lpstr>Summary</vt:lpstr>
      <vt:lpstr>PowerPoint Presentation</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6101</cp:revision>
  <cp:lastPrinted>2014-07-10T13:24:01Z</cp:lastPrinted>
  <dcterms:created xsi:type="dcterms:W3CDTF">2008-10-04T17:35:30Z</dcterms:created>
  <dcterms:modified xsi:type="dcterms:W3CDTF">2020-04-14T03:20:47Z</dcterms:modified>
</cp:coreProperties>
</file>