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7" r:id="rId2"/>
    <p:sldId id="428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424" r:id="rId14"/>
    <p:sldId id="425" r:id="rId15"/>
    <p:sldId id="426" r:id="rId16"/>
    <p:sldId id="427" r:id="rId17"/>
    <p:sldId id="388" r:id="rId18"/>
    <p:sldId id="413" r:id="rId19"/>
    <p:sldId id="412" r:id="rId20"/>
    <p:sldId id="389" r:id="rId21"/>
    <p:sldId id="387" r:id="rId22"/>
    <p:sldId id="371" r:id="rId23"/>
    <p:sldId id="372" r:id="rId24"/>
    <p:sldId id="402" r:id="rId25"/>
    <p:sldId id="404" r:id="rId26"/>
    <p:sldId id="406" r:id="rId27"/>
    <p:sldId id="407" r:id="rId28"/>
    <p:sldId id="403" r:id="rId29"/>
    <p:sldId id="405" r:id="rId30"/>
    <p:sldId id="408" r:id="rId31"/>
    <p:sldId id="409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5862B"/>
    <a:srgbClr val="D75717"/>
    <a:srgbClr val="FF0000"/>
    <a:srgbClr val="CCFF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09" autoAdjust="0"/>
    <p:restoredTop sz="93945" autoAdjust="0"/>
  </p:normalViewPr>
  <p:slideViewPr>
    <p:cSldViewPr>
      <p:cViewPr varScale="1">
        <p:scale>
          <a:sx n="62" d="100"/>
          <a:sy n="62" d="100"/>
        </p:scale>
        <p:origin x="145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AEE67C-063B-4BFC-B2E1-4066CB499D87}" type="datetimeFigureOut">
              <a:rPr lang="en-US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8B7BC6-AC55-4685-82DC-13820762D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699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B7BC6-AC55-4685-82DC-13820762D85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17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B7BC6-AC55-4685-82DC-13820762D85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72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B7BC6-AC55-4685-82DC-13820762D85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95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B7BC6-AC55-4685-82DC-13820762D85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59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B7BC6-AC55-4685-82DC-13820762D85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8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B7BC6-AC55-4685-82DC-13820762D85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94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B7BC6-AC55-4685-82DC-13820762D85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09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B7BC6-AC55-4685-82DC-13820762D85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64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B7BC6-AC55-4685-82DC-13820762D85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978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B7BC6-AC55-4685-82DC-13820762D85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60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B7BC6-AC55-4685-82DC-13820762D85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67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B7BC6-AC55-4685-82DC-13820762D85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02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B7BC6-AC55-4685-82DC-13820762D85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15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B7BC6-AC55-4685-82DC-13820762D85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03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B7BC6-AC55-4685-82DC-13820762D85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78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B7BC6-AC55-4685-82DC-13820762D85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44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B7BC6-AC55-4685-82DC-13820762D85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13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B7BC6-AC55-4685-82DC-13820762D85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36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8B7BC6-AC55-4685-82DC-13820762D85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13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704F7-AA80-465B-910A-7853B806EBF5}" type="datetimeFigureOut">
              <a:rPr lang="en-US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C22ED-EA69-4336-B4F0-1D53826CA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870BC-78CB-4BC2-8C00-3DA925452E58}" type="datetimeFigureOut">
              <a:rPr lang="en-US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97DF6-CB75-4C0F-806A-742AE08DB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1276E-80FD-4BFA-91F0-D89C8A0DAC18}" type="datetimeFigureOut">
              <a:rPr lang="en-US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8F70E-34AA-4E03-8BA7-3B7CAAF0A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55680-58D2-4E93-A896-EFE51AB92761}" type="datetimeFigureOut">
              <a:rPr lang="en-US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0D268-9627-429A-8784-DDFD3E690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F1D71-EE9E-42C6-BBF6-18CBFDC8450A}" type="datetimeFigureOut">
              <a:rPr lang="en-US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02112-997E-4BAA-9B98-D9C9944351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50E93-EDA0-4D3B-AD44-C877E4D8BC87}" type="datetimeFigureOut">
              <a:rPr lang="en-US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7A244-9F01-4482-A8D6-88C622C35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968C8-B7D1-444C-ADA7-0C4E71D65029}" type="datetimeFigureOut">
              <a:rPr lang="en-US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3AB61-B5DB-46EA-9869-BFC08EB5C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429BB-68C8-4927-8347-B61FF8944680}" type="datetimeFigureOut">
              <a:rPr lang="en-US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CFB82-0B13-411F-A38E-6D4888E86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0755C-98C7-461B-9905-798F5B72784F}" type="datetimeFigureOut">
              <a:rPr lang="en-US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3E42E-2962-43C5-A3D5-66C8E7DF3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72F09-A0F7-426A-AADA-32AD7D716847}" type="datetimeFigureOut">
              <a:rPr lang="en-US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A8DE1-3294-4819-B66C-11ED30AFC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F36CC-49E7-4A4B-AC8B-099E850FE039}" type="datetimeFigureOut">
              <a:rPr lang="en-US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0661D-E13B-48AC-BC8A-1C9677F3F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92F021-F5F5-416D-840D-B95D12930429}" type="datetimeFigureOut">
              <a:rPr lang="en-US"/>
              <a:pPr>
                <a:defRPr/>
              </a:pPr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C04365-B898-4A3F-9774-D4A96D47AF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about:blank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www.cpc.ncep.noaa.gov/products/NMME/NMME_PROB_descr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hyperlink" Target="http://www.cpc.ncep.noaa.gov/products/NMME/NMME_PROB_descr.htm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4.png"/><Relationship Id="rId9" Type="http://schemas.openxmlformats.org/officeDocument/2006/relationships/hyperlink" Target="about:blank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hyperlink" Target="http://www.cpc.ncep.noaa.gov/products/NMME/NMME_PROB_descr.html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hyperlink" Target="http://www.cpc.ncep.noaa.gov/products/international/index.s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c.ncep.noaa.gov/products/analysis_monitoring/enso_advisory/ensodisc.s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pc.ncep.noaa.gov/products/analysis_monitoring/enso_advisory/ensodisc.s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pc.ncep.noaa.gov/products/NMME/NMME_PROB_descr.html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hyperlink" Target="about:blank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4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hyperlink" Target="http://www.cpc.ncep.noaa.gov/products/NMME/NMME_PROB_descr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hyperlink" Target="http://www.cpc.ncep.noaa.gov/products/NMME/NMME_PROB_descr.html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9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30.png"/><Relationship Id="rId4" Type="http://schemas.openxmlformats.org/officeDocument/2006/relationships/image" Target="../media/image14.png"/><Relationship Id="rId9" Type="http://schemas.openxmlformats.org/officeDocument/2006/relationships/hyperlink" Target="about:blank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hyperlink" Target="http://www.cpc.ncep.noaa.gov/products/NMME/NMME_PROB_descr.html" TargetMode="Externa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hyperlink" Target="http://www.cpc.ncep.noaa.gov/products/international/index.s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pc.ncep.noaa.gov/products/NMME/NMME_PROB_descr.html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458200" cy="2667000"/>
          </a:xfrm>
        </p:spPr>
        <p:txBody>
          <a:bodyPr/>
          <a:lstStyle/>
          <a:p>
            <a:pPr eaLnBrk="1" hangingPunct="1"/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solidFill>
                  <a:srgbClr val="0000FF"/>
                </a:solidFill>
              </a:rPr>
              <a:t>Seasonal Rainfall and Temperature Guidance</a:t>
            </a:r>
            <a:br>
              <a:rPr lang="en-US" sz="3200" dirty="0">
                <a:solidFill>
                  <a:srgbClr val="0000FF"/>
                </a:solidFill>
              </a:rPr>
            </a:br>
            <a:r>
              <a:rPr lang="en-US" sz="3200" dirty="0">
                <a:solidFill>
                  <a:srgbClr val="7030A0"/>
                </a:solidFill>
              </a:rPr>
              <a:t/>
            </a:r>
            <a:br>
              <a:rPr lang="en-US" sz="3200" dirty="0">
                <a:solidFill>
                  <a:srgbClr val="7030A0"/>
                </a:solidFill>
              </a:rPr>
            </a:br>
            <a:r>
              <a:rPr lang="en-US" sz="3200" dirty="0">
                <a:solidFill>
                  <a:srgbClr val="7030A0"/>
                </a:solidFill>
              </a:rPr>
              <a:t>Issued  </a:t>
            </a:r>
            <a:r>
              <a:rPr lang="en-US" sz="3200" dirty="0" smtClean="0">
                <a:solidFill>
                  <a:srgbClr val="7030A0"/>
                </a:solidFill>
              </a:rPr>
              <a:t>11 April, 2024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/>
              <a:t>NOAA/Climate Prediction Center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581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Forecast Background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ENSO update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Current State of the global climate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SST Forecasts</a:t>
            </a: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Regional Rainfall Forecast maps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100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Summary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0673" y="4251960"/>
            <a:ext cx="2852688" cy="220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1" y="4251960"/>
            <a:ext cx="2852688" cy="220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0673" y="1371600"/>
            <a:ext cx="2852688" cy="220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1" y="1371600"/>
            <a:ext cx="2852688" cy="220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Rectangle 2"/>
          <p:cNvSpPr txBox="1">
            <a:spLocks noChangeArrowheads="1"/>
          </p:cNvSpPr>
          <p:nvPr/>
        </p:nvSpPr>
        <p:spPr bwMode="auto">
          <a:xfrm>
            <a:off x="112807" y="76200"/>
            <a:ext cx="869507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700" b="1" dirty="0">
                <a:solidFill>
                  <a:srgbClr val="0000FF"/>
                </a:solidFill>
                <a:latin typeface="Calibri" pitchFamily="34" charset="0"/>
              </a:rPr>
              <a:t>Rainfall Guidance, CAM and Caribbean:  North American Multi-Model Ensemble (NMME) 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101371" y="1953518"/>
            <a:ext cx="296067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60" dirty="0"/>
              <a:t>There is a slight to moderate tilt in the odds to favor below-average rainfall over </a:t>
            </a:r>
            <a:r>
              <a:rPr lang="en-US" sz="1660" dirty="0" smtClean="0"/>
              <a:t>the northern portion of Mexico.</a:t>
            </a:r>
          </a:p>
          <a:p>
            <a:pPr fontAlgn="auto">
              <a:spcAft>
                <a:spcPts val="0"/>
              </a:spcAft>
              <a:defRPr/>
            </a:pPr>
            <a:endParaRPr lang="en-US" sz="166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1660" dirty="0" smtClean="0"/>
              <a:t>There is a moderate to high tilt in the odds to favor above-average rainfall over much of Central America and the Caribbean.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61881" y="5943600"/>
            <a:ext cx="2960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Individual model forecasts can be found here:</a:t>
            </a:r>
          </a:p>
          <a:p>
            <a:r>
              <a:rPr lang="en-US" sz="1200" dirty="0">
                <a:solidFill>
                  <a:srgbClr val="FF0000"/>
                </a:solidFill>
              </a:rPr>
              <a:t>http://www.cpc.ncep.noaa.gov/products/international/nmme/nmme.shtml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67401" y="762000"/>
            <a:ext cx="3155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Sand shade indicates indicate dry climatological mask. White areas show where no one class is dominant: either all </a:t>
            </a:r>
            <a:r>
              <a:rPr lang="en-US" sz="1100" dirty="0" err="1">
                <a:solidFill>
                  <a:srgbClr val="FF0000"/>
                </a:solidFill>
              </a:rPr>
              <a:t>terciles</a:t>
            </a:r>
            <a:r>
              <a:rPr lang="en-US" sz="1100" dirty="0">
                <a:solidFill>
                  <a:srgbClr val="FF0000"/>
                </a:solidFill>
              </a:rPr>
              <a:t> are under 36%, or both A and B are over 36% </a:t>
            </a:r>
            <a:r>
              <a:rPr lang="en-US" sz="1000" dirty="0">
                <a:solidFill>
                  <a:srgbClr val="FF0000"/>
                </a:solidFill>
              </a:rPr>
              <a:t>(</a:t>
            </a:r>
            <a:r>
              <a:rPr lang="en-US" sz="1000" dirty="0">
                <a:solidFill>
                  <a:srgbClr val="FF0000"/>
                </a:solidFill>
                <a:hlinkClick r:id="rId7"/>
              </a:rPr>
              <a:t>http://www.cpc.ncep.noaa.gov/products/NMME/NMME_PROB_descr.html</a:t>
            </a:r>
            <a:r>
              <a:rPr lang="en-US" sz="1000" dirty="0">
                <a:solidFill>
                  <a:srgbClr val="FF0000"/>
                </a:solidFill>
              </a:rPr>
              <a:t>). 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5496612B-2EBD-20B0-5BE7-69488E93FA8D}"/>
              </a:ext>
            </a:extLst>
          </p:cNvPr>
          <p:cNvSpPr/>
          <p:nvPr/>
        </p:nvSpPr>
        <p:spPr>
          <a:xfrm>
            <a:off x="672850" y="115466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May - Jul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D476F0E9-DE93-6873-1DD0-91C3FE14624D}"/>
              </a:ext>
            </a:extLst>
          </p:cNvPr>
          <p:cNvSpPr/>
          <p:nvPr/>
        </p:nvSpPr>
        <p:spPr>
          <a:xfrm>
            <a:off x="3657600" y="1154668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Jun - Aug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DF644AF0-08F9-9517-18FE-7D4D6ABB2CD3}"/>
              </a:ext>
            </a:extLst>
          </p:cNvPr>
          <p:cNvSpPr/>
          <p:nvPr/>
        </p:nvSpPr>
        <p:spPr>
          <a:xfrm>
            <a:off x="3810000" y="4050268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Aug - Oct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6B692785-283C-DF37-F94E-B49687DC5726}"/>
              </a:ext>
            </a:extLst>
          </p:cNvPr>
          <p:cNvSpPr/>
          <p:nvPr/>
        </p:nvSpPr>
        <p:spPr>
          <a:xfrm>
            <a:off x="916441" y="4050268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Jul - Sep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6" name="CuadroTexto 25">
            <a:extLst>
              <a:ext uri="{FF2B5EF4-FFF2-40B4-BE49-F238E27FC236}">
                <a16:creationId xmlns:a16="http://schemas.microsoft.com/office/drawing/2014/main" id="{83EDFB6D-D3DA-6A2B-6AA9-CA5D64A696F1}"/>
              </a:ext>
            </a:extLst>
          </p:cNvPr>
          <p:cNvSpPr txBox="1"/>
          <p:nvPr/>
        </p:nvSpPr>
        <p:spPr>
          <a:xfrm>
            <a:off x="2174345" y="38909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(</a:t>
            </a:r>
            <a:r>
              <a:rPr lang="fr-FR" sz="1800" dirty="0" smtClean="0">
                <a:solidFill>
                  <a:srgbClr val="7030A0"/>
                </a:solidFill>
                <a:latin typeface="Calibri" pitchFamily="34" charset="0"/>
              </a:rPr>
              <a:t>01 – 08 </a:t>
            </a:r>
            <a:r>
              <a:rPr lang="fr-FR" sz="1800" dirty="0" err="1" smtClean="0">
                <a:solidFill>
                  <a:srgbClr val="7030A0"/>
                </a:solidFill>
                <a:latin typeface="Calibri" pitchFamily="34" charset="0"/>
              </a:rPr>
              <a:t>Apr</a:t>
            </a:r>
            <a:r>
              <a:rPr lang="fr-FR" sz="1800" dirty="0" smtClean="0">
                <a:solidFill>
                  <a:srgbClr val="7030A0"/>
                </a:solidFill>
                <a:latin typeface="Calibri" pitchFamily="34" charset="0"/>
              </a:rPr>
              <a:t> 2024 IC</a:t>
            </a:r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)</a:t>
            </a:r>
            <a:endParaRPr lang="en-US" sz="1800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18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 txBox="1">
            <a:spLocks noChangeArrowheads="1"/>
          </p:cNvSpPr>
          <p:nvPr/>
        </p:nvSpPr>
        <p:spPr bwMode="auto">
          <a:xfrm>
            <a:off x="152399" y="76200"/>
            <a:ext cx="8870159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900" b="1" dirty="0">
                <a:solidFill>
                  <a:srgbClr val="0000FF"/>
                </a:solidFill>
                <a:latin typeface="Calibri" pitchFamily="34" charset="0"/>
              </a:rPr>
              <a:t>Rainfall Guidance, Central Asia: North American Multi-Model Ensemble (NMME) 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61881" y="1931075"/>
            <a:ext cx="29606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smtClean="0"/>
              <a:t>There is a slight to moderate tilt in the odds to favor above-average rainfall across eastern Afghanistan and Pakistan through the northern hemisphere early summer 2024.</a:t>
            </a:r>
          </a:p>
          <a:p>
            <a:pPr fontAlgn="auto">
              <a:spcAft>
                <a:spcPts val="0"/>
              </a:spcAft>
              <a:defRPr/>
            </a:pPr>
            <a:endParaRPr lang="en-US" sz="1600" dirty="0"/>
          </a:p>
          <a:p>
            <a:pPr fontAlgn="auto">
              <a:spcAft>
                <a:spcPts val="0"/>
              </a:spcAft>
              <a:defRPr/>
            </a:pPr>
            <a:r>
              <a:rPr lang="en-US" sz="1600" dirty="0" smtClean="0"/>
              <a:t>There is a slight tilt in the odds to favor below-average rainfall over he northern portion of Central Asia during the northern hemisphere summer 2024.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61881" y="5791200"/>
            <a:ext cx="2960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Individual </a:t>
            </a:r>
            <a:r>
              <a:rPr lang="en-US" sz="1200" dirty="0" smtClean="0">
                <a:solidFill>
                  <a:srgbClr val="FF0000"/>
                </a:solidFill>
              </a:rPr>
              <a:t>model and  </a:t>
            </a:r>
            <a:r>
              <a:rPr lang="en-US" sz="1200" dirty="0">
                <a:solidFill>
                  <a:srgbClr val="FF0000"/>
                </a:solidFill>
              </a:rPr>
              <a:t>forecasts can be found here:</a:t>
            </a:r>
          </a:p>
          <a:p>
            <a:r>
              <a:rPr lang="en-US" sz="1200" dirty="0">
                <a:solidFill>
                  <a:srgbClr val="FF0000"/>
                </a:solidFill>
              </a:rPr>
              <a:t>http://www.cpc.ncep.noaa.gov/products/international/nmme/nmme.shtml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67401" y="762000"/>
            <a:ext cx="3155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Sand shade indicates indicate dry climatological mask. White areas show where no one class is dominant: either all </a:t>
            </a:r>
            <a:r>
              <a:rPr lang="en-US" sz="1100" dirty="0" err="1">
                <a:solidFill>
                  <a:srgbClr val="FF0000"/>
                </a:solidFill>
              </a:rPr>
              <a:t>terciles</a:t>
            </a:r>
            <a:r>
              <a:rPr lang="en-US" sz="1100" dirty="0">
                <a:solidFill>
                  <a:srgbClr val="FF0000"/>
                </a:solidFill>
              </a:rPr>
              <a:t> are under 36%, or both A and B are over 36%  </a:t>
            </a:r>
            <a:r>
              <a:rPr lang="en-US" sz="1000" dirty="0">
                <a:solidFill>
                  <a:srgbClr val="FF0000"/>
                </a:solidFill>
              </a:rPr>
              <a:t>(</a:t>
            </a:r>
            <a:r>
              <a:rPr lang="en-US" sz="1000" dirty="0">
                <a:solidFill>
                  <a:srgbClr val="FF0000"/>
                </a:solidFill>
                <a:hlinkClick r:id="rId4"/>
              </a:rPr>
              <a:t>http://www.cpc.ncep.noaa.gov/products/NMME/NMME_PROB_descr.html</a:t>
            </a:r>
            <a:r>
              <a:rPr lang="en-US" sz="1000" dirty="0">
                <a:solidFill>
                  <a:srgbClr val="FF0000"/>
                </a:solidFill>
              </a:rPr>
              <a:t>). 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AA21C403-7AC0-FE06-3469-E10DCA122327}"/>
              </a:ext>
            </a:extLst>
          </p:cNvPr>
          <p:cNvSpPr/>
          <p:nvPr/>
        </p:nvSpPr>
        <p:spPr>
          <a:xfrm>
            <a:off x="533400" y="115466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May - Jul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BEF33800-43A1-3D9C-89CE-64C240D7844D}"/>
              </a:ext>
            </a:extLst>
          </p:cNvPr>
          <p:cNvSpPr/>
          <p:nvPr/>
        </p:nvSpPr>
        <p:spPr>
          <a:xfrm>
            <a:off x="3657600" y="1154668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Jun - Aug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612FF408-3CF7-9CFE-ED51-923E54E3A1C4}"/>
              </a:ext>
            </a:extLst>
          </p:cNvPr>
          <p:cNvSpPr/>
          <p:nvPr/>
        </p:nvSpPr>
        <p:spPr>
          <a:xfrm>
            <a:off x="3810000" y="4050268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Aug - Oct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0B356E0B-D1CC-D4D3-13BE-93668B4DF0F6}"/>
              </a:ext>
            </a:extLst>
          </p:cNvPr>
          <p:cNvSpPr/>
          <p:nvPr/>
        </p:nvSpPr>
        <p:spPr>
          <a:xfrm>
            <a:off x="916441" y="4050268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Jul - Sep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6" name="CuadroTexto 25">
            <a:extLst>
              <a:ext uri="{FF2B5EF4-FFF2-40B4-BE49-F238E27FC236}">
                <a16:creationId xmlns:a16="http://schemas.microsoft.com/office/drawing/2014/main" id="{83EDFB6D-D3DA-6A2B-6AA9-CA5D64A696F1}"/>
              </a:ext>
            </a:extLst>
          </p:cNvPr>
          <p:cNvSpPr txBox="1"/>
          <p:nvPr/>
        </p:nvSpPr>
        <p:spPr>
          <a:xfrm>
            <a:off x="2174345" y="38909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(</a:t>
            </a:r>
            <a:r>
              <a:rPr lang="fr-FR" sz="1800" dirty="0" smtClean="0">
                <a:solidFill>
                  <a:srgbClr val="7030A0"/>
                </a:solidFill>
                <a:latin typeface="Calibri" pitchFamily="34" charset="0"/>
              </a:rPr>
              <a:t>01 – 08 </a:t>
            </a:r>
            <a:r>
              <a:rPr lang="fr-FR" sz="1800" dirty="0" err="1" smtClean="0">
                <a:solidFill>
                  <a:srgbClr val="7030A0"/>
                </a:solidFill>
                <a:latin typeface="Calibri" pitchFamily="34" charset="0"/>
              </a:rPr>
              <a:t>Apr</a:t>
            </a:r>
            <a:r>
              <a:rPr lang="fr-FR" sz="1800" dirty="0" smtClean="0">
                <a:solidFill>
                  <a:srgbClr val="7030A0"/>
                </a:solidFill>
                <a:latin typeface="Calibri" pitchFamily="34" charset="0"/>
              </a:rPr>
              <a:t> 2024 IC</a:t>
            </a:r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)</a:t>
            </a:r>
            <a:endParaRPr lang="en-US" sz="1800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576" y="1444752"/>
            <a:ext cx="2864525" cy="221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4097" y="1444752"/>
            <a:ext cx="2864525" cy="221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576" y="4416552"/>
            <a:ext cx="2864525" cy="221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4097" y="4416552"/>
            <a:ext cx="2864525" cy="221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3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3824" y="4233672"/>
            <a:ext cx="2840851" cy="21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896" y="4233672"/>
            <a:ext cx="2840851" cy="21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896" y="1408176"/>
            <a:ext cx="2840851" cy="21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3824" y="1408176"/>
            <a:ext cx="2840851" cy="21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Rectangle 2"/>
          <p:cNvSpPr txBox="1">
            <a:spLocks noChangeArrowheads="1"/>
          </p:cNvSpPr>
          <p:nvPr/>
        </p:nvSpPr>
        <p:spPr bwMode="auto">
          <a:xfrm>
            <a:off x="152399" y="76200"/>
            <a:ext cx="8870159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900" b="1" dirty="0">
                <a:solidFill>
                  <a:srgbClr val="0000FF"/>
                </a:solidFill>
                <a:latin typeface="Calibri" pitchFamily="34" charset="0"/>
              </a:rPr>
              <a:t>Rainfall Guidance, South Asia: North American Multi-Model Ensemble (NMME) 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61881" y="1883926"/>
            <a:ext cx="296067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700" dirty="0" smtClean="0"/>
              <a:t>There </a:t>
            </a:r>
            <a:r>
              <a:rPr lang="en-US" sz="1700" dirty="0"/>
              <a:t>is a </a:t>
            </a:r>
            <a:r>
              <a:rPr lang="en-US" sz="1700" dirty="0" smtClean="0"/>
              <a:t>slight to moderate </a:t>
            </a:r>
            <a:r>
              <a:rPr lang="en-US" sz="1700" dirty="0"/>
              <a:t>tilt in the odds to favor above-average rainfall </a:t>
            </a:r>
            <a:r>
              <a:rPr lang="en-US" sz="1700" dirty="0" smtClean="0"/>
              <a:t>over many parts of India and China.</a:t>
            </a:r>
          </a:p>
          <a:p>
            <a:pPr fontAlgn="auto">
              <a:spcAft>
                <a:spcPts val="0"/>
              </a:spcAft>
              <a:defRPr/>
            </a:pPr>
            <a:endParaRPr lang="en-US" sz="1700" dirty="0"/>
          </a:p>
          <a:p>
            <a:pPr fontAlgn="auto">
              <a:spcAft>
                <a:spcPts val="0"/>
              </a:spcAft>
              <a:defRPr/>
            </a:pPr>
            <a:r>
              <a:rPr lang="en-US" sz="1700" dirty="0"/>
              <a:t>There is a </a:t>
            </a:r>
            <a:r>
              <a:rPr lang="en-US" sz="1700" dirty="0" smtClean="0"/>
              <a:t>slight to moderate tilt </a:t>
            </a:r>
            <a:r>
              <a:rPr lang="en-US" sz="1700" dirty="0"/>
              <a:t>in the odds to favor below-average rainfall </a:t>
            </a:r>
            <a:r>
              <a:rPr lang="en-US" sz="1700" dirty="0" smtClean="0"/>
              <a:t>over parts of Southeast Asia.</a:t>
            </a:r>
            <a:endParaRPr lang="en-US" sz="1700" dirty="0"/>
          </a:p>
        </p:txBody>
      </p:sp>
      <p:sp>
        <p:nvSpPr>
          <p:cNvPr id="15" name="TextBox 14"/>
          <p:cNvSpPr txBox="1"/>
          <p:nvPr/>
        </p:nvSpPr>
        <p:spPr>
          <a:xfrm>
            <a:off x="6061881" y="5791200"/>
            <a:ext cx="2960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Individual model forecasts can be found here:</a:t>
            </a:r>
          </a:p>
          <a:p>
            <a:r>
              <a:rPr lang="en-US" sz="1200" dirty="0">
                <a:solidFill>
                  <a:srgbClr val="FF0000"/>
                </a:solidFill>
              </a:rPr>
              <a:t>http://www.cpc.ncep.noaa.gov/products/international/nmme/nmme.shtml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67401" y="762000"/>
            <a:ext cx="3155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Sand shade indicates indicate dry climatological mask. White areas show where no one class is dominant: either all </a:t>
            </a:r>
            <a:r>
              <a:rPr lang="en-US" sz="1100" dirty="0" err="1">
                <a:solidFill>
                  <a:srgbClr val="FF0000"/>
                </a:solidFill>
              </a:rPr>
              <a:t>terciles</a:t>
            </a:r>
            <a:r>
              <a:rPr lang="en-US" sz="1100" dirty="0">
                <a:solidFill>
                  <a:srgbClr val="FF0000"/>
                </a:solidFill>
              </a:rPr>
              <a:t> are under 36%, or both A and B are over 36%  </a:t>
            </a:r>
            <a:r>
              <a:rPr lang="en-US" sz="1000" dirty="0">
                <a:solidFill>
                  <a:srgbClr val="FF0000"/>
                </a:solidFill>
              </a:rPr>
              <a:t>(</a:t>
            </a:r>
            <a:r>
              <a:rPr lang="en-US" sz="1000" dirty="0">
                <a:solidFill>
                  <a:srgbClr val="FF0000"/>
                </a:solidFill>
                <a:hlinkClick r:id="rId7"/>
              </a:rPr>
              <a:t>http://www.cpc.ncep.noaa.gov/products/NMME/NMME_PROB_descr.html</a:t>
            </a:r>
            <a:r>
              <a:rPr lang="en-US" sz="1000" dirty="0">
                <a:solidFill>
                  <a:srgbClr val="FF0000"/>
                </a:solidFill>
              </a:rPr>
              <a:t>). 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42BF7B04-4A5F-D116-4029-6E2D8A82FB93}"/>
              </a:ext>
            </a:extLst>
          </p:cNvPr>
          <p:cNvSpPr/>
          <p:nvPr/>
        </p:nvSpPr>
        <p:spPr>
          <a:xfrm>
            <a:off x="685800" y="115466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May - Jul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C99FF556-AB57-17BB-806E-86F22F78C61E}"/>
              </a:ext>
            </a:extLst>
          </p:cNvPr>
          <p:cNvSpPr/>
          <p:nvPr/>
        </p:nvSpPr>
        <p:spPr>
          <a:xfrm>
            <a:off x="3695410" y="1154668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Jun - Aug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73284533-2224-1F44-B7A7-BAB0A439209C}"/>
              </a:ext>
            </a:extLst>
          </p:cNvPr>
          <p:cNvSpPr/>
          <p:nvPr/>
        </p:nvSpPr>
        <p:spPr>
          <a:xfrm>
            <a:off x="3810000" y="4050268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Aug - Oct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9FC76B11-2B7E-77D5-EDB0-175EAB4D64D7}"/>
              </a:ext>
            </a:extLst>
          </p:cNvPr>
          <p:cNvSpPr/>
          <p:nvPr/>
        </p:nvSpPr>
        <p:spPr>
          <a:xfrm>
            <a:off x="916441" y="4050268"/>
            <a:ext cx="166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Feb – Mar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6" name="CuadroTexto 25">
            <a:extLst>
              <a:ext uri="{FF2B5EF4-FFF2-40B4-BE49-F238E27FC236}">
                <a16:creationId xmlns:a16="http://schemas.microsoft.com/office/drawing/2014/main" id="{83EDFB6D-D3DA-6A2B-6AA9-CA5D64A696F1}"/>
              </a:ext>
            </a:extLst>
          </p:cNvPr>
          <p:cNvSpPr txBox="1"/>
          <p:nvPr/>
        </p:nvSpPr>
        <p:spPr>
          <a:xfrm>
            <a:off x="2174345" y="38909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(</a:t>
            </a:r>
            <a:r>
              <a:rPr lang="fr-FR" sz="1800" dirty="0" smtClean="0">
                <a:solidFill>
                  <a:srgbClr val="7030A0"/>
                </a:solidFill>
                <a:latin typeface="Calibri" pitchFamily="34" charset="0"/>
              </a:rPr>
              <a:t>01 – 08 </a:t>
            </a:r>
            <a:r>
              <a:rPr lang="fr-FR" sz="1800" dirty="0" err="1" smtClean="0">
                <a:solidFill>
                  <a:srgbClr val="7030A0"/>
                </a:solidFill>
                <a:latin typeface="Calibri" pitchFamily="34" charset="0"/>
              </a:rPr>
              <a:t>Apr</a:t>
            </a:r>
            <a:r>
              <a:rPr lang="fr-FR" sz="1800" dirty="0" smtClean="0">
                <a:solidFill>
                  <a:srgbClr val="7030A0"/>
                </a:solidFill>
                <a:latin typeface="Calibri" pitchFamily="34" charset="0"/>
              </a:rPr>
              <a:t> 2024 IC</a:t>
            </a:r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)</a:t>
            </a:r>
            <a:endParaRPr lang="en-US" sz="1800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54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1840" y="4434840"/>
            <a:ext cx="2840851" cy="21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Rectangle 2"/>
          <p:cNvSpPr txBox="1">
            <a:spLocks noChangeArrowheads="1"/>
          </p:cNvSpPr>
          <p:nvPr/>
        </p:nvSpPr>
        <p:spPr bwMode="auto">
          <a:xfrm>
            <a:off x="112807" y="76200"/>
            <a:ext cx="869507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700" b="1" dirty="0">
                <a:solidFill>
                  <a:srgbClr val="0000FF"/>
                </a:solidFill>
                <a:latin typeface="Calibri" pitchFamily="34" charset="0"/>
              </a:rPr>
              <a:t>Rainfall Guidance, Maritime Continent: North American Multi-Model Ensemble (NMME)</a:t>
            </a:r>
            <a:r>
              <a:rPr lang="en-US" sz="1700" b="1" dirty="0">
                <a:latin typeface="Calibri" pitchFamily="34" charset="0"/>
              </a:rPr>
              <a:t> 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cpc.ncep.noaa.gov/products/international/nmme/probabilistic_seasonal/maritime_nmme_prec_3catprb_MayIC_Jun2016-Aug20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21" y="-1630950"/>
            <a:ext cx="700" cy="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CB323FD-1D07-119E-245F-E964E5947F85}"/>
              </a:ext>
            </a:extLst>
          </p:cNvPr>
          <p:cNvSpPr/>
          <p:nvPr/>
        </p:nvSpPr>
        <p:spPr>
          <a:xfrm>
            <a:off x="825250" y="115466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May - Jul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E1A4EE-5C2F-538B-AA60-61DFEA22AA8E}"/>
              </a:ext>
            </a:extLst>
          </p:cNvPr>
          <p:cNvSpPr/>
          <p:nvPr/>
        </p:nvSpPr>
        <p:spPr>
          <a:xfrm>
            <a:off x="3771610" y="1154668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Jun - Aug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9D9494-8188-7105-3EEE-8FD68758BA83}"/>
              </a:ext>
            </a:extLst>
          </p:cNvPr>
          <p:cNvSpPr/>
          <p:nvPr/>
        </p:nvSpPr>
        <p:spPr>
          <a:xfrm>
            <a:off x="3810000" y="4050268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Aug - Oct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B5025E-46E2-3FDC-0C35-B70492669119}"/>
              </a:ext>
            </a:extLst>
          </p:cNvPr>
          <p:cNvSpPr/>
          <p:nvPr/>
        </p:nvSpPr>
        <p:spPr>
          <a:xfrm>
            <a:off x="1054251" y="4050268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Jul - Sep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7" name="CuadroTexto 25">
            <a:extLst>
              <a:ext uri="{FF2B5EF4-FFF2-40B4-BE49-F238E27FC236}">
                <a16:creationId xmlns:a16="http://schemas.microsoft.com/office/drawing/2014/main" id="{83EDFB6D-D3DA-6A2B-6AA9-CA5D64A696F1}"/>
              </a:ext>
            </a:extLst>
          </p:cNvPr>
          <p:cNvSpPr txBox="1"/>
          <p:nvPr/>
        </p:nvSpPr>
        <p:spPr>
          <a:xfrm>
            <a:off x="2174345" y="38909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(</a:t>
            </a:r>
            <a:r>
              <a:rPr lang="fr-FR" sz="1800" dirty="0" smtClean="0">
                <a:solidFill>
                  <a:srgbClr val="7030A0"/>
                </a:solidFill>
                <a:latin typeface="Calibri" pitchFamily="34" charset="0"/>
              </a:rPr>
              <a:t>01 – 08 </a:t>
            </a:r>
            <a:r>
              <a:rPr lang="fr-FR" sz="1800" dirty="0" err="1" smtClean="0">
                <a:solidFill>
                  <a:srgbClr val="7030A0"/>
                </a:solidFill>
                <a:latin typeface="Calibri" pitchFamily="34" charset="0"/>
              </a:rPr>
              <a:t>Apr</a:t>
            </a:r>
            <a:r>
              <a:rPr lang="fr-FR" sz="1800" dirty="0" smtClean="0">
                <a:solidFill>
                  <a:srgbClr val="7030A0"/>
                </a:solidFill>
                <a:latin typeface="Calibri" pitchFamily="34" charset="0"/>
              </a:rPr>
              <a:t> 2024 IC</a:t>
            </a:r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)</a:t>
            </a:r>
            <a:endParaRPr lang="en-US" sz="1800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554480"/>
            <a:ext cx="2840851" cy="21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1840" y="1554480"/>
            <a:ext cx="2840851" cy="21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4434840"/>
            <a:ext cx="2840851" cy="21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61881" y="5722203"/>
            <a:ext cx="2960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Individual model forecasts can be found here: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http</a:t>
            </a:r>
            <a:r>
              <a:rPr lang="en-US" sz="1200" dirty="0">
                <a:solidFill>
                  <a:srgbClr val="FF0000"/>
                </a:solidFill>
              </a:rPr>
              <a:t>://www.cpc.ncep.noaa.gov/products/international/nmme/nmme.shtml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64641" y="1859340"/>
            <a:ext cx="296067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/>
              <a:t>The forecasts call for a slight to moderate tilt in the odds to favor below-average rainfall over </a:t>
            </a:r>
            <a:r>
              <a:rPr lang="en-US" sz="1600" dirty="0" smtClean="0"/>
              <a:t>the Philippines through the </a:t>
            </a:r>
            <a:r>
              <a:rPr lang="en-US" sz="1600" dirty="0"/>
              <a:t>northern hemisphere </a:t>
            </a:r>
            <a:r>
              <a:rPr lang="en-US" sz="1600" dirty="0" smtClean="0"/>
              <a:t>early summer 2024.</a:t>
            </a:r>
          </a:p>
          <a:p>
            <a:pPr fontAlgn="auto">
              <a:spcAft>
                <a:spcPts val="0"/>
              </a:spcAft>
              <a:defRPr/>
            </a:pPr>
            <a:endParaRPr lang="en-US" sz="1600" dirty="0"/>
          </a:p>
          <a:p>
            <a:pPr fontAlgn="auto">
              <a:spcAft>
                <a:spcPts val="0"/>
              </a:spcAft>
              <a:defRPr/>
            </a:pPr>
            <a:r>
              <a:rPr lang="en-US" sz="1600" dirty="0" smtClean="0"/>
              <a:t>The </a:t>
            </a:r>
            <a:r>
              <a:rPr lang="en-US" sz="1600" dirty="0"/>
              <a:t>forecasts call for a slight to moderate tilt in the odds to favor </a:t>
            </a:r>
            <a:r>
              <a:rPr lang="en-US" sz="1600" dirty="0" smtClean="0"/>
              <a:t>above-average </a:t>
            </a:r>
            <a:r>
              <a:rPr lang="en-US" sz="1600" dirty="0"/>
              <a:t>rainfall over </a:t>
            </a:r>
            <a:r>
              <a:rPr lang="en-US" sz="1600" dirty="0" smtClean="0"/>
              <a:t>many places in the Maritime Continent region, including Australia.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67401" y="762000"/>
            <a:ext cx="3155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Sand shade indicates indicate dry climatological mask. White areas show where no one class is dominant: either all </a:t>
            </a:r>
            <a:r>
              <a:rPr lang="en-US" sz="1100" dirty="0" err="1">
                <a:solidFill>
                  <a:srgbClr val="FF0000"/>
                </a:solidFill>
              </a:rPr>
              <a:t>terciles</a:t>
            </a:r>
            <a:r>
              <a:rPr lang="en-US" sz="1100" dirty="0">
                <a:solidFill>
                  <a:srgbClr val="FF0000"/>
                </a:solidFill>
              </a:rPr>
              <a:t> are under 36%, or both A and B are over 36% </a:t>
            </a:r>
            <a:r>
              <a:rPr lang="en-US" sz="1000" dirty="0">
                <a:solidFill>
                  <a:srgbClr val="FF0000"/>
                </a:solidFill>
              </a:rPr>
              <a:t>(</a:t>
            </a:r>
            <a:r>
              <a:rPr lang="en-US" sz="1000" dirty="0">
                <a:solidFill>
                  <a:srgbClr val="FF0000"/>
                </a:solidFill>
                <a:hlinkClick r:id="rId9"/>
              </a:rPr>
              <a:t>http://www.cpc.ncep.noaa.gov/products/NMME/NMME_PROB_descr.html</a:t>
            </a:r>
            <a:r>
              <a:rPr lang="en-US" sz="1000" dirty="0">
                <a:solidFill>
                  <a:srgbClr val="FF0000"/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46346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2152" y="4206240"/>
            <a:ext cx="2048483" cy="265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2152" y="1307592"/>
            <a:ext cx="2048483" cy="265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" y="4206240"/>
            <a:ext cx="2048483" cy="265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" y="1307592"/>
            <a:ext cx="2048483" cy="265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Rectangle 2"/>
          <p:cNvSpPr txBox="1">
            <a:spLocks noChangeArrowheads="1"/>
          </p:cNvSpPr>
          <p:nvPr/>
        </p:nvSpPr>
        <p:spPr bwMode="auto">
          <a:xfrm>
            <a:off x="112807" y="76200"/>
            <a:ext cx="869507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Calibri" pitchFamily="34" charset="0"/>
              </a:rPr>
              <a:t>Rainfall Guidance, South America:  North American Multi-Model Ensemble (NMME)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61881" y="2057400"/>
            <a:ext cx="2960677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700" dirty="0"/>
              <a:t>There is a </a:t>
            </a:r>
            <a:r>
              <a:rPr lang="en-US" sz="1700" dirty="0" smtClean="0"/>
              <a:t>slight tilt </a:t>
            </a:r>
            <a:r>
              <a:rPr lang="en-US" sz="1700" dirty="0"/>
              <a:t>in the odds to favor above-average rainfall over </a:t>
            </a:r>
            <a:r>
              <a:rPr lang="en-US" sz="1700" dirty="0" smtClean="0"/>
              <a:t>the far northern parts of South America.</a:t>
            </a:r>
            <a:endParaRPr lang="en-US" sz="17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17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The forecasts call for a moderate to high tilt in the odds to favor below-average rainfall over parts of northern, central and southern South America.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61881" y="5791200"/>
            <a:ext cx="2960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Individual model forecasts can be found here:</a:t>
            </a:r>
          </a:p>
          <a:p>
            <a:r>
              <a:rPr lang="en-US" sz="1200" dirty="0">
                <a:solidFill>
                  <a:srgbClr val="FF0000"/>
                </a:solidFill>
              </a:rPr>
              <a:t>http://www.cpc.ncep.noaa.gov/products/international/nmme/nmme.shtml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67401" y="762000"/>
            <a:ext cx="3155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Sand shade indicates indicate dry climatological mask. White areas show where no one class is dominant: either all </a:t>
            </a:r>
            <a:r>
              <a:rPr lang="en-US" sz="1100" dirty="0" err="1">
                <a:solidFill>
                  <a:srgbClr val="FF0000"/>
                </a:solidFill>
              </a:rPr>
              <a:t>terciles</a:t>
            </a:r>
            <a:r>
              <a:rPr lang="en-US" sz="1100" dirty="0">
                <a:solidFill>
                  <a:srgbClr val="FF0000"/>
                </a:solidFill>
              </a:rPr>
              <a:t> are under 36%, or both A and B are over 36% </a:t>
            </a:r>
            <a:r>
              <a:rPr lang="en-US" sz="1000" dirty="0">
                <a:solidFill>
                  <a:srgbClr val="FF0000"/>
                </a:solidFill>
              </a:rPr>
              <a:t>(</a:t>
            </a:r>
            <a:r>
              <a:rPr lang="en-US" sz="1000" dirty="0">
                <a:solidFill>
                  <a:srgbClr val="FF0000"/>
                </a:solidFill>
                <a:hlinkClick r:id="rId7"/>
              </a:rPr>
              <a:t>http://www.cpc.ncep.noaa.gov/products/NMME/NMME_PROB_descr.html</a:t>
            </a:r>
            <a:r>
              <a:rPr lang="en-US" sz="1000" dirty="0">
                <a:solidFill>
                  <a:srgbClr val="FF0000"/>
                </a:solidFill>
              </a:rPr>
              <a:t>). 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56F74C0A-01B0-AC4D-7E3A-382F9F5E8F7C}"/>
              </a:ext>
            </a:extLst>
          </p:cNvPr>
          <p:cNvSpPr/>
          <p:nvPr/>
        </p:nvSpPr>
        <p:spPr>
          <a:xfrm>
            <a:off x="1040376" y="115466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May - Jul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ACF945D9-A312-00A1-85F9-99861C5262BF}"/>
              </a:ext>
            </a:extLst>
          </p:cNvPr>
          <p:cNvSpPr/>
          <p:nvPr/>
        </p:nvSpPr>
        <p:spPr>
          <a:xfrm>
            <a:off x="3695410" y="1154668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Jun - Aug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7E339131-2BF9-F1BD-27EF-2B1C71BE3CBA}"/>
              </a:ext>
            </a:extLst>
          </p:cNvPr>
          <p:cNvSpPr/>
          <p:nvPr/>
        </p:nvSpPr>
        <p:spPr>
          <a:xfrm>
            <a:off x="3810000" y="4050268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Aug - Oct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E13D4F3D-D36B-BCD0-9F06-D5DDC5A85AA3}"/>
              </a:ext>
            </a:extLst>
          </p:cNvPr>
          <p:cNvSpPr/>
          <p:nvPr/>
        </p:nvSpPr>
        <p:spPr>
          <a:xfrm>
            <a:off x="1054251" y="4050268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Jul - Sep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6" name="CuadroTexto 25">
            <a:extLst>
              <a:ext uri="{FF2B5EF4-FFF2-40B4-BE49-F238E27FC236}">
                <a16:creationId xmlns:a16="http://schemas.microsoft.com/office/drawing/2014/main" id="{83EDFB6D-D3DA-6A2B-6AA9-CA5D64A696F1}"/>
              </a:ext>
            </a:extLst>
          </p:cNvPr>
          <p:cNvSpPr txBox="1"/>
          <p:nvPr/>
        </p:nvSpPr>
        <p:spPr>
          <a:xfrm>
            <a:off x="2174345" y="38909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(</a:t>
            </a:r>
            <a:r>
              <a:rPr lang="fr-FR" sz="1800" dirty="0" smtClean="0">
                <a:solidFill>
                  <a:srgbClr val="7030A0"/>
                </a:solidFill>
                <a:latin typeface="Calibri" pitchFamily="34" charset="0"/>
              </a:rPr>
              <a:t>01 – 08 </a:t>
            </a:r>
            <a:r>
              <a:rPr lang="fr-FR" sz="1800" dirty="0" err="1" smtClean="0">
                <a:solidFill>
                  <a:srgbClr val="7030A0"/>
                </a:solidFill>
                <a:latin typeface="Calibri" pitchFamily="34" charset="0"/>
              </a:rPr>
              <a:t>Apr</a:t>
            </a:r>
            <a:r>
              <a:rPr lang="fr-FR" sz="1800" dirty="0" smtClean="0">
                <a:solidFill>
                  <a:srgbClr val="7030A0"/>
                </a:solidFill>
                <a:latin typeface="Calibri" pitchFamily="34" charset="0"/>
              </a:rPr>
              <a:t> 2024 IC</a:t>
            </a:r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)</a:t>
            </a:r>
            <a:endParaRPr lang="en-US" sz="1800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3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9161" y="3246120"/>
            <a:ext cx="4237605" cy="327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1" y="3246120"/>
            <a:ext cx="4237605" cy="327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9161" y="384048"/>
            <a:ext cx="4237605" cy="327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1" y="384048"/>
            <a:ext cx="4237605" cy="327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Rectangle 2"/>
          <p:cNvSpPr txBox="1">
            <a:spLocks noChangeArrowheads="1"/>
          </p:cNvSpPr>
          <p:nvPr/>
        </p:nvSpPr>
        <p:spPr bwMode="auto">
          <a:xfrm>
            <a:off x="112807" y="0"/>
            <a:ext cx="903119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900" b="1" dirty="0">
                <a:solidFill>
                  <a:srgbClr val="0000FF"/>
                </a:solidFill>
                <a:latin typeface="Calibri" pitchFamily="34" charset="0"/>
              </a:rPr>
              <a:t>Air Temperature Guidance:  North American Multi-Model Ensemble (NMME)</a:t>
            </a:r>
          </a:p>
          <a:p>
            <a:pPr algn="ctr"/>
            <a:endParaRPr lang="en-US" sz="1900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12807" y="6096000"/>
            <a:ext cx="8954993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550" dirty="0"/>
              <a:t>The forecasts call for a moderate to high tilt in the odds to favor </a:t>
            </a:r>
            <a:r>
              <a:rPr lang="en-US" sz="1550" dirty="0" smtClean="0"/>
              <a:t>above-average temperatures </a:t>
            </a:r>
            <a:r>
              <a:rPr lang="en-US" sz="1550" dirty="0"/>
              <a:t>over much of the </a:t>
            </a:r>
            <a:r>
              <a:rPr lang="en-US" sz="1550" dirty="0" smtClean="0"/>
              <a:t>Globe. There is a tilt in the odds to favor below-average temperature in the Sahel region of Africa during the NH summer.</a:t>
            </a:r>
            <a:endParaRPr lang="en-US" sz="1550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6637537"/>
            <a:ext cx="60960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Individual model forecasts can be found here: http://www.cpc.ncep.noaa.gov/products/international/nmme/nmme.shtml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77260C3-5D00-650F-6A32-B66489C90974}"/>
              </a:ext>
            </a:extLst>
          </p:cNvPr>
          <p:cNvSpPr txBox="1"/>
          <p:nvPr/>
        </p:nvSpPr>
        <p:spPr>
          <a:xfrm>
            <a:off x="2290754" y="29576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(</a:t>
            </a:r>
            <a:r>
              <a:rPr lang="fr-FR" sz="1800" dirty="0" smtClean="0">
                <a:solidFill>
                  <a:srgbClr val="7030A0"/>
                </a:solidFill>
                <a:latin typeface="Calibri" pitchFamily="34" charset="0"/>
              </a:rPr>
              <a:t>01 – 08 </a:t>
            </a:r>
            <a:r>
              <a:rPr lang="fr-FR" sz="1800" dirty="0" err="1" smtClean="0">
                <a:solidFill>
                  <a:srgbClr val="7030A0"/>
                </a:solidFill>
                <a:latin typeface="Calibri" pitchFamily="34" charset="0"/>
              </a:rPr>
              <a:t>Apr</a:t>
            </a:r>
            <a:r>
              <a:rPr lang="fr-FR" sz="1800" dirty="0" smtClean="0">
                <a:solidFill>
                  <a:srgbClr val="7030A0"/>
                </a:solidFill>
                <a:latin typeface="Calibri" pitchFamily="34" charset="0"/>
              </a:rPr>
              <a:t> 2024 IC</a:t>
            </a:r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)</a:t>
            </a:r>
            <a:endParaRPr lang="en-US" sz="18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DF7F452C-2C8A-4BAF-AF45-57F823D7656B}"/>
              </a:ext>
            </a:extLst>
          </p:cNvPr>
          <p:cNvSpPr/>
          <p:nvPr/>
        </p:nvSpPr>
        <p:spPr>
          <a:xfrm>
            <a:off x="1524000" y="515795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May - Jul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B101A016-F662-7A9E-FC45-0FD644FDDE52}"/>
              </a:ext>
            </a:extLst>
          </p:cNvPr>
          <p:cNvSpPr/>
          <p:nvPr/>
        </p:nvSpPr>
        <p:spPr>
          <a:xfrm>
            <a:off x="5905210" y="533400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Jun - Aug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B747AFF0-F6C4-98A8-0A08-55EB72F5F5AA}"/>
              </a:ext>
            </a:extLst>
          </p:cNvPr>
          <p:cNvSpPr/>
          <p:nvPr/>
        </p:nvSpPr>
        <p:spPr>
          <a:xfrm>
            <a:off x="5943600" y="3272709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Aug - Oct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E7DBF67F-80C2-9B41-6FFD-53AC5BA01D86}"/>
              </a:ext>
            </a:extLst>
          </p:cNvPr>
          <p:cNvSpPr/>
          <p:nvPr/>
        </p:nvSpPr>
        <p:spPr>
          <a:xfrm>
            <a:off x="1524000" y="3251928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Jul - Sep 2024</a:t>
            </a:r>
            <a:endParaRPr lang="en-US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73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38636"/>
            <a:ext cx="8229600" cy="7233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transition from El Niño to ENSO-neutral is likely by April-June 2024 (85% chance), with the odds of La Niña developing by June-August 2024 (60% chance).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Model forecasts indicate an increased chance for positive IOD through the northern hemisphere summer 2024.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NMME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forecasts favor a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slight to moderate chance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above-average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rainfall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Sahel region and Eastern Africa, Central Asia, Central America and parts of the Maritime Continent region.</a:t>
            </a: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forecasts call for an increased chance for below-average rainfall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over parts of South Africa, and much of South America.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There is a moderate to high chance for temperatures to trend upward across much of 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Globe.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Additional forecast resources can be found here: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http://www.cpc.ncep.noaa.gov/products/international/index.shtml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http://www.cpc.ncep.noaa.gov/products/international/nmme/nmme.shtml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http://origin.cpc.ncep.noaa.gov/products/people/wwang/cfsv2fcst/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56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</a:rPr>
              <a:t>CPC ENSO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CPC ENSO Alert System </a:t>
            </a:r>
            <a:r>
              <a:rPr lang="en-US" dirty="0" smtClean="0"/>
              <a:t>Status </a:t>
            </a:r>
            <a:r>
              <a:rPr lang="es-ES" b="1" u="sng" dirty="0">
                <a:solidFill>
                  <a:srgbClr val="FF0000"/>
                </a:solidFill>
              </a:rPr>
              <a:t>El Niño </a:t>
            </a:r>
            <a:r>
              <a:rPr lang="es-ES" b="1" u="sng" dirty="0" err="1">
                <a:solidFill>
                  <a:srgbClr val="FF0000"/>
                </a:solidFill>
              </a:rPr>
              <a:t>Advisory</a:t>
            </a:r>
            <a:r>
              <a:rPr lang="es-ES" b="1" u="sng" dirty="0">
                <a:solidFill>
                  <a:srgbClr val="FF0000"/>
                </a:solidFill>
              </a:rPr>
              <a:t> </a:t>
            </a:r>
            <a:r>
              <a:rPr lang="es-ES" b="1" u="sng" dirty="0"/>
              <a:t>/</a:t>
            </a:r>
            <a:r>
              <a:rPr lang="es-ES" b="1" u="sng" dirty="0">
                <a:solidFill>
                  <a:srgbClr val="FF0000"/>
                </a:solidFill>
              </a:rPr>
              <a:t> </a:t>
            </a:r>
            <a:r>
              <a:rPr lang="es-ES" b="1" u="sng" dirty="0">
                <a:solidFill>
                  <a:srgbClr val="0000FF"/>
                </a:solidFill>
              </a:rPr>
              <a:t>La Niña </a:t>
            </a:r>
            <a:r>
              <a:rPr lang="es-ES" b="1" u="sng" dirty="0" err="1" smtClean="0">
                <a:solidFill>
                  <a:srgbClr val="0000FF"/>
                </a:solidFill>
              </a:rPr>
              <a:t>Watch</a:t>
            </a:r>
            <a:endParaRPr lang="es-ES" b="1" u="sng" dirty="0" smtClean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>
                <a:latin typeface="Times New Roman"/>
                <a:ea typeface="Nimbus Sans L"/>
              </a:rPr>
              <a:t>Synopsis</a:t>
            </a:r>
            <a:r>
              <a:rPr lang="en-US" b="1" u="sng" dirty="0" smtClean="0">
                <a:latin typeface="Times New Roman"/>
                <a:ea typeface="Nimbus Sans L"/>
              </a:rPr>
              <a:t>:</a:t>
            </a:r>
            <a:r>
              <a:rPr lang="en-US" b="1" dirty="0" smtClean="0">
                <a:latin typeface="Times New Roman"/>
                <a:ea typeface="Nimbus Sans L"/>
              </a:rPr>
              <a:t> </a:t>
            </a:r>
            <a:r>
              <a:rPr lang="en-US" b="1" dirty="0"/>
              <a:t>A transition from El Niño to ENSO-neutral is likely by April-June 2024 (83% chance), with the odds of La Niña developing by June-August 2024 (62% chance). </a:t>
            </a:r>
            <a:r>
              <a:rPr lang="en-US" dirty="0" smtClean="0"/>
              <a:t>(Updated 14 March 2024).</a:t>
            </a:r>
            <a:endParaRPr lang="en-US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hlinkClick r:id="rId2"/>
              </a:rPr>
              <a:t>http://www.cpc.ncep.noaa.gov/products/analysis_monitoring/enso_advisory/ensodisc.shtml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0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914400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00FF"/>
                </a:solidFill>
              </a:rPr>
              <a:t>Summary of State of the Global Climate in </a:t>
            </a:r>
            <a:r>
              <a:rPr lang="en-US" sz="2800" b="1" dirty="0" smtClean="0">
                <a:solidFill>
                  <a:srgbClr val="0000FF"/>
                </a:solidFill>
              </a:rPr>
              <a:t>February 2024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199"/>
            <a:ext cx="8229600" cy="5791201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  <a:cs typeface="Arial" charset="0"/>
              </a:rPr>
              <a:t>During February 2024, sea surface temperature (SST) anomalies continued to weaken across most of the equatorial Pacific Ocean.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50" dirty="0">
              <a:latin typeface="Calibri" pitchFamily="34" charset="0"/>
              <a:cs typeface="Arial" charset="0"/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latin typeface="Calibri" pitchFamily="34" charset="0"/>
                <a:cs typeface="Arial" charset="0"/>
              </a:rPr>
              <a:t>In the last week, below-average SSTs emerged in a small region of the eastern equatorial Pacific </a:t>
            </a:r>
            <a:r>
              <a:rPr lang="en-US" sz="1800" dirty="0" smtClean="0">
                <a:latin typeface="Calibri" pitchFamily="34" charset="0"/>
                <a:cs typeface="Arial" charset="0"/>
              </a:rPr>
              <a:t>Ocean.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>
              <a:latin typeface="Calibri" pitchFamily="34" charset="0"/>
              <a:cs typeface="Arial" charset="0"/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latin typeface="Calibri" pitchFamily="34" charset="0"/>
                <a:cs typeface="Arial" charset="0"/>
              </a:rPr>
              <a:t>The weekly Niño indices weakened but remained positive, with the latest value in Niño-3.4 standing at </a:t>
            </a:r>
            <a:r>
              <a:rPr lang="en-US" sz="1800" dirty="0" smtClean="0">
                <a:latin typeface="Calibri" pitchFamily="34" charset="0"/>
                <a:cs typeface="Arial" charset="0"/>
              </a:rPr>
              <a:t>1.4°C.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>
              <a:latin typeface="Calibri" pitchFamily="34" charset="0"/>
              <a:cs typeface="Arial" charset="0"/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latin typeface="Calibri" pitchFamily="34" charset="0"/>
                <a:cs typeface="Arial" charset="0"/>
              </a:rPr>
              <a:t>Area-averaged subsurface temperature anomalies were slightly </a:t>
            </a:r>
            <a:r>
              <a:rPr lang="en-US" sz="1800" dirty="0" smtClean="0">
                <a:latin typeface="Calibri" pitchFamily="34" charset="0"/>
                <a:cs typeface="Arial" charset="0"/>
              </a:rPr>
              <a:t>negative.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>
              <a:latin typeface="Calibri" pitchFamily="34" charset="0"/>
              <a:cs typeface="Arial" charset="0"/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latin typeface="Calibri" pitchFamily="34" charset="0"/>
                <a:cs typeface="Arial" charset="0"/>
              </a:rPr>
              <a:t>Collectively, the coupled ocean-atmosphere system reflected a weakening El Niño.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50" dirty="0">
              <a:latin typeface="Calibri" pitchFamily="34" charset="0"/>
              <a:cs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  <a:cs typeface="Arial" charset="0"/>
              </a:rPr>
              <a:t>The </a:t>
            </a:r>
            <a:r>
              <a:rPr lang="en-US" sz="2000" dirty="0">
                <a:latin typeface="Calibri" pitchFamily="34" charset="0"/>
                <a:cs typeface="Arial" charset="0"/>
              </a:rPr>
              <a:t>Indian Ocean Dipole Index remained in the neutral range in late February and early March 2024.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latin typeface="Calibri" pitchFamily="34" charset="0"/>
              <a:cs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  <a:cs typeface="Arial" charset="0"/>
              </a:rPr>
              <a:t>Suppressed precipitation was observed over </a:t>
            </a:r>
            <a:r>
              <a:rPr lang="en-US" sz="2000" dirty="0" smtClean="0">
                <a:latin typeface="Calibri" pitchFamily="34" charset="0"/>
                <a:cs typeface="Arial" charset="0"/>
              </a:rPr>
              <a:t>much of </a:t>
            </a:r>
            <a:r>
              <a:rPr lang="en-US" sz="2000" dirty="0">
                <a:latin typeface="Calibri" pitchFamily="34" charset="0"/>
                <a:cs typeface="Arial" charset="0"/>
              </a:rPr>
              <a:t>Southern </a:t>
            </a:r>
            <a:r>
              <a:rPr lang="en-US" sz="2000" dirty="0" smtClean="0">
                <a:latin typeface="Calibri" pitchFamily="34" charset="0"/>
                <a:cs typeface="Arial" charset="0"/>
              </a:rPr>
              <a:t>Africa and </a:t>
            </a:r>
            <a:r>
              <a:rPr lang="en-US" sz="2000" dirty="0">
                <a:latin typeface="Calibri" pitchFamily="34" charset="0"/>
                <a:cs typeface="Arial" charset="0"/>
              </a:rPr>
              <a:t>the Maritime Continent region, and parts of northern South </a:t>
            </a:r>
            <a:r>
              <a:rPr lang="en-US" sz="2000" dirty="0" smtClean="0">
                <a:latin typeface="Calibri" pitchFamily="34" charset="0"/>
                <a:cs typeface="Arial" charset="0"/>
              </a:rPr>
              <a:t>America.</a:t>
            </a:r>
            <a:endParaRPr lang="en-US" sz="2000" dirty="0">
              <a:latin typeface="Calibri" pitchFamily="34" charset="0"/>
              <a:cs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latin typeface="Calibri" pitchFamily="34" charset="0"/>
              <a:cs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  <a:cs typeface="Arial" charset="0"/>
              </a:rPr>
              <a:t>Enhanced precipitation was evident </a:t>
            </a:r>
            <a:r>
              <a:rPr lang="en-US" sz="2000" dirty="0" smtClean="0">
                <a:latin typeface="Calibri" pitchFamily="34" charset="0"/>
                <a:cs typeface="Arial" charset="0"/>
              </a:rPr>
              <a:t>near the Date Line.</a:t>
            </a:r>
            <a:endParaRPr lang="en-US" sz="2000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1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cpc.ncep.noaa.gov/products/analysis_monitoring/enso_advisory/figure07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9" r="14906" b="23333"/>
          <a:stretch/>
        </p:blipFill>
        <p:spPr bwMode="auto">
          <a:xfrm>
            <a:off x="76200" y="1600200"/>
            <a:ext cx="473102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49213" y="-57150"/>
            <a:ext cx="8839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4363"/>
              </a:lnSpc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>
                <a:solidFill>
                  <a:srgbClr val="0000FF"/>
                </a:solidFill>
                <a:latin typeface="Verdana" pitchFamily="34" charset="0"/>
                <a:ea typeface="Arial Unicode MS" pitchFamily="34" charset="-128"/>
              </a:rPr>
              <a:t>CPC/IRI OFFICIAL NIŇO3.4 Forecast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754503"/>
              </p:ext>
            </p:extLst>
          </p:nvPr>
        </p:nvGraphicFramePr>
        <p:xfrm>
          <a:off x="4979988" y="1578538"/>
          <a:ext cx="4011612" cy="3270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2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2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28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Season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La Niña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Neutral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El Niño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286"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FMA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6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688"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MAM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74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AMJ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286"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MJJ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286"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JJA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62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286"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JAS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75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286"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ASO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82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85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OND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85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857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5347936"/>
            <a:ext cx="8278813" cy="923330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A transition from El Niño to ENSO-neutral is likely by April-June 2024 (83% chance), with the odds of La Niña developing by June-August 2024 (62% chance).</a:t>
            </a:r>
          </a:p>
        </p:txBody>
      </p:sp>
    </p:spTree>
    <p:extLst>
      <p:ext uri="{BB962C8B-B14F-4D97-AF65-F5344CB8AC3E}">
        <p14:creationId xmlns:p14="http://schemas.microsoft.com/office/powerpoint/2010/main" val="3653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</a:rPr>
              <a:t>CPC ENSO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CPC ENSO Alert System </a:t>
            </a:r>
            <a:r>
              <a:rPr lang="en-US" dirty="0" smtClean="0"/>
              <a:t>Status </a:t>
            </a:r>
            <a:r>
              <a:rPr lang="es-ES" b="1" u="sng" dirty="0">
                <a:solidFill>
                  <a:srgbClr val="FF0000"/>
                </a:solidFill>
              </a:rPr>
              <a:t>El Niño </a:t>
            </a:r>
            <a:r>
              <a:rPr lang="es-ES" b="1" u="sng" dirty="0" err="1">
                <a:solidFill>
                  <a:srgbClr val="FF0000"/>
                </a:solidFill>
              </a:rPr>
              <a:t>Advisory</a:t>
            </a:r>
            <a:r>
              <a:rPr lang="es-ES" b="1" u="sng" dirty="0">
                <a:solidFill>
                  <a:srgbClr val="FF0000"/>
                </a:solidFill>
              </a:rPr>
              <a:t> </a:t>
            </a:r>
            <a:r>
              <a:rPr lang="es-ES" b="1" u="sng" dirty="0"/>
              <a:t>/</a:t>
            </a:r>
            <a:r>
              <a:rPr lang="es-ES" b="1" u="sng" dirty="0">
                <a:solidFill>
                  <a:srgbClr val="FF0000"/>
                </a:solidFill>
              </a:rPr>
              <a:t> </a:t>
            </a:r>
            <a:r>
              <a:rPr lang="es-ES" b="1" u="sng" dirty="0">
                <a:solidFill>
                  <a:srgbClr val="0000FF"/>
                </a:solidFill>
              </a:rPr>
              <a:t>La Niña </a:t>
            </a:r>
            <a:r>
              <a:rPr lang="es-ES" b="1" u="sng" dirty="0" err="1" smtClean="0">
                <a:solidFill>
                  <a:srgbClr val="0000FF"/>
                </a:solidFill>
              </a:rPr>
              <a:t>Watch</a:t>
            </a:r>
            <a:endParaRPr lang="es-ES" b="1" u="sng" dirty="0" smtClean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rgbClr val="0000FF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u="sng" dirty="0" smtClean="0">
                <a:latin typeface="Times New Roman"/>
                <a:ea typeface="Nimbus Sans L"/>
              </a:rPr>
              <a:t>Synopsis</a:t>
            </a:r>
            <a:r>
              <a:rPr lang="en-US" b="1" u="sng" dirty="0" smtClean="0">
                <a:latin typeface="Times New Roman"/>
                <a:ea typeface="Nimbus Sans L"/>
              </a:rPr>
              <a:t>:</a:t>
            </a:r>
            <a:r>
              <a:rPr lang="en-US" b="1" dirty="0" smtClean="0">
                <a:latin typeface="Times New Roman"/>
                <a:ea typeface="Nimbus Sans L"/>
              </a:rPr>
              <a:t> </a:t>
            </a:r>
            <a:r>
              <a:rPr lang="en-US" b="1" dirty="0"/>
              <a:t>A transition from El Niño to ENSO-neutral is likely by April-June 2024 (85% chance), with the odds of La Niña developing by June-August 2024 (60% chance</a:t>
            </a:r>
            <a:r>
              <a:rPr lang="en-US" b="1" dirty="0" smtClean="0"/>
              <a:t>). </a:t>
            </a:r>
            <a:r>
              <a:rPr lang="en-US" dirty="0" smtClean="0"/>
              <a:t>(Updated 11 April 2024).</a:t>
            </a:r>
            <a:endParaRPr lang="en-US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>
                <a:hlinkClick r:id="rId2"/>
              </a:rPr>
              <a:t>http://www.cpc.ncep.noaa.gov/products/analysis_monitoring/enso_advisory/ensodisc.shtml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373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36"/>
          <p:cNvSpPr txBox="1">
            <a:spLocks noChangeArrowheads="1"/>
          </p:cNvSpPr>
          <p:nvPr/>
        </p:nvSpPr>
        <p:spPr bwMode="auto">
          <a:xfrm>
            <a:off x="304800" y="5715000"/>
            <a:ext cx="8534400" cy="1028809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171450" indent="-171450" eaLnBrk="1" hangingPunct="1">
              <a:lnSpc>
                <a:spcPct val="101000"/>
              </a:lnSpc>
              <a:spcBef>
                <a:spcPts val="625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altLang="en-US" sz="1400" b="1" dirty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The majority of models indicate El Niño will persist through March-May 2024 and then transition to ENSO-neutral during April-June 2024.  </a:t>
            </a:r>
          </a:p>
          <a:p>
            <a:pPr marL="171450" indent="-171450" eaLnBrk="1" hangingPunct="1">
              <a:lnSpc>
                <a:spcPct val="101000"/>
              </a:lnSpc>
              <a:spcBef>
                <a:spcPts val="625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altLang="en-US" sz="1400" b="1" dirty="0" smtClean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After </a:t>
            </a:r>
            <a:r>
              <a:rPr lang="en-US" altLang="en-US" sz="1400" b="1" dirty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a brief period of ENSO-neutral conditions, most models indicate a transition to La Niña around June-August 2024.</a:t>
            </a:r>
          </a:p>
        </p:txBody>
      </p:sp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49213" y="-57150"/>
            <a:ext cx="8839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4363"/>
              </a:lnSpc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>
                <a:solidFill>
                  <a:srgbClr val="0000FF"/>
                </a:solidFill>
                <a:latin typeface="Verdana" pitchFamily="34" charset="0"/>
                <a:ea typeface="Arial Unicode MS" pitchFamily="34" charset="-128"/>
              </a:rPr>
              <a:t>NINO3.4 Model Forecasts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9600" y="4948238"/>
            <a:ext cx="784860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Times New Roman" pitchFamily="18" charset="0"/>
              </a:rPr>
              <a:t>Figure provided by the International Research Institute (IRI) for Climate and Society (</a:t>
            </a:r>
            <a:r>
              <a:rPr lang="en-US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Times New Roman" pitchFamily="18" charset="0"/>
              </a:rPr>
              <a:t>updated 19 February 2024).</a:t>
            </a: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4" t="4727" r="2121" b="5273"/>
          <a:stretch/>
        </p:blipFill>
        <p:spPr bwMode="auto">
          <a:xfrm>
            <a:off x="1024467" y="457200"/>
            <a:ext cx="651933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59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05598" y="914400"/>
            <a:ext cx="23407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NCEP CFSv2 favors above-average SSTs across the equatorial western Pacific, and across the tropical Indian Ocean.</a:t>
            </a:r>
          </a:p>
          <a:p>
            <a:endParaRPr lang="en-US" dirty="0"/>
          </a:p>
          <a:p>
            <a:r>
              <a:rPr lang="en-US" dirty="0" smtClean="0"/>
              <a:t>In contrast, the forecast favors below-average SSTs across the equatorial central and eastern Pacific through the northern hemisphere summer 2024.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14400" y="115466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Apr - Jun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64441" y="115466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May - Jul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64441" y="3864629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Jul - Sep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6441" y="3886200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Jun - Aug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6570" y="152400"/>
            <a:ext cx="896123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/>
            <a:r>
              <a:rPr lang="en-US" sz="2000" b="1" dirty="0">
                <a:solidFill>
                  <a:srgbClr val="0000FF"/>
                </a:solidFill>
                <a:latin typeface="Calibri" pitchFamily="34" charset="0"/>
              </a:rPr>
              <a:t>NCEP Climate Forecast System version 2 (CFSv2) SST Outlooks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(skill masked)</a:t>
            </a:r>
          </a:p>
          <a:p>
            <a:pPr lvl="0" algn="ctr"/>
            <a:r>
              <a:rPr lang="en-US" sz="1900" dirty="0" smtClean="0">
                <a:solidFill>
                  <a:srgbClr val="7030A0"/>
                </a:solidFill>
                <a:latin typeface="Calibri" pitchFamily="34" charset="0"/>
              </a:rPr>
              <a:t>(</a:t>
            </a:r>
            <a:r>
              <a:rPr lang="fr-FR" sz="1900" dirty="0" smtClean="0">
                <a:solidFill>
                  <a:srgbClr val="7030A0"/>
                </a:solidFill>
                <a:latin typeface="Calibri" pitchFamily="34" charset="0"/>
              </a:rPr>
              <a:t>01 – 08 Mar 2024 IC</a:t>
            </a:r>
            <a:r>
              <a:rPr lang="en-US" sz="1900" dirty="0" smtClean="0">
                <a:solidFill>
                  <a:srgbClr val="7030A0"/>
                </a:solidFill>
                <a:latin typeface="Calibri" pitchFamily="34" charset="0"/>
              </a:rPr>
              <a:t>)</a:t>
            </a:r>
            <a:endParaRPr lang="en-US" sz="1900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435608"/>
            <a:ext cx="3077590" cy="237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2152" y="1435608"/>
            <a:ext cx="3077590" cy="237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4270248"/>
            <a:ext cx="3077590" cy="237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2152" y="4270248"/>
            <a:ext cx="3077590" cy="237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2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06570" y="152400"/>
            <a:ext cx="896123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/>
            <a:r>
              <a:rPr lang="en-US" sz="2000" b="1" dirty="0">
                <a:solidFill>
                  <a:srgbClr val="0000FF"/>
                </a:solidFill>
                <a:latin typeface="Calibri" pitchFamily="34" charset="0"/>
              </a:rPr>
              <a:t>North American Multi-Model Ensemble (NMME) Global SST Outlook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(skill masked)</a:t>
            </a:r>
          </a:p>
          <a:p>
            <a:pPr lvl="0" algn="ctr"/>
            <a:r>
              <a:rPr lang="en-US" sz="1900" dirty="0" smtClean="0">
                <a:solidFill>
                  <a:srgbClr val="7030A0"/>
                </a:solidFill>
                <a:latin typeface="Calibri" pitchFamily="34" charset="0"/>
              </a:rPr>
              <a:t>(</a:t>
            </a:r>
            <a:r>
              <a:rPr lang="fr-FR" sz="1900" dirty="0" smtClean="0">
                <a:solidFill>
                  <a:srgbClr val="7030A0"/>
                </a:solidFill>
                <a:latin typeface="Calibri" pitchFamily="34" charset="0"/>
              </a:rPr>
              <a:t>01 – 08 Mar 2024 IC</a:t>
            </a:r>
            <a:r>
              <a:rPr lang="en-US" sz="1900" dirty="0" smtClean="0">
                <a:solidFill>
                  <a:srgbClr val="7030A0"/>
                </a:solidFill>
                <a:latin typeface="Calibri" pitchFamily="34" charset="0"/>
              </a:rPr>
              <a:t>)</a:t>
            </a:r>
            <a:endParaRPr lang="en-US" sz="19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82128283-468A-0C33-2CF2-1E66E093A91D}"/>
              </a:ext>
            </a:extLst>
          </p:cNvPr>
          <p:cNvSpPr/>
          <p:nvPr/>
        </p:nvSpPr>
        <p:spPr>
          <a:xfrm>
            <a:off x="914400" y="115466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Apr - Jun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6F4AC462-8E1E-0A39-6262-5FC0E24E720E}"/>
              </a:ext>
            </a:extLst>
          </p:cNvPr>
          <p:cNvSpPr/>
          <p:nvPr/>
        </p:nvSpPr>
        <p:spPr>
          <a:xfrm>
            <a:off x="3964441" y="115466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May - Jul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1" name="Rectangle 22">
            <a:extLst>
              <a:ext uri="{FF2B5EF4-FFF2-40B4-BE49-F238E27FC236}">
                <a16:creationId xmlns:a16="http://schemas.microsoft.com/office/drawing/2014/main" id="{BA9B6817-3117-6926-4B5C-06197E39854B}"/>
              </a:ext>
            </a:extLst>
          </p:cNvPr>
          <p:cNvSpPr/>
          <p:nvPr/>
        </p:nvSpPr>
        <p:spPr>
          <a:xfrm>
            <a:off x="4253791" y="3886200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Jul - Sep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ECD9C695-8C9D-6D1F-99E0-E5B928BC1DE1}"/>
              </a:ext>
            </a:extLst>
          </p:cNvPr>
          <p:cNvSpPr/>
          <p:nvPr/>
        </p:nvSpPr>
        <p:spPr>
          <a:xfrm>
            <a:off x="916441" y="3886200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Jun - Aug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5598" y="1752600"/>
            <a:ext cx="23407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NMME forecasts </a:t>
            </a:r>
            <a:r>
              <a:rPr lang="en-US" dirty="0"/>
              <a:t>are consistent with </a:t>
            </a:r>
            <a:r>
              <a:rPr lang="en-US" dirty="0" smtClean="0"/>
              <a:t>those </a:t>
            </a:r>
            <a:r>
              <a:rPr lang="en-US" dirty="0"/>
              <a:t>of the CFSv2.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435608"/>
            <a:ext cx="3077590" cy="237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2152" y="1435608"/>
            <a:ext cx="3077590" cy="237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4270248"/>
            <a:ext cx="3077590" cy="237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2152" y="4270248"/>
            <a:ext cx="3077590" cy="237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43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Rectangle 2"/>
          <p:cNvSpPr txBox="1">
            <a:spLocks noChangeArrowheads="1"/>
          </p:cNvSpPr>
          <p:nvPr/>
        </p:nvSpPr>
        <p:spPr bwMode="auto">
          <a:xfrm>
            <a:off x="76200" y="228600"/>
            <a:ext cx="891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Calibri" pitchFamily="34" charset="0"/>
              </a:rPr>
              <a:t>Indian Ocean Dipole (IOD) Outlook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2057400"/>
            <a:ext cx="2438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NMME </a:t>
            </a:r>
            <a:r>
              <a:rPr lang="en-US" sz="2000" dirty="0" smtClean="0">
                <a:latin typeface="Calibri" pitchFamily="34" charset="0"/>
              </a:rPr>
              <a:t>forecasts indicate the IOD index to remain in the neutral range through the northern hemisphere spring, and a slightly increased chance for negative IOD in late summer and autumn 2024. </a:t>
            </a:r>
            <a:endParaRPr lang="en-US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0287" y="1066800"/>
            <a:ext cx="6581311" cy="50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02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6936" y="1435608"/>
            <a:ext cx="3278817" cy="253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28" y="1389888"/>
            <a:ext cx="3278817" cy="253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Rectangle 2"/>
          <p:cNvSpPr txBox="1">
            <a:spLocks noChangeArrowheads="1"/>
          </p:cNvSpPr>
          <p:nvPr/>
        </p:nvSpPr>
        <p:spPr bwMode="auto">
          <a:xfrm>
            <a:off x="112807" y="76200"/>
            <a:ext cx="869507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900" b="1" dirty="0">
                <a:solidFill>
                  <a:srgbClr val="0000FF"/>
                </a:solidFill>
                <a:latin typeface="Calibri" pitchFamily="34" charset="0"/>
              </a:rPr>
              <a:t>Rainfall Guidance, Africa:  North American Multi-Model Ensemble (NMME)</a:t>
            </a:r>
            <a:endParaRPr lang="en-US" sz="1900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67401" y="762000"/>
            <a:ext cx="3155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Sand shade indicates indicate dry climatological mask. White areas show where no one class is dominant: either all terciles are under 36%, or both A and B are over 36% </a:t>
            </a:r>
            <a:r>
              <a:rPr lang="en-US" sz="1000" dirty="0">
                <a:solidFill>
                  <a:srgbClr val="FF0000"/>
                </a:solidFill>
              </a:rPr>
              <a:t>(</a:t>
            </a:r>
            <a:r>
              <a:rPr lang="en-US" sz="1000" dirty="0">
                <a:solidFill>
                  <a:srgbClr val="FF0000"/>
                </a:solidFill>
                <a:hlinkClick r:id="rId6"/>
              </a:rPr>
              <a:t>http://www.cpc.ncep.noaa.gov/products/NMME/NMME_PROB_descr.html</a:t>
            </a:r>
            <a:r>
              <a:rPr lang="en-US" sz="1000" dirty="0">
                <a:solidFill>
                  <a:srgbClr val="FF0000"/>
                </a:solidFill>
              </a:rPr>
              <a:t>). 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A3169AC0-5E5E-9341-9275-D77884CAB511}"/>
              </a:ext>
            </a:extLst>
          </p:cNvPr>
          <p:cNvSpPr/>
          <p:nvPr/>
        </p:nvSpPr>
        <p:spPr>
          <a:xfrm>
            <a:off x="685800" y="115466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Apr - Jun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26A05E-AFB9-DE33-522D-27CB285A902E}"/>
              </a:ext>
            </a:extLst>
          </p:cNvPr>
          <p:cNvSpPr/>
          <p:nvPr/>
        </p:nvSpPr>
        <p:spPr>
          <a:xfrm>
            <a:off x="3733800" y="115466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May - Jul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32F6C1-D7BE-2ADC-FE8A-8B5213B87ADE}"/>
              </a:ext>
            </a:extLst>
          </p:cNvPr>
          <p:cNvSpPr/>
          <p:nvPr/>
        </p:nvSpPr>
        <p:spPr>
          <a:xfrm>
            <a:off x="3657600" y="3897868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Jul - Sep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839726-E50F-63E0-293A-09BBEF10EF0F}"/>
              </a:ext>
            </a:extLst>
          </p:cNvPr>
          <p:cNvSpPr/>
          <p:nvPr/>
        </p:nvSpPr>
        <p:spPr>
          <a:xfrm>
            <a:off x="916441" y="3897868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Jun - Aug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3EDFB6D-D3DA-6A2B-6AA9-CA5D64A696F1}"/>
              </a:ext>
            </a:extLst>
          </p:cNvPr>
          <p:cNvSpPr txBox="1"/>
          <p:nvPr/>
        </p:nvSpPr>
        <p:spPr>
          <a:xfrm>
            <a:off x="2174345" y="38909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(</a:t>
            </a:r>
            <a:r>
              <a:rPr lang="fr-FR" sz="1800" dirty="0" smtClean="0">
                <a:solidFill>
                  <a:srgbClr val="7030A0"/>
                </a:solidFill>
                <a:latin typeface="Calibri" pitchFamily="34" charset="0"/>
              </a:rPr>
              <a:t>01 – 08 Mar 2024 IC</a:t>
            </a:r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)</a:t>
            </a:r>
            <a:endParaRPr lang="en-US" sz="1800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28" y="4224528"/>
            <a:ext cx="3278817" cy="253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6936" y="4224528"/>
            <a:ext cx="3278817" cy="253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010244" y="1828800"/>
            <a:ext cx="2960677" cy="410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300" dirty="0"/>
              <a:t>The forecasts call for </a:t>
            </a:r>
            <a:r>
              <a:rPr lang="en-US" sz="1300" dirty="0" smtClean="0"/>
              <a:t>a slight to moderate </a:t>
            </a:r>
            <a:r>
              <a:rPr lang="en-US" sz="1300" dirty="0"/>
              <a:t>tilt in the odds to </a:t>
            </a:r>
            <a:r>
              <a:rPr lang="en-US" sz="1300" dirty="0" smtClean="0"/>
              <a:t>favor </a:t>
            </a:r>
            <a:r>
              <a:rPr lang="en-US" sz="1300" dirty="0"/>
              <a:t>above-average rainfall </a:t>
            </a:r>
            <a:r>
              <a:rPr lang="en-US" sz="1300" dirty="0" smtClean="0"/>
              <a:t>across much of the Greater Horn of Africa through the Northern Hemisphere spring 2024. There is also a slight to moderate tilt in the odds to favor above-average rainfall over many places in the Sahel region, including Sudan and western Ethiopia during  the NH summer 2024.</a:t>
            </a:r>
            <a:endParaRPr lang="en-US" sz="1300" dirty="0"/>
          </a:p>
          <a:p>
            <a:pPr fontAlgn="auto">
              <a:spcAft>
                <a:spcPts val="0"/>
              </a:spcAft>
              <a:defRPr/>
            </a:pPr>
            <a:endParaRPr lang="en-US" sz="13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1300" dirty="0" smtClean="0"/>
              <a:t>There </a:t>
            </a:r>
            <a:r>
              <a:rPr lang="en-US" sz="1300" dirty="0"/>
              <a:t>is a </a:t>
            </a:r>
            <a:r>
              <a:rPr lang="en-US" sz="1300" dirty="0" smtClean="0"/>
              <a:t>slight to moderate tilt </a:t>
            </a:r>
            <a:r>
              <a:rPr lang="en-US" sz="1300" dirty="0"/>
              <a:t>in the odds to </a:t>
            </a:r>
            <a:r>
              <a:rPr lang="en-US" sz="1300" dirty="0" smtClean="0"/>
              <a:t>favor below-average rainfall over portions of Southern Africa through the northern hemisphere spring 2024. There is also a tilt in the odds to favor below-average rainfall over parts of the Gulf of Guinea region</a:t>
            </a:r>
            <a:r>
              <a:rPr lang="en-US" sz="1380" dirty="0" smtClean="0"/>
              <a:t>.</a:t>
            </a:r>
            <a:endParaRPr lang="en-US" sz="1380" dirty="0"/>
          </a:p>
        </p:txBody>
      </p:sp>
      <p:sp>
        <p:nvSpPr>
          <p:cNvPr id="2" name="TextBox 1"/>
          <p:cNvSpPr txBox="1"/>
          <p:nvPr/>
        </p:nvSpPr>
        <p:spPr>
          <a:xfrm>
            <a:off x="6061881" y="5950803"/>
            <a:ext cx="2960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Individual model forecasts can be found here</a:t>
            </a:r>
            <a:r>
              <a:rPr lang="en-US" sz="12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http://www.cpc.ncep.noaa.gov/products/international/nmme/nmme.shtml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0673" y="4251960"/>
            <a:ext cx="2852688" cy="220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1" y="4251960"/>
            <a:ext cx="2852688" cy="220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0673" y="1371600"/>
            <a:ext cx="2852688" cy="220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1" y="1371600"/>
            <a:ext cx="2852688" cy="220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Rectangle 2"/>
          <p:cNvSpPr txBox="1">
            <a:spLocks noChangeArrowheads="1"/>
          </p:cNvSpPr>
          <p:nvPr/>
        </p:nvSpPr>
        <p:spPr bwMode="auto">
          <a:xfrm>
            <a:off x="112807" y="76200"/>
            <a:ext cx="869507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700" b="1" dirty="0">
                <a:solidFill>
                  <a:srgbClr val="0000FF"/>
                </a:solidFill>
                <a:latin typeface="Calibri" pitchFamily="34" charset="0"/>
              </a:rPr>
              <a:t>Rainfall Guidance, CAM and Caribbean:  North American Multi-Model Ensemble (NMME) 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101371" y="1953518"/>
            <a:ext cx="2960677" cy="2902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60" dirty="0"/>
              <a:t>There is a slight to moderate tilt in the odds to favor below-average rainfall over </a:t>
            </a:r>
            <a:r>
              <a:rPr lang="en-US" sz="1660" dirty="0" smtClean="0"/>
              <a:t>parts of Mexico during the NH spring 2024.</a:t>
            </a:r>
          </a:p>
          <a:p>
            <a:pPr fontAlgn="auto">
              <a:spcAft>
                <a:spcPts val="0"/>
              </a:spcAft>
              <a:defRPr/>
            </a:pPr>
            <a:endParaRPr lang="en-US" sz="166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1660" dirty="0" smtClean="0"/>
              <a:t>There is a slight to moderate tilt in the odds to favor above-average rainfall over much of Central America and the Caribbean.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61881" y="5943600"/>
            <a:ext cx="2960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Individual model forecasts can be found here:</a:t>
            </a:r>
          </a:p>
          <a:p>
            <a:r>
              <a:rPr lang="en-US" sz="1200" dirty="0">
                <a:solidFill>
                  <a:srgbClr val="FF0000"/>
                </a:solidFill>
              </a:rPr>
              <a:t>http://www.cpc.ncep.noaa.gov/products/international/nmme/nmme.shtml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67401" y="762000"/>
            <a:ext cx="3155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Sand shade indicates indicate dry climatological mask. White areas show where no one class is dominant: either all </a:t>
            </a:r>
            <a:r>
              <a:rPr lang="en-US" sz="1100" dirty="0" err="1">
                <a:solidFill>
                  <a:srgbClr val="FF0000"/>
                </a:solidFill>
              </a:rPr>
              <a:t>terciles</a:t>
            </a:r>
            <a:r>
              <a:rPr lang="en-US" sz="1100" dirty="0">
                <a:solidFill>
                  <a:srgbClr val="FF0000"/>
                </a:solidFill>
              </a:rPr>
              <a:t> are under 36%, or both A and B are over 36% </a:t>
            </a:r>
            <a:r>
              <a:rPr lang="en-US" sz="1000" dirty="0">
                <a:solidFill>
                  <a:srgbClr val="FF0000"/>
                </a:solidFill>
              </a:rPr>
              <a:t>(</a:t>
            </a:r>
            <a:r>
              <a:rPr lang="en-US" sz="1000" dirty="0">
                <a:solidFill>
                  <a:srgbClr val="FF0000"/>
                </a:solidFill>
                <a:hlinkClick r:id="rId7"/>
              </a:rPr>
              <a:t>http://www.cpc.ncep.noaa.gov/products/NMME/NMME_PROB_descr.html</a:t>
            </a:r>
            <a:r>
              <a:rPr lang="en-US" sz="1000" dirty="0">
                <a:solidFill>
                  <a:srgbClr val="FF0000"/>
                </a:solidFill>
              </a:rPr>
              <a:t>). 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5496612B-2EBD-20B0-5BE7-69488E93FA8D}"/>
              </a:ext>
            </a:extLst>
          </p:cNvPr>
          <p:cNvSpPr/>
          <p:nvPr/>
        </p:nvSpPr>
        <p:spPr>
          <a:xfrm>
            <a:off x="672850" y="115466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Apr - Jun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D476F0E9-DE93-6873-1DD0-91C3FE14624D}"/>
              </a:ext>
            </a:extLst>
          </p:cNvPr>
          <p:cNvSpPr/>
          <p:nvPr/>
        </p:nvSpPr>
        <p:spPr>
          <a:xfrm>
            <a:off x="3657600" y="115466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May - Jul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7" name="Rectangle 22">
            <a:extLst>
              <a:ext uri="{FF2B5EF4-FFF2-40B4-BE49-F238E27FC236}">
                <a16:creationId xmlns:a16="http://schemas.microsoft.com/office/drawing/2014/main" id="{DF644AF0-08F9-9517-18FE-7D4D6ABB2CD3}"/>
              </a:ext>
            </a:extLst>
          </p:cNvPr>
          <p:cNvSpPr/>
          <p:nvPr/>
        </p:nvSpPr>
        <p:spPr>
          <a:xfrm>
            <a:off x="3810000" y="4050268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Jul - Sep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6B692785-283C-DF37-F94E-B49687DC5726}"/>
              </a:ext>
            </a:extLst>
          </p:cNvPr>
          <p:cNvSpPr/>
          <p:nvPr/>
        </p:nvSpPr>
        <p:spPr>
          <a:xfrm>
            <a:off x="916441" y="4050268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Jun - Aug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6" name="CuadroTexto 25">
            <a:extLst>
              <a:ext uri="{FF2B5EF4-FFF2-40B4-BE49-F238E27FC236}">
                <a16:creationId xmlns:a16="http://schemas.microsoft.com/office/drawing/2014/main" id="{83EDFB6D-D3DA-6A2B-6AA9-CA5D64A696F1}"/>
              </a:ext>
            </a:extLst>
          </p:cNvPr>
          <p:cNvSpPr txBox="1"/>
          <p:nvPr/>
        </p:nvSpPr>
        <p:spPr>
          <a:xfrm>
            <a:off x="2174345" y="38909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(</a:t>
            </a:r>
            <a:r>
              <a:rPr lang="fr-FR" sz="1800" dirty="0" smtClean="0">
                <a:solidFill>
                  <a:srgbClr val="7030A0"/>
                </a:solidFill>
                <a:latin typeface="Calibri" pitchFamily="34" charset="0"/>
              </a:rPr>
              <a:t>01 – 08 Mar 2024 IC</a:t>
            </a:r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)</a:t>
            </a:r>
            <a:endParaRPr lang="en-US" sz="1800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36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 txBox="1">
            <a:spLocks noChangeArrowheads="1"/>
          </p:cNvSpPr>
          <p:nvPr/>
        </p:nvSpPr>
        <p:spPr bwMode="auto">
          <a:xfrm>
            <a:off x="152399" y="76200"/>
            <a:ext cx="8870159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900" b="1" dirty="0">
                <a:solidFill>
                  <a:srgbClr val="0000FF"/>
                </a:solidFill>
                <a:latin typeface="Calibri" pitchFamily="34" charset="0"/>
              </a:rPr>
              <a:t>Rainfall Guidance, Central Asia: North American Multi-Model Ensemble (NMME) 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61881" y="1931075"/>
            <a:ext cx="29606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 smtClean="0"/>
              <a:t>There is a slight to moderate tilt in the odds to favor above-average rainfall over many places in Central Asia during the northern hemisphere spring 2024.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61881" y="5791200"/>
            <a:ext cx="2960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Individual </a:t>
            </a:r>
            <a:r>
              <a:rPr lang="en-US" sz="1200" dirty="0" smtClean="0">
                <a:solidFill>
                  <a:srgbClr val="FF0000"/>
                </a:solidFill>
              </a:rPr>
              <a:t>model and  </a:t>
            </a:r>
            <a:r>
              <a:rPr lang="en-US" sz="1200" dirty="0">
                <a:solidFill>
                  <a:srgbClr val="FF0000"/>
                </a:solidFill>
              </a:rPr>
              <a:t>forecasts can be found here:</a:t>
            </a:r>
          </a:p>
          <a:p>
            <a:r>
              <a:rPr lang="en-US" sz="1200" dirty="0">
                <a:solidFill>
                  <a:srgbClr val="FF0000"/>
                </a:solidFill>
              </a:rPr>
              <a:t>http://www.cpc.ncep.noaa.gov/products/international/nmme/nmme.shtml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67401" y="762000"/>
            <a:ext cx="3155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Sand shade indicates indicate dry climatological mask. White areas show where no one class is dominant: either all </a:t>
            </a:r>
            <a:r>
              <a:rPr lang="en-US" sz="1100" dirty="0" err="1">
                <a:solidFill>
                  <a:srgbClr val="FF0000"/>
                </a:solidFill>
              </a:rPr>
              <a:t>terciles</a:t>
            </a:r>
            <a:r>
              <a:rPr lang="en-US" sz="1100" dirty="0">
                <a:solidFill>
                  <a:srgbClr val="FF0000"/>
                </a:solidFill>
              </a:rPr>
              <a:t> are under 36%, or both A and B are over 36%  </a:t>
            </a:r>
            <a:r>
              <a:rPr lang="en-US" sz="1000" dirty="0">
                <a:solidFill>
                  <a:srgbClr val="FF0000"/>
                </a:solidFill>
              </a:rPr>
              <a:t>(</a:t>
            </a:r>
            <a:r>
              <a:rPr lang="en-US" sz="1000" dirty="0">
                <a:solidFill>
                  <a:srgbClr val="FF0000"/>
                </a:solidFill>
                <a:hlinkClick r:id="rId4"/>
              </a:rPr>
              <a:t>http://www.cpc.ncep.noaa.gov/products/NMME/NMME_PROB_descr.html</a:t>
            </a:r>
            <a:r>
              <a:rPr lang="en-US" sz="1000" dirty="0">
                <a:solidFill>
                  <a:srgbClr val="FF0000"/>
                </a:solidFill>
              </a:rPr>
              <a:t>). 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AA21C403-7AC0-FE06-3469-E10DCA122327}"/>
              </a:ext>
            </a:extLst>
          </p:cNvPr>
          <p:cNvSpPr/>
          <p:nvPr/>
        </p:nvSpPr>
        <p:spPr>
          <a:xfrm>
            <a:off x="533400" y="115466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Apr - Jun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BEF33800-43A1-3D9C-89CE-64C240D7844D}"/>
              </a:ext>
            </a:extLst>
          </p:cNvPr>
          <p:cNvSpPr/>
          <p:nvPr/>
        </p:nvSpPr>
        <p:spPr>
          <a:xfrm>
            <a:off x="3657600" y="115466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May - Jul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612FF408-3CF7-9CFE-ED51-923E54E3A1C4}"/>
              </a:ext>
            </a:extLst>
          </p:cNvPr>
          <p:cNvSpPr/>
          <p:nvPr/>
        </p:nvSpPr>
        <p:spPr>
          <a:xfrm>
            <a:off x="3810000" y="4050268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Jul - Sep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0B356E0B-D1CC-D4D3-13BE-93668B4DF0F6}"/>
              </a:ext>
            </a:extLst>
          </p:cNvPr>
          <p:cNvSpPr/>
          <p:nvPr/>
        </p:nvSpPr>
        <p:spPr>
          <a:xfrm>
            <a:off x="916441" y="4050268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Jun - Aug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6" name="CuadroTexto 25">
            <a:extLst>
              <a:ext uri="{FF2B5EF4-FFF2-40B4-BE49-F238E27FC236}">
                <a16:creationId xmlns:a16="http://schemas.microsoft.com/office/drawing/2014/main" id="{83EDFB6D-D3DA-6A2B-6AA9-CA5D64A696F1}"/>
              </a:ext>
            </a:extLst>
          </p:cNvPr>
          <p:cNvSpPr txBox="1"/>
          <p:nvPr/>
        </p:nvSpPr>
        <p:spPr>
          <a:xfrm>
            <a:off x="2174345" y="38909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(</a:t>
            </a:r>
            <a:r>
              <a:rPr lang="fr-FR" sz="1800" dirty="0" smtClean="0">
                <a:solidFill>
                  <a:srgbClr val="7030A0"/>
                </a:solidFill>
                <a:latin typeface="Calibri" pitchFamily="34" charset="0"/>
              </a:rPr>
              <a:t>01 – 08 Mar 2024 IC</a:t>
            </a:r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)</a:t>
            </a:r>
            <a:endParaRPr lang="en-US" sz="1800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576" y="1444752"/>
            <a:ext cx="2864525" cy="221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4097" y="1444752"/>
            <a:ext cx="2864525" cy="221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576" y="4416552"/>
            <a:ext cx="2864525" cy="221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4097" y="4416552"/>
            <a:ext cx="2864525" cy="221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5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3824" y="4233672"/>
            <a:ext cx="2840852" cy="21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896" y="4233672"/>
            <a:ext cx="2840852" cy="21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896" y="1408176"/>
            <a:ext cx="2840852" cy="21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3824" y="1408176"/>
            <a:ext cx="2840852" cy="21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Rectangle 2"/>
          <p:cNvSpPr txBox="1">
            <a:spLocks noChangeArrowheads="1"/>
          </p:cNvSpPr>
          <p:nvPr/>
        </p:nvSpPr>
        <p:spPr bwMode="auto">
          <a:xfrm>
            <a:off x="152399" y="76200"/>
            <a:ext cx="8870159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900" b="1" dirty="0">
                <a:solidFill>
                  <a:srgbClr val="0000FF"/>
                </a:solidFill>
                <a:latin typeface="Calibri" pitchFamily="34" charset="0"/>
              </a:rPr>
              <a:t>Rainfall Guidance, South Asia: North American Multi-Model Ensemble (NMME) 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61881" y="1883926"/>
            <a:ext cx="2960677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700" dirty="0" smtClean="0"/>
              <a:t>There </a:t>
            </a:r>
            <a:r>
              <a:rPr lang="en-US" sz="1700" dirty="0"/>
              <a:t>is a </a:t>
            </a:r>
            <a:r>
              <a:rPr lang="en-US" sz="1700" dirty="0" smtClean="0"/>
              <a:t>slight to moderate </a:t>
            </a:r>
            <a:r>
              <a:rPr lang="en-US" sz="1700" dirty="0"/>
              <a:t>tilt in the odds to favor above-average rainfall </a:t>
            </a:r>
            <a:r>
              <a:rPr lang="en-US" sz="1700" dirty="0" smtClean="0"/>
              <a:t>over many parts of China.</a:t>
            </a:r>
          </a:p>
          <a:p>
            <a:pPr fontAlgn="auto">
              <a:spcAft>
                <a:spcPts val="0"/>
              </a:spcAft>
              <a:defRPr/>
            </a:pPr>
            <a:endParaRPr lang="en-US" sz="1700" dirty="0"/>
          </a:p>
          <a:p>
            <a:pPr fontAlgn="auto">
              <a:spcAft>
                <a:spcPts val="0"/>
              </a:spcAft>
              <a:defRPr/>
            </a:pPr>
            <a:r>
              <a:rPr lang="en-US" sz="1700" dirty="0"/>
              <a:t>There is a </a:t>
            </a:r>
            <a:r>
              <a:rPr lang="en-US" sz="1700" dirty="0" smtClean="0"/>
              <a:t>slight to moderate tilt </a:t>
            </a:r>
            <a:r>
              <a:rPr lang="en-US" sz="1700" dirty="0"/>
              <a:t>in the odds to favor below-average rainfall </a:t>
            </a:r>
            <a:r>
              <a:rPr lang="en-US" sz="1700" dirty="0" smtClean="0"/>
              <a:t>over parts of Southeast Asia.</a:t>
            </a:r>
            <a:endParaRPr lang="en-US" sz="1700" dirty="0"/>
          </a:p>
        </p:txBody>
      </p:sp>
      <p:sp>
        <p:nvSpPr>
          <p:cNvPr id="15" name="TextBox 14"/>
          <p:cNvSpPr txBox="1"/>
          <p:nvPr/>
        </p:nvSpPr>
        <p:spPr>
          <a:xfrm>
            <a:off x="6061881" y="5791200"/>
            <a:ext cx="2960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Individual model forecasts can be found here:</a:t>
            </a:r>
          </a:p>
          <a:p>
            <a:r>
              <a:rPr lang="en-US" sz="1200" dirty="0">
                <a:solidFill>
                  <a:srgbClr val="FF0000"/>
                </a:solidFill>
              </a:rPr>
              <a:t>http://www.cpc.ncep.noaa.gov/products/international/nmme/nmme.shtml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67401" y="762000"/>
            <a:ext cx="3155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Sand shade indicates indicate dry climatological mask. White areas show where no one class is dominant: either all </a:t>
            </a:r>
            <a:r>
              <a:rPr lang="en-US" sz="1100" dirty="0" err="1">
                <a:solidFill>
                  <a:srgbClr val="FF0000"/>
                </a:solidFill>
              </a:rPr>
              <a:t>terciles</a:t>
            </a:r>
            <a:r>
              <a:rPr lang="en-US" sz="1100" dirty="0">
                <a:solidFill>
                  <a:srgbClr val="FF0000"/>
                </a:solidFill>
              </a:rPr>
              <a:t> are under 36%, or both A and B are over 36%  </a:t>
            </a:r>
            <a:r>
              <a:rPr lang="en-US" sz="1000" dirty="0">
                <a:solidFill>
                  <a:srgbClr val="FF0000"/>
                </a:solidFill>
              </a:rPr>
              <a:t>(</a:t>
            </a:r>
            <a:r>
              <a:rPr lang="en-US" sz="1000" dirty="0">
                <a:solidFill>
                  <a:srgbClr val="FF0000"/>
                </a:solidFill>
                <a:hlinkClick r:id="rId7"/>
              </a:rPr>
              <a:t>http://www.cpc.ncep.noaa.gov/products/NMME/NMME_PROB_descr.html</a:t>
            </a:r>
            <a:r>
              <a:rPr lang="en-US" sz="1000" dirty="0">
                <a:solidFill>
                  <a:srgbClr val="FF0000"/>
                </a:solidFill>
              </a:rPr>
              <a:t>). 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42BF7B04-4A5F-D116-4029-6E2D8A82FB93}"/>
              </a:ext>
            </a:extLst>
          </p:cNvPr>
          <p:cNvSpPr/>
          <p:nvPr/>
        </p:nvSpPr>
        <p:spPr>
          <a:xfrm>
            <a:off x="685800" y="115466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Apr - Jun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C99FF556-AB57-17BB-806E-86F22F78C61E}"/>
              </a:ext>
            </a:extLst>
          </p:cNvPr>
          <p:cNvSpPr/>
          <p:nvPr/>
        </p:nvSpPr>
        <p:spPr>
          <a:xfrm>
            <a:off x="3695410" y="115466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May - Jul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73284533-2224-1F44-B7A7-BAB0A439209C}"/>
              </a:ext>
            </a:extLst>
          </p:cNvPr>
          <p:cNvSpPr/>
          <p:nvPr/>
        </p:nvSpPr>
        <p:spPr>
          <a:xfrm>
            <a:off x="3810000" y="4050268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Jul - Sep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9FC76B11-2B7E-77D5-EDB0-175EAB4D64D7}"/>
              </a:ext>
            </a:extLst>
          </p:cNvPr>
          <p:cNvSpPr/>
          <p:nvPr/>
        </p:nvSpPr>
        <p:spPr>
          <a:xfrm>
            <a:off x="916441" y="4050268"/>
            <a:ext cx="166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Feb – Mar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6" name="CuadroTexto 25">
            <a:extLst>
              <a:ext uri="{FF2B5EF4-FFF2-40B4-BE49-F238E27FC236}">
                <a16:creationId xmlns:a16="http://schemas.microsoft.com/office/drawing/2014/main" id="{83EDFB6D-D3DA-6A2B-6AA9-CA5D64A696F1}"/>
              </a:ext>
            </a:extLst>
          </p:cNvPr>
          <p:cNvSpPr txBox="1"/>
          <p:nvPr/>
        </p:nvSpPr>
        <p:spPr>
          <a:xfrm>
            <a:off x="2174345" y="38909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(</a:t>
            </a:r>
            <a:r>
              <a:rPr lang="fr-FR" sz="1800" dirty="0" smtClean="0">
                <a:solidFill>
                  <a:srgbClr val="7030A0"/>
                </a:solidFill>
                <a:latin typeface="Calibri" pitchFamily="34" charset="0"/>
              </a:rPr>
              <a:t>01 – 08 Mar 2024 IC</a:t>
            </a:r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)</a:t>
            </a:r>
            <a:endParaRPr lang="en-US" sz="1800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1840" y="4434840"/>
            <a:ext cx="2840852" cy="21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Rectangle 2"/>
          <p:cNvSpPr txBox="1">
            <a:spLocks noChangeArrowheads="1"/>
          </p:cNvSpPr>
          <p:nvPr/>
        </p:nvSpPr>
        <p:spPr bwMode="auto">
          <a:xfrm>
            <a:off x="112807" y="76200"/>
            <a:ext cx="869507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700" b="1" dirty="0">
                <a:solidFill>
                  <a:srgbClr val="0000FF"/>
                </a:solidFill>
                <a:latin typeface="Calibri" pitchFamily="34" charset="0"/>
              </a:rPr>
              <a:t>Rainfall Guidance, Maritime Continent: North American Multi-Model Ensemble (NMME)</a:t>
            </a:r>
            <a:r>
              <a:rPr lang="en-US" sz="1700" b="1" dirty="0">
                <a:latin typeface="Calibri" pitchFamily="34" charset="0"/>
              </a:rPr>
              <a:t> 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cpc.ncep.noaa.gov/products/international/nmme/probabilistic_seasonal/maritime_nmme_prec_3catprb_MayIC_Jun2016-Aug201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021" y="-1630950"/>
            <a:ext cx="700" cy="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CB323FD-1D07-119E-245F-E964E5947F85}"/>
              </a:ext>
            </a:extLst>
          </p:cNvPr>
          <p:cNvSpPr/>
          <p:nvPr/>
        </p:nvSpPr>
        <p:spPr>
          <a:xfrm>
            <a:off x="825250" y="115466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Apr - Jun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E1A4EE-5C2F-538B-AA60-61DFEA22AA8E}"/>
              </a:ext>
            </a:extLst>
          </p:cNvPr>
          <p:cNvSpPr/>
          <p:nvPr/>
        </p:nvSpPr>
        <p:spPr>
          <a:xfrm>
            <a:off x="3771610" y="115466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May - Jul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9D9494-8188-7105-3EEE-8FD68758BA83}"/>
              </a:ext>
            </a:extLst>
          </p:cNvPr>
          <p:cNvSpPr/>
          <p:nvPr/>
        </p:nvSpPr>
        <p:spPr>
          <a:xfrm>
            <a:off x="3810000" y="4050268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Jul - Sep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B5025E-46E2-3FDC-0C35-B70492669119}"/>
              </a:ext>
            </a:extLst>
          </p:cNvPr>
          <p:cNvSpPr/>
          <p:nvPr/>
        </p:nvSpPr>
        <p:spPr>
          <a:xfrm>
            <a:off x="1054251" y="4050268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Jun - Aug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7" name="CuadroTexto 25">
            <a:extLst>
              <a:ext uri="{FF2B5EF4-FFF2-40B4-BE49-F238E27FC236}">
                <a16:creationId xmlns:a16="http://schemas.microsoft.com/office/drawing/2014/main" id="{83EDFB6D-D3DA-6A2B-6AA9-CA5D64A696F1}"/>
              </a:ext>
            </a:extLst>
          </p:cNvPr>
          <p:cNvSpPr txBox="1"/>
          <p:nvPr/>
        </p:nvSpPr>
        <p:spPr>
          <a:xfrm>
            <a:off x="2174345" y="38909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(</a:t>
            </a:r>
            <a:r>
              <a:rPr lang="fr-FR" sz="1800" dirty="0" smtClean="0">
                <a:solidFill>
                  <a:srgbClr val="7030A0"/>
                </a:solidFill>
                <a:latin typeface="Calibri" pitchFamily="34" charset="0"/>
              </a:rPr>
              <a:t>01 – 08 Mar 2024 IC</a:t>
            </a:r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)</a:t>
            </a:r>
            <a:endParaRPr lang="en-US" sz="1800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554480"/>
            <a:ext cx="2840852" cy="21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91840" y="1554480"/>
            <a:ext cx="2840852" cy="21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4434840"/>
            <a:ext cx="2840852" cy="219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61881" y="5722203"/>
            <a:ext cx="2960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Individual model forecasts can be found here: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http</a:t>
            </a:r>
            <a:r>
              <a:rPr lang="en-US" sz="1200" dirty="0">
                <a:solidFill>
                  <a:srgbClr val="FF0000"/>
                </a:solidFill>
              </a:rPr>
              <a:t>://www.cpc.ncep.noaa.gov/products/international/nmme/nmme.shtml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64641" y="1859340"/>
            <a:ext cx="296067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600" dirty="0"/>
              <a:t>The forecasts call for a slight to moderate tilt in the odds to favor below-average rainfall over </a:t>
            </a:r>
            <a:r>
              <a:rPr lang="en-US" sz="1600" dirty="0" smtClean="0"/>
              <a:t>the Philippines through the </a:t>
            </a:r>
            <a:r>
              <a:rPr lang="en-US" sz="1600" dirty="0"/>
              <a:t>northern hemisphere spring 2024</a:t>
            </a:r>
            <a:r>
              <a:rPr lang="en-US" sz="1600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en-US" sz="1600" dirty="0"/>
          </a:p>
          <a:p>
            <a:pPr fontAlgn="auto">
              <a:spcAft>
                <a:spcPts val="0"/>
              </a:spcAft>
              <a:defRPr/>
            </a:pPr>
            <a:r>
              <a:rPr lang="en-US" sz="1600" dirty="0" smtClean="0"/>
              <a:t>The </a:t>
            </a:r>
            <a:r>
              <a:rPr lang="en-US" sz="1600" dirty="0"/>
              <a:t>forecasts call for a slight to moderate tilt in the odds to favor </a:t>
            </a:r>
            <a:r>
              <a:rPr lang="en-US" sz="1600" dirty="0" smtClean="0"/>
              <a:t>above-average </a:t>
            </a:r>
            <a:r>
              <a:rPr lang="en-US" sz="1600" dirty="0"/>
              <a:t>rainfall over </a:t>
            </a:r>
            <a:r>
              <a:rPr lang="en-US" sz="1600" dirty="0" smtClean="0"/>
              <a:t>many places in the Maritime Continent region during the northern hemisphere late spring and early summer 2024.</a:t>
            </a:r>
            <a:endParaRPr lang="en-US" sz="1600" dirty="0"/>
          </a:p>
          <a:p>
            <a:pPr fontAlgn="auto">
              <a:spcAft>
                <a:spcPts val="0"/>
              </a:spcAft>
              <a:defRPr/>
            </a:pPr>
            <a:endParaRPr lang="en-US" sz="16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867401" y="762000"/>
            <a:ext cx="3155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Sand shade indicates indicate dry climatological mask. White areas show where no one class is dominant: either all </a:t>
            </a:r>
            <a:r>
              <a:rPr lang="en-US" sz="1100" dirty="0" err="1">
                <a:solidFill>
                  <a:srgbClr val="FF0000"/>
                </a:solidFill>
              </a:rPr>
              <a:t>terciles</a:t>
            </a:r>
            <a:r>
              <a:rPr lang="en-US" sz="1100" dirty="0">
                <a:solidFill>
                  <a:srgbClr val="FF0000"/>
                </a:solidFill>
              </a:rPr>
              <a:t> are under 36%, or both A and B are over 36% </a:t>
            </a:r>
            <a:r>
              <a:rPr lang="en-US" sz="1000" dirty="0">
                <a:solidFill>
                  <a:srgbClr val="FF0000"/>
                </a:solidFill>
              </a:rPr>
              <a:t>(</a:t>
            </a:r>
            <a:r>
              <a:rPr lang="en-US" sz="1000" dirty="0">
                <a:solidFill>
                  <a:srgbClr val="FF0000"/>
                </a:solidFill>
                <a:hlinkClick r:id="rId9"/>
              </a:rPr>
              <a:t>http://www.cpc.ncep.noaa.gov/products/NMME/NMME_PROB_descr.html</a:t>
            </a:r>
            <a:r>
              <a:rPr lang="en-US" sz="1000" dirty="0">
                <a:solidFill>
                  <a:srgbClr val="FF0000"/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03362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2152" y="4206240"/>
            <a:ext cx="2048483" cy="265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2152" y="1307592"/>
            <a:ext cx="2048483" cy="265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" y="4206240"/>
            <a:ext cx="2048483" cy="265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" y="1307592"/>
            <a:ext cx="2048483" cy="265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Rectangle 2"/>
          <p:cNvSpPr txBox="1">
            <a:spLocks noChangeArrowheads="1"/>
          </p:cNvSpPr>
          <p:nvPr/>
        </p:nvSpPr>
        <p:spPr bwMode="auto">
          <a:xfrm>
            <a:off x="112807" y="76200"/>
            <a:ext cx="869507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Calibri" pitchFamily="34" charset="0"/>
              </a:rPr>
              <a:t>Rainfall Guidance, South America:  North American Multi-Model Ensemble (NMME)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61881" y="2057400"/>
            <a:ext cx="2960677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700" dirty="0"/>
              <a:t>There is a </a:t>
            </a:r>
            <a:r>
              <a:rPr lang="en-US" sz="1700" dirty="0" smtClean="0"/>
              <a:t>slight tilt </a:t>
            </a:r>
            <a:r>
              <a:rPr lang="en-US" sz="1700" dirty="0"/>
              <a:t>in the odds to favor above-average rainfall over </a:t>
            </a:r>
            <a:r>
              <a:rPr lang="en-US" sz="1700" dirty="0" smtClean="0"/>
              <a:t>the far northern parts of South America.</a:t>
            </a:r>
            <a:endParaRPr lang="en-US" sz="17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sz="17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The forecasts call for a moderate to high tilt in the odds to favor below-average rainfall over parts of northern, central and southern South America.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61881" y="5791200"/>
            <a:ext cx="2960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Individual model forecasts can be found here:</a:t>
            </a:r>
          </a:p>
          <a:p>
            <a:r>
              <a:rPr lang="en-US" sz="1200" dirty="0">
                <a:solidFill>
                  <a:srgbClr val="FF0000"/>
                </a:solidFill>
              </a:rPr>
              <a:t>http://www.cpc.ncep.noaa.gov/products/international/nmme/nmme.shtml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67401" y="762000"/>
            <a:ext cx="3155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Sand shade indicates indicate dry climatological mask. White areas show where no one class is dominant: either all </a:t>
            </a:r>
            <a:r>
              <a:rPr lang="en-US" sz="1100" dirty="0" err="1">
                <a:solidFill>
                  <a:srgbClr val="FF0000"/>
                </a:solidFill>
              </a:rPr>
              <a:t>terciles</a:t>
            </a:r>
            <a:r>
              <a:rPr lang="en-US" sz="1100" dirty="0">
                <a:solidFill>
                  <a:srgbClr val="FF0000"/>
                </a:solidFill>
              </a:rPr>
              <a:t> are under 36%, or both A and B are over 36% </a:t>
            </a:r>
            <a:r>
              <a:rPr lang="en-US" sz="1000" dirty="0">
                <a:solidFill>
                  <a:srgbClr val="FF0000"/>
                </a:solidFill>
              </a:rPr>
              <a:t>(</a:t>
            </a:r>
            <a:r>
              <a:rPr lang="en-US" sz="1000" dirty="0">
                <a:solidFill>
                  <a:srgbClr val="FF0000"/>
                </a:solidFill>
                <a:hlinkClick r:id="rId7"/>
              </a:rPr>
              <a:t>http://www.cpc.ncep.noaa.gov/products/NMME/NMME_PROB_descr.html</a:t>
            </a:r>
            <a:r>
              <a:rPr lang="en-US" sz="1000" dirty="0">
                <a:solidFill>
                  <a:srgbClr val="FF0000"/>
                </a:solidFill>
              </a:rPr>
              <a:t>). 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56F74C0A-01B0-AC4D-7E3A-382F9F5E8F7C}"/>
              </a:ext>
            </a:extLst>
          </p:cNvPr>
          <p:cNvSpPr/>
          <p:nvPr/>
        </p:nvSpPr>
        <p:spPr>
          <a:xfrm>
            <a:off x="762000" y="115466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Apr - Jun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ACF945D9-A312-00A1-85F9-99861C5262BF}"/>
              </a:ext>
            </a:extLst>
          </p:cNvPr>
          <p:cNvSpPr/>
          <p:nvPr/>
        </p:nvSpPr>
        <p:spPr>
          <a:xfrm>
            <a:off x="3695410" y="115466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May - Jul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4" name="Rectangle 22">
            <a:extLst>
              <a:ext uri="{FF2B5EF4-FFF2-40B4-BE49-F238E27FC236}">
                <a16:creationId xmlns:a16="http://schemas.microsoft.com/office/drawing/2014/main" id="{7E339131-2BF9-F1BD-27EF-2B1C71BE3CBA}"/>
              </a:ext>
            </a:extLst>
          </p:cNvPr>
          <p:cNvSpPr/>
          <p:nvPr/>
        </p:nvSpPr>
        <p:spPr>
          <a:xfrm>
            <a:off x="3810000" y="4050268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Jul - Sep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6" name="Rectangle 23">
            <a:extLst>
              <a:ext uri="{FF2B5EF4-FFF2-40B4-BE49-F238E27FC236}">
                <a16:creationId xmlns:a16="http://schemas.microsoft.com/office/drawing/2014/main" id="{E13D4F3D-D36B-BCD0-9F06-D5DDC5A85AA3}"/>
              </a:ext>
            </a:extLst>
          </p:cNvPr>
          <p:cNvSpPr/>
          <p:nvPr/>
        </p:nvSpPr>
        <p:spPr>
          <a:xfrm>
            <a:off x="1054251" y="4050268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Jun - Aug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6" name="CuadroTexto 25">
            <a:extLst>
              <a:ext uri="{FF2B5EF4-FFF2-40B4-BE49-F238E27FC236}">
                <a16:creationId xmlns:a16="http://schemas.microsoft.com/office/drawing/2014/main" id="{83EDFB6D-D3DA-6A2B-6AA9-CA5D64A696F1}"/>
              </a:ext>
            </a:extLst>
          </p:cNvPr>
          <p:cNvSpPr txBox="1"/>
          <p:nvPr/>
        </p:nvSpPr>
        <p:spPr>
          <a:xfrm>
            <a:off x="2174345" y="38909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(</a:t>
            </a:r>
            <a:r>
              <a:rPr lang="fr-FR" sz="1800" dirty="0" smtClean="0">
                <a:solidFill>
                  <a:srgbClr val="7030A0"/>
                </a:solidFill>
                <a:latin typeface="Calibri" pitchFamily="34" charset="0"/>
              </a:rPr>
              <a:t>01 – 08 Mar 2024 IC</a:t>
            </a:r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)</a:t>
            </a:r>
            <a:endParaRPr lang="en-US" sz="1800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2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914400"/>
          </a:xfrm>
        </p:spPr>
        <p:txBody>
          <a:bodyPr/>
          <a:lstStyle/>
          <a:p>
            <a:pPr eaLnBrk="1" hangingPunct="1"/>
            <a:r>
              <a:rPr lang="en-US" sz="2800" b="1" dirty="0">
                <a:solidFill>
                  <a:srgbClr val="0000FF"/>
                </a:solidFill>
              </a:rPr>
              <a:t>Summary of State of the Global Climate in </a:t>
            </a:r>
            <a:r>
              <a:rPr lang="en-US" sz="2800" b="1" dirty="0" smtClean="0">
                <a:solidFill>
                  <a:srgbClr val="0000FF"/>
                </a:solidFill>
              </a:rPr>
              <a:t>March 2024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199"/>
            <a:ext cx="8229600" cy="5791201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  <a:cs typeface="Arial" charset="0"/>
              </a:rPr>
              <a:t>During March 2024, sea surface temperature (SST) anomalies continued to weaken across most of the equatorial Pacific Ocean.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50" dirty="0">
              <a:latin typeface="Calibri" pitchFamily="34" charset="0"/>
              <a:cs typeface="Arial" charset="0"/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latin typeface="Calibri" pitchFamily="34" charset="0"/>
                <a:cs typeface="Arial" charset="0"/>
              </a:rPr>
              <a:t>SST anomalies were coolest in the far eastern Pacific </a:t>
            </a:r>
            <a:r>
              <a:rPr lang="en-US" sz="1800" dirty="0" smtClean="0">
                <a:latin typeface="Calibri" pitchFamily="34" charset="0"/>
                <a:cs typeface="Arial" charset="0"/>
              </a:rPr>
              <a:t>Ocean.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>
              <a:latin typeface="Calibri" pitchFamily="34" charset="0"/>
              <a:cs typeface="Arial" charset="0"/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Calibri" pitchFamily="34" charset="0"/>
                <a:cs typeface="Arial" charset="0"/>
              </a:rPr>
              <a:t>The weekly </a:t>
            </a:r>
            <a:r>
              <a:rPr lang="en-US" sz="1800" dirty="0">
                <a:latin typeface="Calibri" pitchFamily="34" charset="0"/>
                <a:cs typeface="Arial" charset="0"/>
              </a:rPr>
              <a:t>Niño-1+2 value at -</a:t>
            </a:r>
            <a:r>
              <a:rPr lang="en-US" sz="1800" dirty="0" smtClean="0">
                <a:latin typeface="Calibri" pitchFamily="34" charset="0"/>
                <a:cs typeface="Arial" charset="0"/>
              </a:rPr>
              <a:t>0.1°C. </a:t>
            </a:r>
            <a:r>
              <a:rPr lang="en-US" sz="1800" dirty="0">
                <a:latin typeface="Calibri" pitchFamily="34" charset="0"/>
                <a:cs typeface="Arial" charset="0"/>
              </a:rPr>
              <a:t>Weekly SST index values in the other Niño regions were between +0.9°C and +</a:t>
            </a:r>
            <a:r>
              <a:rPr lang="en-US" sz="1800" dirty="0" smtClean="0">
                <a:latin typeface="Calibri" pitchFamily="34" charset="0"/>
                <a:cs typeface="Arial" charset="0"/>
              </a:rPr>
              <a:t>1.2°C.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>
              <a:latin typeface="Calibri" pitchFamily="34" charset="0"/>
              <a:cs typeface="Arial" charset="0"/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Calibri" pitchFamily="34" charset="0"/>
                <a:cs typeface="Arial" charset="0"/>
              </a:rPr>
              <a:t>Area-average below-average </a:t>
            </a:r>
            <a:r>
              <a:rPr lang="en-US" sz="1800" dirty="0">
                <a:latin typeface="Calibri" pitchFamily="34" charset="0"/>
                <a:cs typeface="Arial" charset="0"/>
              </a:rPr>
              <a:t>subsurface temperatures strengthened.</a:t>
            </a:r>
            <a:endParaRPr lang="en-US" sz="1800" dirty="0" smtClean="0">
              <a:latin typeface="Calibri" pitchFamily="34" charset="0"/>
              <a:cs typeface="Arial" charset="0"/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00" dirty="0" smtClean="0">
              <a:latin typeface="Calibri" pitchFamily="34" charset="0"/>
              <a:cs typeface="Arial" charset="0"/>
            </a:endParaRP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latin typeface="Calibri" pitchFamily="34" charset="0"/>
                <a:cs typeface="Arial" charset="0"/>
              </a:rPr>
              <a:t>Collectively, the coupled ocean-atmosphere system reflected the continued weakening of El Niño.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850" dirty="0">
              <a:latin typeface="Calibri" pitchFamily="34" charset="0"/>
              <a:cs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Calibri" pitchFamily="34" charset="0"/>
                <a:cs typeface="Arial" charset="0"/>
              </a:rPr>
              <a:t>The </a:t>
            </a:r>
            <a:r>
              <a:rPr lang="en-US" sz="2000" dirty="0">
                <a:latin typeface="Calibri" pitchFamily="34" charset="0"/>
                <a:cs typeface="Arial" charset="0"/>
              </a:rPr>
              <a:t>Indian Ocean Dipole Index </a:t>
            </a:r>
            <a:r>
              <a:rPr lang="en-US" sz="2000" dirty="0" smtClean="0">
                <a:latin typeface="Calibri" pitchFamily="34" charset="0"/>
                <a:cs typeface="Arial" charset="0"/>
              </a:rPr>
              <a:t>returned to the neutral range in early April 2024.</a:t>
            </a:r>
            <a:endParaRPr lang="en-US" sz="2000" dirty="0">
              <a:latin typeface="Calibri" pitchFamily="34" charset="0"/>
              <a:cs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latin typeface="Calibri" pitchFamily="34" charset="0"/>
              <a:cs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  <a:cs typeface="Arial" charset="0"/>
              </a:rPr>
              <a:t>Suppressed precipitation was observed over the  northern portion of Southern Africa, around Philippines Malaysia, and near the Date</a:t>
            </a:r>
            <a:r>
              <a:rPr lang="en-US" sz="2000" dirty="0" smtClean="0">
                <a:latin typeface="Calibri" pitchFamily="34" charset="0"/>
                <a:cs typeface="Arial" charset="0"/>
              </a:rPr>
              <a:t>.</a:t>
            </a:r>
            <a:endParaRPr lang="en-US" sz="2000" dirty="0">
              <a:latin typeface="Calibri" pitchFamily="34" charset="0"/>
              <a:cs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latin typeface="Calibri" pitchFamily="34" charset="0"/>
              <a:cs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  <a:cs typeface="Arial" charset="0"/>
              </a:rPr>
              <a:t>Enhanced precipitation was evident </a:t>
            </a:r>
            <a:r>
              <a:rPr lang="en-US" sz="2000" dirty="0" smtClean="0">
                <a:latin typeface="Calibri" pitchFamily="34" charset="0"/>
                <a:cs typeface="Arial" charset="0"/>
              </a:rPr>
              <a:t>across southern Indonesia and northern Australia..</a:t>
            </a:r>
            <a:endParaRPr lang="en-US" sz="2000" dirty="0"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5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9161" y="3246120"/>
            <a:ext cx="4237605" cy="327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1" y="3246120"/>
            <a:ext cx="4237605" cy="327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9161" y="384048"/>
            <a:ext cx="4237605" cy="327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1" y="384048"/>
            <a:ext cx="4237605" cy="327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Rectangle 2"/>
          <p:cNvSpPr txBox="1">
            <a:spLocks noChangeArrowheads="1"/>
          </p:cNvSpPr>
          <p:nvPr/>
        </p:nvSpPr>
        <p:spPr bwMode="auto">
          <a:xfrm>
            <a:off x="112807" y="0"/>
            <a:ext cx="903119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900" b="1" dirty="0">
                <a:solidFill>
                  <a:srgbClr val="0000FF"/>
                </a:solidFill>
                <a:latin typeface="Calibri" pitchFamily="34" charset="0"/>
              </a:rPr>
              <a:t>Air Temperature Guidance:  North American Multi-Model Ensemble (NMME)</a:t>
            </a:r>
          </a:p>
          <a:p>
            <a:pPr algn="ctr"/>
            <a:endParaRPr lang="en-US" sz="1900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12807" y="6096000"/>
            <a:ext cx="8954993" cy="80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550" dirty="0"/>
              <a:t>The forecasts call for a moderate to high tilt in the odds to favor </a:t>
            </a:r>
            <a:r>
              <a:rPr lang="en-US" sz="1550" dirty="0" smtClean="0"/>
              <a:t>above-average temperatures </a:t>
            </a:r>
            <a:r>
              <a:rPr lang="en-US" sz="1550" dirty="0"/>
              <a:t>over much of the </a:t>
            </a:r>
            <a:r>
              <a:rPr lang="en-US" sz="1550" dirty="0" smtClean="0"/>
              <a:t>Globe. There is a tilt in the odds to favor below-average temperature in the Sahel region of Africa during the NH summer.</a:t>
            </a:r>
            <a:endParaRPr lang="en-US" sz="1550" dirty="0"/>
          </a:p>
        </p:txBody>
      </p:sp>
      <p:sp>
        <p:nvSpPr>
          <p:cNvPr id="2" name="TextBox 1"/>
          <p:cNvSpPr txBox="1"/>
          <p:nvPr/>
        </p:nvSpPr>
        <p:spPr>
          <a:xfrm>
            <a:off x="2971800" y="6637537"/>
            <a:ext cx="60960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900" dirty="0">
                <a:solidFill>
                  <a:srgbClr val="FF0000"/>
                </a:solidFill>
              </a:rPr>
              <a:t>Individual model forecasts can be found here: http://www.cpc.ncep.noaa.gov/products/international/nmme/nmme.shtml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77260C3-5D00-650F-6A32-B66489C90974}"/>
              </a:ext>
            </a:extLst>
          </p:cNvPr>
          <p:cNvSpPr txBox="1"/>
          <p:nvPr/>
        </p:nvSpPr>
        <p:spPr>
          <a:xfrm>
            <a:off x="2290754" y="29576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(</a:t>
            </a:r>
            <a:r>
              <a:rPr lang="fr-FR" sz="1800" dirty="0" smtClean="0">
                <a:solidFill>
                  <a:srgbClr val="7030A0"/>
                </a:solidFill>
                <a:latin typeface="Calibri" pitchFamily="34" charset="0"/>
              </a:rPr>
              <a:t>01 – 08 Mar 2024 IC</a:t>
            </a:r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)</a:t>
            </a:r>
            <a:endParaRPr lang="en-US" sz="18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DF7F452C-2C8A-4BAF-AF45-57F823D7656B}"/>
              </a:ext>
            </a:extLst>
          </p:cNvPr>
          <p:cNvSpPr/>
          <p:nvPr/>
        </p:nvSpPr>
        <p:spPr>
          <a:xfrm>
            <a:off x="1524000" y="515795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Apr - Jun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B101A016-F662-7A9E-FC45-0FD644FDDE52}"/>
              </a:ext>
            </a:extLst>
          </p:cNvPr>
          <p:cNvSpPr/>
          <p:nvPr/>
        </p:nvSpPr>
        <p:spPr>
          <a:xfrm>
            <a:off x="5905210" y="533400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May - Jul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0" name="Rectangle 22">
            <a:extLst>
              <a:ext uri="{FF2B5EF4-FFF2-40B4-BE49-F238E27FC236}">
                <a16:creationId xmlns:a16="http://schemas.microsoft.com/office/drawing/2014/main" id="{B747AFF0-F6C4-98A8-0A08-55EB72F5F5AA}"/>
              </a:ext>
            </a:extLst>
          </p:cNvPr>
          <p:cNvSpPr/>
          <p:nvPr/>
        </p:nvSpPr>
        <p:spPr>
          <a:xfrm>
            <a:off x="5943600" y="3272709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Jul - Sep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E7DBF67F-80C2-9B41-6FFD-53AC5BA01D86}"/>
              </a:ext>
            </a:extLst>
          </p:cNvPr>
          <p:cNvSpPr/>
          <p:nvPr/>
        </p:nvSpPr>
        <p:spPr>
          <a:xfrm>
            <a:off x="1524000" y="3251928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Jun - Aug 2024</a:t>
            </a:r>
            <a:endParaRPr lang="en-US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46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38636"/>
            <a:ext cx="8229600" cy="7233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 transition from El Niño to ENSO-neutral is likely by April-June 2024 (83% chance), with the odds of La Niña developing by June-August 2024 (62% chance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IOD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index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is expected to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remain in the neutral range through the northern hemisphere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spring.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NMME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forecasts favor a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slight to moderate chance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above-average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rainfall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across the Greater Horn of Africa, the Sahel region, Central Asia, Central America and parts of the Maritime Continent region.</a:t>
            </a: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forecasts call for an increased chance for below-average rainfall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over parts of Southern Africa, and much of South America.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There is a moderate to high chance for temperatures to trend upward across much of the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Globe.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Additional forecast resources can be found here: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http://www.cpc.ncep.noaa.gov/products/international/index.shtml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http://www.cpc.ncep.noaa.gov/products/international/nmme/nmme.shtml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1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http://origin.cpc.ncep.noaa.gov/products/people/wwang/cfsv2fcst/</a:t>
            </a:r>
            <a:endParaRPr lang="en-US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7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pc.ncep.noaa.gov/products/analysis_monitoring/enso_advisory/figure07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2" r="13828" b="23333"/>
          <a:stretch/>
        </p:blipFill>
        <p:spPr bwMode="auto">
          <a:xfrm>
            <a:off x="73152" y="1617791"/>
            <a:ext cx="4727448" cy="310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49213" y="-57150"/>
            <a:ext cx="8839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4363"/>
              </a:lnSpc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 smtClean="0">
                <a:solidFill>
                  <a:srgbClr val="0000FF"/>
                </a:solidFill>
                <a:latin typeface="Verdana" pitchFamily="34" charset="0"/>
                <a:ea typeface="Arial Unicode MS" pitchFamily="34" charset="-128"/>
              </a:rPr>
              <a:t>CPC </a:t>
            </a:r>
            <a:r>
              <a:rPr lang="en-GB" sz="2000" b="1" dirty="0">
                <a:solidFill>
                  <a:srgbClr val="0000FF"/>
                </a:solidFill>
                <a:latin typeface="Verdana" pitchFamily="34" charset="0"/>
                <a:ea typeface="Arial Unicode MS" pitchFamily="34" charset="-128"/>
              </a:rPr>
              <a:t>OFFICIAL NIŇO3.4 Forecast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979988" y="1578538"/>
          <a:ext cx="4011612" cy="3270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2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29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228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Season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La Niña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Neutral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El Niño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286"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MAM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86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688"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AMJ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MJJ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286"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JJA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39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286"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JAS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73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286"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ASO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286"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83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OND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 rtl="0"/>
                      <a:r>
                        <a:rPr lang="en-US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NDJ</a:t>
                      </a:r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85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71450" marR="9525" marT="9525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5347936"/>
            <a:ext cx="8278813" cy="923330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A transition from El Niño to ENSO-neutral is likely by April-June 2024 (85% chance), with the odds of La Niña developing by June-August 2024 (60% chance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33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" t="4061" r="3139" b="4569"/>
          <a:stretch/>
        </p:blipFill>
        <p:spPr bwMode="auto">
          <a:xfrm>
            <a:off x="914400" y="457200"/>
            <a:ext cx="6519672" cy="4656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Text Box 36"/>
          <p:cNvSpPr txBox="1">
            <a:spLocks noChangeArrowheads="1"/>
          </p:cNvSpPr>
          <p:nvPr/>
        </p:nvSpPr>
        <p:spPr bwMode="auto">
          <a:xfrm>
            <a:off x="304800" y="5715000"/>
            <a:ext cx="8534400" cy="1041953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marL="171450" indent="-171450" eaLnBrk="1" hangingPunct="1">
              <a:lnSpc>
                <a:spcPct val="101000"/>
              </a:lnSpc>
              <a:spcBef>
                <a:spcPts val="625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altLang="en-US" sz="1400" b="1" dirty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The majority of models indicate El Niño will persist through March-May 2024 and then transition to ENSO-neutral during April-June 2024.  </a:t>
            </a:r>
          </a:p>
          <a:p>
            <a:pPr marL="171450" indent="-171450" eaLnBrk="1" hangingPunct="1">
              <a:lnSpc>
                <a:spcPct val="101000"/>
              </a:lnSpc>
              <a:spcBef>
                <a:spcPts val="625"/>
              </a:spcBef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US" altLang="en-US" sz="1400" b="1" dirty="0">
                <a:solidFill>
                  <a:schemeClr val="tx1"/>
                </a:solidFill>
                <a:latin typeface="Trebuchet MS" pitchFamily="34" charset="0"/>
                <a:cs typeface="Arial" pitchFamily="34" charset="0"/>
              </a:rPr>
              <a:t>After a brief period of ENSO-neutral conditions, most models indicate a transition to La Niña around July-September 2024.</a:t>
            </a:r>
          </a:p>
        </p:txBody>
      </p:sp>
      <p:sp>
        <p:nvSpPr>
          <p:cNvPr id="26626" name="Rectangle 2"/>
          <p:cNvSpPr txBox="1">
            <a:spLocks noChangeArrowheads="1"/>
          </p:cNvSpPr>
          <p:nvPr/>
        </p:nvSpPr>
        <p:spPr bwMode="auto">
          <a:xfrm>
            <a:off x="49213" y="-57150"/>
            <a:ext cx="8839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4363"/>
              </a:lnSpc>
              <a:buClr>
                <a:srgbClr val="000000"/>
              </a:buClr>
              <a:buSzPct val="100000"/>
              <a:buFont typeface="Verdana" pitchFamily="34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b="1" dirty="0">
                <a:solidFill>
                  <a:srgbClr val="0000FF"/>
                </a:solidFill>
                <a:latin typeface="Verdana" pitchFamily="34" charset="0"/>
                <a:ea typeface="Arial Unicode MS" pitchFamily="34" charset="-128"/>
              </a:rPr>
              <a:t>NINO3.4 Model Forecasts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9600" y="5105400"/>
            <a:ext cx="784860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ED3742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ED3742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Times New Roman" pitchFamily="18" charset="0"/>
              </a:rPr>
              <a:t>Figure provided by the International Research Institute (IRI) for Climate and Society (</a:t>
            </a:r>
            <a:r>
              <a:rPr lang="en-US" altLang="en-US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  <a:cs typeface="Times New Roman" pitchFamily="18" charset="0"/>
              </a:rPr>
              <a:t>updated 19 March 2024).</a:t>
            </a:r>
          </a:p>
        </p:txBody>
      </p:sp>
    </p:spTree>
    <p:extLst>
      <p:ext uri="{BB962C8B-B14F-4D97-AF65-F5344CB8AC3E}">
        <p14:creationId xmlns:p14="http://schemas.microsoft.com/office/powerpoint/2010/main" val="326587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705598" y="914400"/>
            <a:ext cx="23407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NCEP CFSv2 favors above-average SSTs over the equatorial western Pacific, and across the tropical Indian Ocean.</a:t>
            </a:r>
          </a:p>
          <a:p>
            <a:endParaRPr lang="en-US" dirty="0"/>
          </a:p>
          <a:p>
            <a:r>
              <a:rPr lang="en-US" dirty="0" smtClean="0"/>
              <a:t>In contrast, the forecast favors below-average SSTs across the equatorial central and eastern Pacific.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14400" y="115466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May - Jul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64441" y="1154668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Jun - Aug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64441" y="3864629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Aug - Oct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6441" y="3886200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Jul - Sep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06570" y="152400"/>
            <a:ext cx="896123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/>
            <a:r>
              <a:rPr lang="en-US" sz="2000" b="1" dirty="0">
                <a:solidFill>
                  <a:srgbClr val="0000FF"/>
                </a:solidFill>
                <a:latin typeface="Calibri" pitchFamily="34" charset="0"/>
              </a:rPr>
              <a:t>NCEP Climate Forecast System version 2 (CFSv2) SST Outlooks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(skill masked)</a:t>
            </a:r>
          </a:p>
          <a:p>
            <a:pPr lvl="0" algn="ctr"/>
            <a:r>
              <a:rPr lang="en-US" sz="1900" dirty="0" smtClean="0">
                <a:solidFill>
                  <a:srgbClr val="7030A0"/>
                </a:solidFill>
                <a:latin typeface="Calibri" pitchFamily="34" charset="0"/>
              </a:rPr>
              <a:t>(</a:t>
            </a:r>
            <a:r>
              <a:rPr lang="fr-FR" sz="1900" dirty="0" smtClean="0">
                <a:solidFill>
                  <a:srgbClr val="7030A0"/>
                </a:solidFill>
                <a:latin typeface="Calibri" pitchFamily="34" charset="0"/>
              </a:rPr>
              <a:t>01 – 08 </a:t>
            </a:r>
            <a:r>
              <a:rPr lang="fr-FR" sz="1900" dirty="0" err="1" smtClean="0">
                <a:solidFill>
                  <a:srgbClr val="7030A0"/>
                </a:solidFill>
                <a:latin typeface="Calibri" pitchFamily="34" charset="0"/>
              </a:rPr>
              <a:t>Apr</a:t>
            </a:r>
            <a:r>
              <a:rPr lang="fr-FR" sz="1900" dirty="0" smtClean="0">
                <a:solidFill>
                  <a:srgbClr val="7030A0"/>
                </a:solidFill>
                <a:latin typeface="Calibri" pitchFamily="34" charset="0"/>
              </a:rPr>
              <a:t> 2024 IC</a:t>
            </a:r>
            <a:r>
              <a:rPr lang="en-US" sz="1900" dirty="0" smtClean="0">
                <a:solidFill>
                  <a:srgbClr val="7030A0"/>
                </a:solidFill>
                <a:latin typeface="Calibri" pitchFamily="34" charset="0"/>
              </a:rPr>
              <a:t>)</a:t>
            </a:r>
            <a:endParaRPr lang="en-US" sz="1900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435608"/>
            <a:ext cx="3077589" cy="237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2152" y="1435608"/>
            <a:ext cx="3077589" cy="237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4270248"/>
            <a:ext cx="3077589" cy="237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2152" y="4270248"/>
            <a:ext cx="3077589" cy="237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7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06570" y="152400"/>
            <a:ext cx="896123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/>
            <a:r>
              <a:rPr lang="en-US" sz="2000" b="1" dirty="0">
                <a:solidFill>
                  <a:srgbClr val="0000FF"/>
                </a:solidFill>
                <a:latin typeface="Calibri" pitchFamily="34" charset="0"/>
              </a:rPr>
              <a:t>North American Multi-Model Ensemble (NMME) Global SST Outlook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(skill masked)</a:t>
            </a:r>
          </a:p>
          <a:p>
            <a:pPr lvl="0" algn="ctr"/>
            <a:r>
              <a:rPr lang="en-US" sz="1900" dirty="0" smtClean="0">
                <a:solidFill>
                  <a:srgbClr val="7030A0"/>
                </a:solidFill>
                <a:latin typeface="Calibri" pitchFamily="34" charset="0"/>
              </a:rPr>
              <a:t>(</a:t>
            </a:r>
            <a:r>
              <a:rPr lang="fr-FR" sz="1900" dirty="0" smtClean="0">
                <a:solidFill>
                  <a:srgbClr val="7030A0"/>
                </a:solidFill>
                <a:latin typeface="Calibri" pitchFamily="34" charset="0"/>
              </a:rPr>
              <a:t>01 – 08 </a:t>
            </a:r>
            <a:r>
              <a:rPr lang="fr-FR" sz="1900" dirty="0" err="1" smtClean="0">
                <a:solidFill>
                  <a:srgbClr val="7030A0"/>
                </a:solidFill>
                <a:latin typeface="Calibri" pitchFamily="34" charset="0"/>
              </a:rPr>
              <a:t>Apr</a:t>
            </a:r>
            <a:r>
              <a:rPr lang="fr-FR" sz="1900" dirty="0" smtClean="0">
                <a:solidFill>
                  <a:srgbClr val="7030A0"/>
                </a:solidFill>
                <a:latin typeface="Calibri" pitchFamily="34" charset="0"/>
              </a:rPr>
              <a:t> 2024 IC</a:t>
            </a:r>
            <a:r>
              <a:rPr lang="en-US" sz="1900" dirty="0" smtClean="0">
                <a:solidFill>
                  <a:srgbClr val="7030A0"/>
                </a:solidFill>
                <a:latin typeface="Calibri" pitchFamily="34" charset="0"/>
              </a:rPr>
              <a:t>)</a:t>
            </a:r>
            <a:endParaRPr lang="en-US" sz="19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82128283-468A-0C33-2CF2-1E66E093A91D}"/>
              </a:ext>
            </a:extLst>
          </p:cNvPr>
          <p:cNvSpPr/>
          <p:nvPr/>
        </p:nvSpPr>
        <p:spPr>
          <a:xfrm>
            <a:off x="914400" y="115466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May - Jul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0" name="Rectangle 21">
            <a:extLst>
              <a:ext uri="{FF2B5EF4-FFF2-40B4-BE49-F238E27FC236}">
                <a16:creationId xmlns:a16="http://schemas.microsoft.com/office/drawing/2014/main" id="{6F4AC462-8E1E-0A39-6262-5FC0E24E720E}"/>
              </a:ext>
            </a:extLst>
          </p:cNvPr>
          <p:cNvSpPr/>
          <p:nvPr/>
        </p:nvSpPr>
        <p:spPr>
          <a:xfrm>
            <a:off x="3964441" y="1154668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Jun - Aug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1" name="Rectangle 22">
            <a:extLst>
              <a:ext uri="{FF2B5EF4-FFF2-40B4-BE49-F238E27FC236}">
                <a16:creationId xmlns:a16="http://schemas.microsoft.com/office/drawing/2014/main" id="{BA9B6817-3117-6926-4B5C-06197E39854B}"/>
              </a:ext>
            </a:extLst>
          </p:cNvPr>
          <p:cNvSpPr/>
          <p:nvPr/>
        </p:nvSpPr>
        <p:spPr>
          <a:xfrm>
            <a:off x="4253791" y="3886200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Aug - Oct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ECD9C695-8C9D-6D1F-99E0-E5B928BC1DE1}"/>
              </a:ext>
            </a:extLst>
          </p:cNvPr>
          <p:cNvSpPr/>
          <p:nvPr/>
        </p:nvSpPr>
        <p:spPr>
          <a:xfrm>
            <a:off x="916441" y="3886200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Jul - Sep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05598" y="1752600"/>
            <a:ext cx="23407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NMME forecasts </a:t>
            </a:r>
            <a:r>
              <a:rPr lang="en-US" dirty="0"/>
              <a:t>are consistent with </a:t>
            </a:r>
            <a:r>
              <a:rPr lang="en-US" dirty="0" smtClean="0"/>
              <a:t>those </a:t>
            </a:r>
            <a:r>
              <a:rPr lang="en-US" dirty="0"/>
              <a:t>of the CFSv2.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435608"/>
            <a:ext cx="3077589" cy="237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2152" y="1435608"/>
            <a:ext cx="3077589" cy="237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4270248"/>
            <a:ext cx="3077589" cy="237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2152" y="4270248"/>
            <a:ext cx="3077589" cy="237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36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7" name="Rectangle 2"/>
          <p:cNvSpPr txBox="1">
            <a:spLocks noChangeArrowheads="1"/>
          </p:cNvSpPr>
          <p:nvPr/>
        </p:nvSpPr>
        <p:spPr bwMode="auto">
          <a:xfrm>
            <a:off x="76200" y="228600"/>
            <a:ext cx="891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Calibri" pitchFamily="34" charset="0"/>
              </a:rPr>
              <a:t>Indian Ocean Dipole (IOD) Outlook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2057400"/>
            <a:ext cx="243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NMME </a:t>
            </a:r>
            <a:r>
              <a:rPr lang="en-US" sz="2000" dirty="0" smtClean="0">
                <a:latin typeface="Calibri" pitchFamily="34" charset="0"/>
              </a:rPr>
              <a:t>forecasts indicate an increased chance for positive IOD through the northern hemisphere summer 2024. </a:t>
            </a:r>
            <a:endParaRPr lang="en-US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0287" y="1066800"/>
            <a:ext cx="6581310" cy="50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2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6936" y="1435608"/>
            <a:ext cx="3278816" cy="253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28" y="1389888"/>
            <a:ext cx="3278816" cy="253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49" name="Rectangle 2"/>
          <p:cNvSpPr txBox="1">
            <a:spLocks noChangeArrowheads="1"/>
          </p:cNvSpPr>
          <p:nvPr/>
        </p:nvSpPr>
        <p:spPr bwMode="auto">
          <a:xfrm>
            <a:off x="112807" y="76200"/>
            <a:ext cx="869507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900" b="1" dirty="0">
                <a:solidFill>
                  <a:srgbClr val="0000FF"/>
                </a:solidFill>
                <a:latin typeface="Calibri" pitchFamily="34" charset="0"/>
              </a:rPr>
              <a:t>Rainfall Guidance, Africa:  North American Multi-Model Ensemble (NMME)</a:t>
            </a:r>
            <a:endParaRPr lang="en-US" sz="1900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576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67401" y="762000"/>
            <a:ext cx="31551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Sand shade indicates indicate dry climatological mask. White areas show where no one class is dominant: either all terciles are under 36%, or both A and B are over 36% </a:t>
            </a:r>
            <a:r>
              <a:rPr lang="en-US" sz="1000" dirty="0">
                <a:solidFill>
                  <a:srgbClr val="FF0000"/>
                </a:solidFill>
              </a:rPr>
              <a:t>(</a:t>
            </a:r>
            <a:r>
              <a:rPr lang="en-US" sz="1000" dirty="0">
                <a:solidFill>
                  <a:srgbClr val="FF0000"/>
                </a:solidFill>
                <a:hlinkClick r:id="rId6"/>
              </a:rPr>
              <a:t>http://www.cpc.ncep.noaa.gov/products/NMME/NMME_PROB_descr.html</a:t>
            </a:r>
            <a:r>
              <a:rPr lang="en-US" sz="1000" dirty="0">
                <a:solidFill>
                  <a:srgbClr val="FF0000"/>
                </a:solidFill>
              </a:rPr>
              <a:t>). 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A3169AC0-5E5E-9341-9275-D77884CAB511}"/>
              </a:ext>
            </a:extLst>
          </p:cNvPr>
          <p:cNvSpPr/>
          <p:nvPr/>
        </p:nvSpPr>
        <p:spPr>
          <a:xfrm>
            <a:off x="685800" y="1154668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May - Jul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26A05E-AFB9-DE33-522D-27CB285A902E}"/>
              </a:ext>
            </a:extLst>
          </p:cNvPr>
          <p:cNvSpPr/>
          <p:nvPr/>
        </p:nvSpPr>
        <p:spPr>
          <a:xfrm>
            <a:off x="3733800" y="1154668"/>
            <a:ext cx="1577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Jun - Aug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432F6C1-D7BE-2ADC-FE8A-8B5213B87ADE}"/>
              </a:ext>
            </a:extLst>
          </p:cNvPr>
          <p:cNvSpPr/>
          <p:nvPr/>
        </p:nvSpPr>
        <p:spPr>
          <a:xfrm>
            <a:off x="3657600" y="3897868"/>
            <a:ext cx="1585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Aug - Oct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839726-E50F-63E0-293A-09BBEF10EF0F}"/>
              </a:ext>
            </a:extLst>
          </p:cNvPr>
          <p:cNvSpPr/>
          <p:nvPr/>
        </p:nvSpPr>
        <p:spPr>
          <a:xfrm>
            <a:off x="916441" y="3897868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Jul - Sep 2024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3EDFB6D-D3DA-6A2B-6AA9-CA5D64A696F1}"/>
              </a:ext>
            </a:extLst>
          </p:cNvPr>
          <p:cNvSpPr txBox="1"/>
          <p:nvPr/>
        </p:nvSpPr>
        <p:spPr>
          <a:xfrm>
            <a:off x="2174345" y="38909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(</a:t>
            </a:r>
            <a:r>
              <a:rPr lang="fr-FR" sz="1800" dirty="0" smtClean="0">
                <a:solidFill>
                  <a:srgbClr val="7030A0"/>
                </a:solidFill>
                <a:latin typeface="Calibri" pitchFamily="34" charset="0"/>
              </a:rPr>
              <a:t>01 – 08 </a:t>
            </a:r>
            <a:r>
              <a:rPr lang="fr-FR" sz="1800" dirty="0" err="1" smtClean="0">
                <a:solidFill>
                  <a:srgbClr val="7030A0"/>
                </a:solidFill>
                <a:latin typeface="Calibri" pitchFamily="34" charset="0"/>
              </a:rPr>
              <a:t>Apr</a:t>
            </a:r>
            <a:r>
              <a:rPr lang="fr-FR" sz="1800" dirty="0" smtClean="0">
                <a:solidFill>
                  <a:srgbClr val="7030A0"/>
                </a:solidFill>
                <a:latin typeface="Calibri" pitchFamily="34" charset="0"/>
              </a:rPr>
              <a:t> 2024 IC</a:t>
            </a:r>
            <a:r>
              <a:rPr lang="en-US" sz="1800" dirty="0" smtClean="0">
                <a:solidFill>
                  <a:srgbClr val="7030A0"/>
                </a:solidFill>
                <a:latin typeface="Calibri" pitchFamily="34" charset="0"/>
              </a:rPr>
              <a:t>)</a:t>
            </a:r>
            <a:endParaRPr lang="en-US" sz="1800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28" y="4224528"/>
            <a:ext cx="3278816" cy="253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6936" y="4224528"/>
            <a:ext cx="3278816" cy="253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010244" y="1828800"/>
            <a:ext cx="296067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300" dirty="0"/>
              <a:t>The forecasts call for </a:t>
            </a:r>
            <a:r>
              <a:rPr lang="en-US" sz="1300" dirty="0" smtClean="0"/>
              <a:t>a slight to moderate </a:t>
            </a:r>
            <a:r>
              <a:rPr lang="en-US" sz="1300" dirty="0"/>
              <a:t>tilt in the odds to </a:t>
            </a:r>
            <a:r>
              <a:rPr lang="en-US" sz="1300" dirty="0" smtClean="0"/>
              <a:t>favor </a:t>
            </a:r>
            <a:r>
              <a:rPr lang="en-US" sz="1300" dirty="0"/>
              <a:t>above-average rainfall </a:t>
            </a:r>
            <a:r>
              <a:rPr lang="en-US" sz="1300" dirty="0" smtClean="0"/>
              <a:t>over many places in the Sahel region, and Sudan, South Sudan, Eritrea, Ethiopia, Uganda, Kenya, northern Tanzania, Rwanda, Burundi, and parts of DRC.</a:t>
            </a:r>
            <a:endParaRPr lang="en-US" sz="1300" dirty="0"/>
          </a:p>
          <a:p>
            <a:pPr fontAlgn="auto">
              <a:spcAft>
                <a:spcPts val="0"/>
              </a:spcAft>
              <a:defRPr/>
            </a:pPr>
            <a:endParaRPr lang="en-US" sz="13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1300" dirty="0" smtClean="0"/>
              <a:t>There </a:t>
            </a:r>
            <a:r>
              <a:rPr lang="en-US" sz="1300" dirty="0"/>
              <a:t>is a </a:t>
            </a:r>
            <a:r>
              <a:rPr lang="en-US" sz="1300" dirty="0" smtClean="0"/>
              <a:t>slight to moderate tilt </a:t>
            </a:r>
            <a:r>
              <a:rPr lang="en-US" sz="1300" dirty="0"/>
              <a:t>in the odds to </a:t>
            </a:r>
            <a:r>
              <a:rPr lang="en-US" sz="1300" dirty="0" smtClean="0"/>
              <a:t>favor below-average rainfall over portions of the Gulf of Guinea region, and South Africa, Lesotho and </a:t>
            </a:r>
            <a:r>
              <a:rPr lang="en-US" sz="1300" dirty="0" err="1" smtClean="0"/>
              <a:t>Eswatini</a:t>
            </a:r>
            <a:r>
              <a:rPr lang="en-US" sz="1300" dirty="0" smtClean="0"/>
              <a:t>.</a:t>
            </a:r>
            <a:endParaRPr lang="en-US" sz="1380" dirty="0"/>
          </a:p>
        </p:txBody>
      </p:sp>
      <p:sp>
        <p:nvSpPr>
          <p:cNvPr id="2" name="TextBox 1"/>
          <p:cNvSpPr txBox="1"/>
          <p:nvPr/>
        </p:nvSpPr>
        <p:spPr>
          <a:xfrm>
            <a:off x="6061881" y="5950803"/>
            <a:ext cx="2960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Individual model forecasts can be found here</a:t>
            </a:r>
            <a:r>
              <a:rPr lang="en-US" sz="12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http://www.cpc.ncep.noaa.gov/products/international/nmme/nmme.shtml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2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200084</TotalTime>
  <Words>3213</Words>
  <Application>Microsoft Office PowerPoint</Application>
  <PresentationFormat>On-screen Show (4:3)</PresentationFormat>
  <Paragraphs>393</Paragraphs>
  <Slides>31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Arial Unicode MS</vt:lpstr>
      <vt:lpstr>Calibri</vt:lpstr>
      <vt:lpstr>Nimbus Sans L</vt:lpstr>
      <vt:lpstr>Times New Roman</vt:lpstr>
      <vt:lpstr>Trebuchet MS</vt:lpstr>
      <vt:lpstr>Verdana</vt:lpstr>
      <vt:lpstr>Office Theme</vt:lpstr>
      <vt:lpstr>  Seasonal Rainfall and Temperature Guidance  Issued  11 April, 2024 NOAA/Climate Prediction Center  </vt:lpstr>
      <vt:lpstr>CPC ENSO Update</vt:lpstr>
      <vt:lpstr>Summary of State of the Global Climate in March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CPC ENSO Update</vt:lpstr>
      <vt:lpstr>Summary of State of the Global Climate in February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Wassila Thiaw</dc:creator>
  <cp:lastModifiedBy>Endalkachew Bekele</cp:lastModifiedBy>
  <cp:revision>3377</cp:revision>
  <cp:lastPrinted>2015-06-11T17:25:01Z</cp:lastPrinted>
  <dcterms:created xsi:type="dcterms:W3CDTF">2012-10-09T10:02:59Z</dcterms:created>
  <dcterms:modified xsi:type="dcterms:W3CDTF">2024-04-12T12:21:16Z</dcterms:modified>
</cp:coreProperties>
</file>